
<file path=[Content_Types].xml><?xml version="1.0" encoding="utf-8"?>
<Types xmlns="http://schemas.openxmlformats.org/package/2006/content-types">
  <Default Extension="bin" ContentType="application/vnd.openxmlformats-officedocument.oleObject"/>
  <Default Extension="png" ContentType="image/png"/>
  <Default Extension="wmf" ContentType="image/x-wmf"/>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7"/>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27" r:id="rId73"/>
    <p:sldId id="328" r:id="rId74"/>
    <p:sldId id="329" r:id="rId75"/>
    <p:sldId id="330" r:id="rId76"/>
    <p:sldId id="331" r:id="rId77"/>
    <p:sldId id="332" r:id="rId78"/>
    <p:sldId id="333" r:id="rId79"/>
    <p:sldId id="334" r:id="rId80"/>
    <p:sldId id="335" r:id="rId81"/>
    <p:sldId id="336" r:id="rId82"/>
    <p:sldId id="337" r:id="rId83"/>
    <p:sldId id="338" r:id="rId84"/>
    <p:sldId id="339" r:id="rId85"/>
    <p:sldId id="340" r:id="rId86"/>
  </p:sldIdLst>
  <p:sldSz cx="9144000" cy="6858000" type="screen4x3"/>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7798" autoAdjust="0"/>
  </p:normalViewPr>
  <p:slideViewPr>
    <p:cSldViewPr>
      <p:cViewPr>
        <p:scale>
          <a:sx n="90" d="100"/>
          <a:sy n="90" d="100"/>
        </p:scale>
        <p:origin x="1272" y="-10"/>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viewProps" Target="view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theme" Target="theme/theme1.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presProps" Target="presProps.xml"/><Relationship Id="rId9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notesMaster" Target="notesMasters/notesMaster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5D1B572-B1C7-4F14-BE0A-68EA8FD43DBD}" type="datetimeFigureOut">
              <a:rPr lang="cs-CZ" smtClean="0"/>
              <a:t>29.04.2020</a:t>
            </a:fld>
            <a:endParaRPr lang="cs-CZ"/>
          </a:p>
        </p:txBody>
      </p:sp>
      <p:sp>
        <p:nvSpPr>
          <p:cNvPr id="4" name="Zástupný symbol pro obrázek snímku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6" name="Zástupný symbol pro zápatí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5565B5C-08D5-4887-A00C-15D54E951E38}" type="slidenum">
              <a:rPr lang="cs-CZ" smtClean="0"/>
              <a:t>‹#›</a:t>
            </a:fld>
            <a:endParaRPr lang="cs-CZ"/>
          </a:p>
        </p:txBody>
      </p:sp>
    </p:spTree>
    <p:extLst>
      <p:ext uri="{BB962C8B-B14F-4D97-AF65-F5344CB8AC3E}">
        <p14:creationId xmlns:p14="http://schemas.microsoft.com/office/powerpoint/2010/main" val="18599819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18FA39D8-28F7-4164-B6D9-91B56CE18DC3}" type="slidenum">
              <a:rPr lang="en-US" altLang="cs-CZ" smtClean="0">
                <a:latin typeface="Times New Roman" pitchFamily="18" charset="0"/>
              </a:rPr>
              <a:pPr eaLnBrk="1" hangingPunct="1"/>
              <a:t>1</a:t>
            </a:fld>
            <a:endParaRPr lang="en-US" altLang="cs-CZ" smtClean="0">
              <a:latin typeface="Times New Roman" pitchFamily="18" charset="0"/>
            </a:endParaRPr>
          </a:p>
        </p:txBody>
      </p:sp>
      <p:sp>
        <p:nvSpPr>
          <p:cNvPr id="224259" name="Rectangle 2"/>
          <p:cNvSpPr>
            <a:spLocks noGrp="1" noRot="1" noChangeAspect="1" noChangeArrowheads="1" noTextEdit="1"/>
          </p:cNvSpPr>
          <p:nvPr>
            <p:ph type="sldImg"/>
          </p:nvPr>
        </p:nvSpPr>
        <p:spPr>
          <a:ln/>
        </p:spPr>
      </p:sp>
      <p:sp>
        <p:nvSpPr>
          <p:cNvPr id="2242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AB58C2B8-1CF4-4BAA-921D-0D29A106BAAC}" type="slidenum">
              <a:rPr lang="en-US" altLang="cs-CZ" smtClean="0">
                <a:latin typeface="Times New Roman" pitchFamily="18" charset="0"/>
              </a:rPr>
              <a:pPr eaLnBrk="1" hangingPunct="1"/>
              <a:t>10</a:t>
            </a:fld>
            <a:endParaRPr lang="en-US" altLang="cs-CZ" smtClean="0">
              <a:latin typeface="Times New Roman" pitchFamily="18" charset="0"/>
            </a:endParaRPr>
          </a:p>
        </p:txBody>
      </p:sp>
      <p:sp>
        <p:nvSpPr>
          <p:cNvPr id="233475" name="Rectangle 2"/>
          <p:cNvSpPr>
            <a:spLocks noGrp="1" noRot="1" noChangeAspect="1" noChangeArrowheads="1" noTextEdit="1"/>
          </p:cNvSpPr>
          <p:nvPr>
            <p:ph type="sldImg"/>
          </p:nvPr>
        </p:nvSpPr>
        <p:spPr>
          <a:ln/>
        </p:spPr>
      </p:sp>
      <p:sp>
        <p:nvSpPr>
          <p:cNvPr id="2334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6D171D06-7C65-437F-BB2C-EF417373C2C1}" type="slidenum">
              <a:rPr lang="en-US" altLang="cs-CZ" smtClean="0">
                <a:latin typeface="Times New Roman" pitchFamily="18" charset="0"/>
              </a:rPr>
              <a:pPr eaLnBrk="1" hangingPunct="1"/>
              <a:t>11</a:t>
            </a:fld>
            <a:endParaRPr lang="en-US" altLang="cs-CZ" smtClean="0">
              <a:latin typeface="Times New Roman" pitchFamily="18" charset="0"/>
            </a:endParaRPr>
          </a:p>
        </p:txBody>
      </p:sp>
      <p:sp>
        <p:nvSpPr>
          <p:cNvPr id="234499" name="Rectangle 2"/>
          <p:cNvSpPr>
            <a:spLocks noGrp="1" noRot="1" noChangeAspect="1" noChangeArrowheads="1" noTextEdit="1"/>
          </p:cNvSpPr>
          <p:nvPr>
            <p:ph type="sldImg"/>
          </p:nvPr>
        </p:nvSpPr>
        <p:spPr>
          <a:ln/>
        </p:spPr>
      </p:sp>
      <p:sp>
        <p:nvSpPr>
          <p:cNvPr id="2345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0E9E69B8-B42B-4756-9296-47B882DB17E9}" type="slidenum">
              <a:rPr lang="en-US" altLang="cs-CZ" smtClean="0">
                <a:latin typeface="Times New Roman" pitchFamily="18" charset="0"/>
              </a:rPr>
              <a:pPr eaLnBrk="1" hangingPunct="1"/>
              <a:t>12</a:t>
            </a:fld>
            <a:endParaRPr lang="en-US" altLang="cs-CZ" smtClean="0">
              <a:latin typeface="Times New Roman" pitchFamily="18" charset="0"/>
            </a:endParaRPr>
          </a:p>
        </p:txBody>
      </p:sp>
      <p:sp>
        <p:nvSpPr>
          <p:cNvPr id="235523" name="Rectangle 2"/>
          <p:cNvSpPr>
            <a:spLocks noGrp="1" noRot="1" noChangeAspect="1" noChangeArrowheads="1" noTextEdit="1"/>
          </p:cNvSpPr>
          <p:nvPr>
            <p:ph type="sldImg"/>
          </p:nvPr>
        </p:nvSpPr>
        <p:spPr>
          <a:ln/>
        </p:spPr>
      </p:sp>
      <p:sp>
        <p:nvSpPr>
          <p:cNvPr id="2355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9D3759CC-2987-41D3-963C-614070A787A8}" type="slidenum">
              <a:rPr lang="en-US" altLang="cs-CZ" smtClean="0">
                <a:latin typeface="Times New Roman" pitchFamily="18" charset="0"/>
              </a:rPr>
              <a:pPr eaLnBrk="1" hangingPunct="1"/>
              <a:t>13</a:t>
            </a:fld>
            <a:endParaRPr lang="en-US" altLang="cs-CZ" smtClean="0">
              <a:latin typeface="Times New Roman" pitchFamily="18" charset="0"/>
            </a:endParaRPr>
          </a:p>
        </p:txBody>
      </p:sp>
      <p:sp>
        <p:nvSpPr>
          <p:cNvPr id="236547" name="Rectangle 2"/>
          <p:cNvSpPr>
            <a:spLocks noGrp="1" noRot="1" noChangeAspect="1" noChangeArrowheads="1" noTextEdit="1"/>
          </p:cNvSpPr>
          <p:nvPr>
            <p:ph type="sldImg"/>
          </p:nvPr>
        </p:nvSpPr>
        <p:spPr>
          <a:ln/>
        </p:spPr>
      </p:sp>
      <p:sp>
        <p:nvSpPr>
          <p:cNvPr id="2365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E9566FC3-5D2C-4EF1-A2B6-862E8F92664C}" type="slidenum">
              <a:rPr lang="en-US" altLang="cs-CZ" smtClean="0">
                <a:latin typeface="Times New Roman" pitchFamily="18" charset="0"/>
              </a:rPr>
              <a:pPr eaLnBrk="1" hangingPunct="1"/>
              <a:t>14</a:t>
            </a:fld>
            <a:endParaRPr lang="en-US" altLang="cs-CZ" smtClean="0">
              <a:latin typeface="Times New Roman" pitchFamily="18" charset="0"/>
            </a:endParaRPr>
          </a:p>
        </p:txBody>
      </p:sp>
      <p:sp>
        <p:nvSpPr>
          <p:cNvPr id="237571" name="Rectangle 1026"/>
          <p:cNvSpPr>
            <a:spLocks noGrp="1" noRot="1" noChangeAspect="1" noChangeArrowheads="1" noTextEdit="1"/>
          </p:cNvSpPr>
          <p:nvPr>
            <p:ph type="sldImg"/>
          </p:nvPr>
        </p:nvSpPr>
        <p:spPr>
          <a:ln/>
        </p:spPr>
      </p:sp>
      <p:sp>
        <p:nvSpPr>
          <p:cNvPr id="237572" name="Rectangle 102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11B06EBA-1D65-4A8B-A99D-D26DE7F99915}" type="slidenum">
              <a:rPr lang="en-US" altLang="cs-CZ" smtClean="0">
                <a:latin typeface="Times New Roman" pitchFamily="18" charset="0"/>
              </a:rPr>
              <a:pPr eaLnBrk="1" hangingPunct="1"/>
              <a:t>15</a:t>
            </a:fld>
            <a:endParaRPr lang="en-US" altLang="cs-CZ" smtClean="0">
              <a:latin typeface="Times New Roman" pitchFamily="18" charset="0"/>
            </a:endParaRPr>
          </a:p>
        </p:txBody>
      </p:sp>
      <p:sp>
        <p:nvSpPr>
          <p:cNvPr id="238595" name="Rectangle 2"/>
          <p:cNvSpPr>
            <a:spLocks noGrp="1" noRot="1" noChangeAspect="1" noChangeArrowheads="1" noTextEdit="1"/>
          </p:cNvSpPr>
          <p:nvPr>
            <p:ph type="sldImg"/>
          </p:nvPr>
        </p:nvSpPr>
        <p:spPr>
          <a:ln/>
        </p:spPr>
      </p:sp>
      <p:sp>
        <p:nvSpPr>
          <p:cNvPr id="2385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7BEBBB13-A17D-4D59-A077-8D5D2EF1F1F9}" type="slidenum">
              <a:rPr lang="en-US" altLang="cs-CZ" smtClean="0">
                <a:latin typeface="Times New Roman" pitchFamily="18" charset="0"/>
              </a:rPr>
              <a:pPr eaLnBrk="1" hangingPunct="1"/>
              <a:t>16</a:t>
            </a:fld>
            <a:endParaRPr lang="en-US" altLang="cs-CZ" smtClean="0">
              <a:latin typeface="Times New Roman" pitchFamily="18" charset="0"/>
            </a:endParaRPr>
          </a:p>
        </p:txBody>
      </p:sp>
      <p:sp>
        <p:nvSpPr>
          <p:cNvPr id="239619" name="Rectangle 1026"/>
          <p:cNvSpPr>
            <a:spLocks noGrp="1" noRot="1" noChangeAspect="1" noChangeArrowheads="1" noTextEdit="1"/>
          </p:cNvSpPr>
          <p:nvPr>
            <p:ph type="sldImg"/>
          </p:nvPr>
        </p:nvSpPr>
        <p:spPr>
          <a:ln/>
        </p:spPr>
      </p:sp>
      <p:sp>
        <p:nvSpPr>
          <p:cNvPr id="239620" name="Rectangle 102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27587E5B-7D30-412F-95F8-AE75B6BD97F5}" type="slidenum">
              <a:rPr lang="en-US" altLang="cs-CZ" smtClean="0">
                <a:latin typeface="Times New Roman" pitchFamily="18" charset="0"/>
              </a:rPr>
              <a:pPr eaLnBrk="1" hangingPunct="1"/>
              <a:t>17</a:t>
            </a:fld>
            <a:endParaRPr lang="en-US" altLang="cs-CZ" smtClean="0">
              <a:latin typeface="Times New Roman" pitchFamily="18" charset="0"/>
            </a:endParaRPr>
          </a:p>
        </p:txBody>
      </p:sp>
      <p:sp>
        <p:nvSpPr>
          <p:cNvPr id="240643" name="Rectangle 2"/>
          <p:cNvSpPr>
            <a:spLocks noGrp="1" noRot="1" noChangeAspect="1" noChangeArrowheads="1" noTextEdit="1"/>
          </p:cNvSpPr>
          <p:nvPr>
            <p:ph type="sldImg"/>
          </p:nvPr>
        </p:nvSpPr>
        <p:spPr>
          <a:ln/>
        </p:spPr>
      </p:sp>
      <p:sp>
        <p:nvSpPr>
          <p:cNvPr id="2406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cs-CZ" altLang="cs-CZ" sz="700" smtClean="0"/>
              <a:t>Sesuvy vyvolané otřesy, Achonrage, Aljaška, zvodnění sedimentů způsobilo sesuvy a subsidenci v délce o šířce 273 na vzdálenost 2500 m . Zničeno 75 domů. Příčina ztráta koheze podložních jílů a písků- kolaps následoval 2 minuty po otřesu)</a:t>
            </a:r>
            <a:endParaRPr lang="en-US" altLang="cs-CZ" sz="700"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0AEEB471-1314-4052-9DBA-96299F3CFE4A}" type="slidenum">
              <a:rPr lang="en-US" altLang="cs-CZ" smtClean="0">
                <a:latin typeface="Times New Roman" pitchFamily="18" charset="0"/>
              </a:rPr>
              <a:pPr eaLnBrk="1" hangingPunct="1"/>
              <a:t>18</a:t>
            </a:fld>
            <a:endParaRPr lang="en-US" altLang="cs-CZ" smtClean="0">
              <a:latin typeface="Times New Roman" pitchFamily="18" charset="0"/>
            </a:endParaRPr>
          </a:p>
        </p:txBody>
      </p:sp>
      <p:sp>
        <p:nvSpPr>
          <p:cNvPr id="241667" name="Rectangle 2"/>
          <p:cNvSpPr>
            <a:spLocks noGrp="1" noRot="1" noChangeAspect="1" noChangeArrowheads="1" noTextEdit="1"/>
          </p:cNvSpPr>
          <p:nvPr>
            <p:ph type="sldImg"/>
          </p:nvPr>
        </p:nvSpPr>
        <p:spPr>
          <a:ln/>
        </p:spPr>
      </p:sp>
      <p:sp>
        <p:nvSpPr>
          <p:cNvPr id="2416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FB5FA843-528B-4707-9813-24F9D806E705}" type="slidenum">
              <a:rPr lang="en-US" altLang="cs-CZ" smtClean="0">
                <a:latin typeface="Times New Roman" pitchFamily="18" charset="0"/>
              </a:rPr>
              <a:pPr eaLnBrk="1" hangingPunct="1"/>
              <a:t>19</a:t>
            </a:fld>
            <a:endParaRPr lang="en-US" altLang="cs-CZ" smtClean="0">
              <a:latin typeface="Times New Roman" pitchFamily="18" charset="0"/>
            </a:endParaRPr>
          </a:p>
        </p:txBody>
      </p:sp>
      <p:sp>
        <p:nvSpPr>
          <p:cNvPr id="242691" name="Rectangle 2"/>
          <p:cNvSpPr>
            <a:spLocks noGrp="1" noRot="1" noChangeAspect="1" noChangeArrowheads="1" noTextEdit="1"/>
          </p:cNvSpPr>
          <p:nvPr>
            <p:ph type="sldImg"/>
          </p:nvPr>
        </p:nvSpPr>
        <p:spPr>
          <a:ln/>
        </p:spPr>
      </p:sp>
      <p:sp>
        <p:nvSpPr>
          <p:cNvPr id="2426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cs-CZ" altLang="cs-CZ" smtClean="0"/>
              <a:t>El Centro, Kalifornie, 1979, Magnitudo 6,9. 30 mil škod, zraněno 91 lidí,  Zvodnělé písky s hladinou podzemní vody blízko povrchu vytvářejí bahenní sopku.</a:t>
            </a:r>
            <a:endParaRPr lang="en-US" altLang="cs-CZ"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59167D36-B01A-40E6-BD60-FA63A63AF382}" type="slidenum">
              <a:rPr lang="en-US" altLang="cs-CZ" smtClean="0">
                <a:latin typeface="Times New Roman" pitchFamily="18" charset="0"/>
              </a:rPr>
              <a:pPr eaLnBrk="1" hangingPunct="1"/>
              <a:t>2</a:t>
            </a:fld>
            <a:endParaRPr lang="en-US" altLang="cs-CZ" smtClean="0">
              <a:latin typeface="Times New Roman" pitchFamily="18" charset="0"/>
            </a:endParaRPr>
          </a:p>
        </p:txBody>
      </p:sp>
      <p:sp>
        <p:nvSpPr>
          <p:cNvPr id="225283" name="Rectangle 2"/>
          <p:cNvSpPr>
            <a:spLocks noGrp="1" noRot="1" noChangeAspect="1" noChangeArrowheads="1" noTextEdit="1"/>
          </p:cNvSpPr>
          <p:nvPr>
            <p:ph type="sldImg"/>
          </p:nvPr>
        </p:nvSpPr>
        <p:spPr>
          <a:ln/>
        </p:spPr>
      </p:sp>
      <p:sp>
        <p:nvSpPr>
          <p:cNvPr id="2252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A0758BDF-32A9-4D4D-9C13-0D267C1D7698}" type="slidenum">
              <a:rPr lang="en-US" altLang="cs-CZ" smtClean="0">
                <a:latin typeface="Times New Roman" pitchFamily="18" charset="0"/>
              </a:rPr>
              <a:pPr eaLnBrk="1" hangingPunct="1"/>
              <a:t>20</a:t>
            </a:fld>
            <a:endParaRPr lang="en-US" altLang="cs-CZ" smtClean="0">
              <a:latin typeface="Times New Roman" pitchFamily="18" charset="0"/>
            </a:endParaRPr>
          </a:p>
        </p:txBody>
      </p:sp>
      <p:sp>
        <p:nvSpPr>
          <p:cNvPr id="243715" name="Rectangle 2"/>
          <p:cNvSpPr>
            <a:spLocks noGrp="1" noRot="1" noChangeAspect="1" noChangeArrowheads="1" noTextEdit="1"/>
          </p:cNvSpPr>
          <p:nvPr>
            <p:ph type="sldImg"/>
          </p:nvPr>
        </p:nvSpPr>
        <p:spPr>
          <a:ln/>
        </p:spPr>
      </p:sp>
      <p:sp>
        <p:nvSpPr>
          <p:cNvPr id="2437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21EF8048-CAA0-49C1-8C72-C721DD7EB8F1}" type="slidenum">
              <a:rPr lang="en-US" altLang="cs-CZ" smtClean="0">
                <a:latin typeface="Times New Roman" pitchFamily="18" charset="0"/>
              </a:rPr>
              <a:pPr eaLnBrk="1" hangingPunct="1"/>
              <a:t>21</a:t>
            </a:fld>
            <a:endParaRPr lang="en-US" altLang="cs-CZ" smtClean="0">
              <a:latin typeface="Times New Roman" pitchFamily="18" charset="0"/>
            </a:endParaRPr>
          </a:p>
        </p:txBody>
      </p:sp>
      <p:sp>
        <p:nvSpPr>
          <p:cNvPr id="244739" name="Rectangle 2"/>
          <p:cNvSpPr>
            <a:spLocks noGrp="1" noRot="1" noChangeAspect="1" noChangeArrowheads="1" noTextEdit="1"/>
          </p:cNvSpPr>
          <p:nvPr>
            <p:ph type="sldImg"/>
          </p:nvPr>
        </p:nvSpPr>
        <p:spPr>
          <a:ln/>
        </p:spPr>
      </p:sp>
      <p:sp>
        <p:nvSpPr>
          <p:cNvPr id="2447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ts val="600"/>
              </a:spcBef>
            </a:pPr>
            <a:r>
              <a:rPr lang="en-US" altLang="cs-CZ" smtClean="0"/>
              <a:t>1906 SF earthquake was called the SF </a:t>
            </a:r>
            <a:r>
              <a:rPr lang="en-US" altLang="cs-CZ" b="1" smtClean="0">
                <a:solidFill>
                  <a:srgbClr val="FF0066"/>
                </a:solidFill>
              </a:rPr>
              <a:t>fire</a:t>
            </a:r>
            <a:r>
              <a:rPr lang="en-US" altLang="cs-CZ" smtClean="0"/>
              <a:t> for years (80% of damage = fire)</a:t>
            </a:r>
          </a:p>
          <a:p>
            <a:pPr eaLnBrk="1" hangingPunct="1">
              <a:spcBef>
                <a:spcPts val="600"/>
              </a:spcBef>
            </a:pPr>
            <a:r>
              <a:rPr lang="en-US" altLang="cs-CZ" smtClean="0"/>
              <a:t>1989 Loma Prieta and burning Marina District of SF</a:t>
            </a:r>
          </a:p>
          <a:p>
            <a:pPr eaLnBrk="1" hangingPunct="1"/>
            <a:endParaRPr lang="en-US" altLang="cs-CZ"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3B0FAEE1-4D49-4AEF-9C8B-7A32FBD72C86}" type="slidenum">
              <a:rPr lang="en-US" altLang="cs-CZ" smtClean="0">
                <a:latin typeface="Times New Roman" pitchFamily="18" charset="0"/>
              </a:rPr>
              <a:pPr eaLnBrk="1" hangingPunct="1"/>
              <a:t>22</a:t>
            </a:fld>
            <a:endParaRPr lang="en-US" altLang="cs-CZ" smtClean="0">
              <a:latin typeface="Times New Roman" pitchFamily="18" charset="0"/>
            </a:endParaRPr>
          </a:p>
        </p:txBody>
      </p:sp>
      <p:sp>
        <p:nvSpPr>
          <p:cNvPr id="245763" name="Rectangle 2"/>
          <p:cNvSpPr>
            <a:spLocks noGrp="1" noRot="1" noChangeAspect="1" noChangeArrowheads="1" noTextEdit="1"/>
          </p:cNvSpPr>
          <p:nvPr>
            <p:ph type="sldImg"/>
          </p:nvPr>
        </p:nvSpPr>
        <p:spPr>
          <a:ln/>
        </p:spPr>
      </p:sp>
      <p:sp>
        <p:nvSpPr>
          <p:cNvPr id="2457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ts val="600"/>
              </a:spcBef>
            </a:pPr>
            <a:r>
              <a:rPr lang="en-US" altLang="cs-CZ" smtClean="0"/>
              <a:t>Most lives lost in 1964 Alaskan earthquake were due to tsunamis (including 9 in Crescent City, CA)</a:t>
            </a:r>
          </a:p>
          <a:p>
            <a:pPr eaLnBrk="1" hangingPunct="1"/>
            <a:endParaRPr lang="en-US" altLang="cs-CZ"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8B752449-A0F4-4926-ADC9-5D5BB8C7ED3F}" type="slidenum">
              <a:rPr lang="en-US" altLang="cs-CZ" smtClean="0">
                <a:latin typeface="Times New Roman" pitchFamily="18" charset="0"/>
              </a:rPr>
              <a:pPr eaLnBrk="1" hangingPunct="1"/>
              <a:t>23</a:t>
            </a:fld>
            <a:endParaRPr lang="en-US" altLang="cs-CZ" smtClean="0">
              <a:latin typeface="Times New Roman" pitchFamily="18" charset="0"/>
            </a:endParaRPr>
          </a:p>
        </p:txBody>
      </p:sp>
      <p:sp>
        <p:nvSpPr>
          <p:cNvPr id="246787" name="Rectangle 2"/>
          <p:cNvSpPr>
            <a:spLocks noGrp="1" noRot="1" noChangeAspect="1" noChangeArrowheads="1" noTextEdit="1"/>
          </p:cNvSpPr>
          <p:nvPr>
            <p:ph type="sldImg"/>
          </p:nvPr>
        </p:nvSpPr>
        <p:spPr>
          <a:ln/>
        </p:spPr>
      </p:sp>
      <p:sp>
        <p:nvSpPr>
          <p:cNvPr id="2467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AB0699AB-5021-4A4C-ADE5-D2BC30060BB9}" type="slidenum">
              <a:rPr lang="en-US" altLang="cs-CZ" smtClean="0">
                <a:latin typeface="Times New Roman" pitchFamily="18" charset="0"/>
              </a:rPr>
              <a:pPr eaLnBrk="1" hangingPunct="1"/>
              <a:t>24</a:t>
            </a:fld>
            <a:endParaRPr lang="en-US" altLang="cs-CZ" smtClean="0">
              <a:latin typeface="Times New Roman" pitchFamily="18" charset="0"/>
            </a:endParaRPr>
          </a:p>
        </p:txBody>
      </p:sp>
      <p:sp>
        <p:nvSpPr>
          <p:cNvPr id="247811" name="Rectangle 2"/>
          <p:cNvSpPr>
            <a:spLocks noGrp="1" noRot="1" noChangeAspect="1" noChangeArrowheads="1" noTextEdit="1"/>
          </p:cNvSpPr>
          <p:nvPr>
            <p:ph type="sldImg"/>
          </p:nvPr>
        </p:nvSpPr>
        <p:spPr>
          <a:ln/>
        </p:spPr>
      </p:sp>
      <p:sp>
        <p:nvSpPr>
          <p:cNvPr id="2478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1" eaLnBrk="1" hangingPunct="1">
              <a:spcBef>
                <a:spcPts val="600"/>
              </a:spcBef>
            </a:pPr>
            <a:r>
              <a:rPr lang="en-US" altLang="cs-CZ" smtClean="0"/>
              <a:t>1998 Irianjaya</a:t>
            </a:r>
          </a:p>
          <a:p>
            <a:pPr lvl="2" eaLnBrk="1" hangingPunct="1">
              <a:spcBef>
                <a:spcPts val="600"/>
              </a:spcBef>
            </a:pPr>
            <a:r>
              <a:rPr lang="en-US" altLang="cs-CZ" sz="1400" smtClean="0"/>
              <a:t>Caused by vertical motion of seabed or submarine landslide</a:t>
            </a:r>
          </a:p>
          <a:p>
            <a:pPr lvl="2" eaLnBrk="1" hangingPunct="1">
              <a:spcBef>
                <a:spcPts val="600"/>
              </a:spcBef>
            </a:pPr>
            <a:r>
              <a:rPr lang="en-US" altLang="cs-CZ" sz="1400" smtClean="0"/>
              <a:t>Small wave at sea (&lt; 1 m) but fast (</a:t>
            </a:r>
            <a:r>
              <a:rPr lang="en-US" altLang="cs-CZ" sz="1400" smtClean="0">
                <a:sym typeface="Symbol" pitchFamily="18" charset="2"/>
              </a:rPr>
              <a:t></a:t>
            </a:r>
            <a:r>
              <a:rPr lang="en-US" altLang="cs-CZ" sz="1400" smtClean="0"/>
              <a:t> 800 km/hr)</a:t>
            </a:r>
          </a:p>
          <a:p>
            <a:pPr lvl="2" eaLnBrk="1" hangingPunct="1">
              <a:spcBef>
                <a:spcPts val="600"/>
              </a:spcBef>
            </a:pPr>
            <a:r>
              <a:rPr lang="en-US" altLang="cs-CZ" sz="1400" smtClean="0"/>
              <a:t>As </a:t>
            </a:r>
            <a:r>
              <a:rPr lang="en-US" altLang="cs-CZ" sz="1400" smtClean="0">
                <a:sym typeface="Symbol" pitchFamily="18" charset="2"/>
              </a:rPr>
              <a:t></a:t>
            </a:r>
            <a:r>
              <a:rPr lang="en-US" altLang="cs-CZ" sz="1400" smtClean="0"/>
              <a:t> shallow water slow to ~ 60 km/hr and height </a:t>
            </a:r>
            <a:r>
              <a:rPr lang="en-US" altLang="cs-CZ" sz="1400" smtClean="0">
                <a:sym typeface="Symbol" pitchFamily="18" charset="2"/>
              </a:rPr>
              <a:t></a:t>
            </a:r>
            <a:r>
              <a:rPr lang="en-US" altLang="cs-CZ" sz="1400" smtClean="0"/>
              <a:t> 20 m!  </a:t>
            </a:r>
          </a:p>
          <a:p>
            <a:pPr lvl="1" eaLnBrk="1" hangingPunct="1">
              <a:spcBef>
                <a:spcPts val="600"/>
              </a:spcBef>
            </a:pPr>
            <a:r>
              <a:rPr lang="en-US" altLang="cs-CZ" smtClean="0"/>
              <a:t>1960 Chile earthquake </a:t>
            </a:r>
            <a:r>
              <a:rPr lang="en-US" altLang="cs-CZ" smtClean="0">
                <a:sym typeface="Symbol" pitchFamily="18" charset="2"/>
              </a:rPr>
              <a:t></a:t>
            </a:r>
            <a:r>
              <a:rPr lang="en-US" altLang="cs-CZ" smtClean="0"/>
              <a:t> tsunami that hit Hawaii 15 hrs later and killed 61 people</a:t>
            </a:r>
          </a:p>
          <a:p>
            <a:pPr lvl="2" eaLnBrk="1" hangingPunct="1">
              <a:spcBef>
                <a:spcPts val="600"/>
              </a:spcBef>
            </a:pPr>
            <a:r>
              <a:rPr lang="en-US" altLang="cs-CZ" sz="1400" smtClean="0"/>
              <a:t>Hawaii and other areas have tsunami warning systems and beach signs</a:t>
            </a:r>
          </a:p>
          <a:p>
            <a:pPr lvl="1" eaLnBrk="1" hangingPunct="1">
              <a:spcBef>
                <a:spcPts val="600"/>
              </a:spcBef>
            </a:pPr>
            <a:r>
              <a:rPr lang="en-US" altLang="cs-CZ" smtClean="0"/>
              <a:t>NW:  Finding ancient tsunami deposits at coast and Puget Sound</a:t>
            </a:r>
          </a:p>
          <a:p>
            <a:pPr lvl="1" eaLnBrk="1" hangingPunct="1"/>
            <a:r>
              <a:rPr lang="en-US" altLang="cs-CZ" smtClean="0"/>
              <a:t>        Olympic coast very dangerous (no news or escape)</a:t>
            </a:r>
          </a:p>
          <a:p>
            <a:pPr lvl="1" eaLnBrk="1" hangingPunct="1"/>
            <a:r>
              <a:rPr lang="en-US" altLang="cs-CZ" smtClean="0"/>
              <a:t>Considering a system for Alaskan and Cascade earthquakes using times and tide gauges</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CA158F14-283D-4FA8-B956-2B9181592AB9}" type="slidenum">
              <a:rPr lang="en-US" altLang="cs-CZ" smtClean="0">
                <a:latin typeface="Times New Roman" pitchFamily="18" charset="0"/>
              </a:rPr>
              <a:pPr eaLnBrk="1" hangingPunct="1"/>
              <a:t>25</a:t>
            </a:fld>
            <a:endParaRPr lang="en-US" altLang="cs-CZ" smtClean="0">
              <a:latin typeface="Times New Roman" pitchFamily="18" charset="0"/>
            </a:endParaRPr>
          </a:p>
        </p:txBody>
      </p:sp>
      <p:sp>
        <p:nvSpPr>
          <p:cNvPr id="248835" name="Rectangle 2"/>
          <p:cNvSpPr>
            <a:spLocks noGrp="1" noRot="1" noChangeAspect="1" noChangeArrowheads="1" noTextEdit="1"/>
          </p:cNvSpPr>
          <p:nvPr>
            <p:ph type="sldImg"/>
          </p:nvPr>
        </p:nvSpPr>
        <p:spPr>
          <a:ln/>
        </p:spPr>
      </p:sp>
      <p:sp>
        <p:nvSpPr>
          <p:cNvPr id="2488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cs-CZ" smtClean="0"/>
              <a:t> Messed up several wharfs and towns, marine life, groundwater levels</a:t>
            </a:r>
          </a:p>
          <a:p>
            <a:pPr eaLnBrk="1" hangingPunct="1"/>
            <a:endParaRPr lang="en-US" altLang="cs-CZ"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12D2CC13-2C58-4885-8143-CB8CE19DE78D}" type="slidenum">
              <a:rPr lang="en-US" altLang="cs-CZ" smtClean="0">
                <a:latin typeface="Times New Roman" pitchFamily="18" charset="0"/>
              </a:rPr>
              <a:pPr eaLnBrk="1" hangingPunct="1"/>
              <a:t>26</a:t>
            </a:fld>
            <a:endParaRPr lang="en-US" altLang="cs-CZ" smtClean="0">
              <a:latin typeface="Times New Roman" pitchFamily="18" charset="0"/>
            </a:endParaRPr>
          </a:p>
        </p:txBody>
      </p:sp>
      <p:sp>
        <p:nvSpPr>
          <p:cNvPr id="249859" name="Rectangle 2"/>
          <p:cNvSpPr>
            <a:spLocks noGrp="1" noRot="1" noChangeAspect="1" noChangeArrowheads="1" noTextEdit="1"/>
          </p:cNvSpPr>
          <p:nvPr>
            <p:ph type="sldImg"/>
          </p:nvPr>
        </p:nvSpPr>
        <p:spPr>
          <a:ln/>
        </p:spPr>
      </p:sp>
      <p:sp>
        <p:nvSpPr>
          <p:cNvPr id="2498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88B5C5C9-3C15-458E-BD13-4F449417439D}" type="slidenum">
              <a:rPr lang="en-US" altLang="cs-CZ" smtClean="0">
                <a:latin typeface="Times New Roman" pitchFamily="18" charset="0"/>
              </a:rPr>
              <a:pPr eaLnBrk="1" hangingPunct="1"/>
              <a:t>27</a:t>
            </a:fld>
            <a:endParaRPr lang="en-US" altLang="cs-CZ" smtClean="0">
              <a:latin typeface="Times New Roman" pitchFamily="18" charset="0"/>
            </a:endParaRPr>
          </a:p>
        </p:txBody>
      </p:sp>
      <p:sp>
        <p:nvSpPr>
          <p:cNvPr id="250883" name="Rectangle 1026"/>
          <p:cNvSpPr>
            <a:spLocks noGrp="1" noRot="1" noChangeAspect="1" noChangeArrowheads="1" noTextEdit="1"/>
          </p:cNvSpPr>
          <p:nvPr>
            <p:ph type="sldImg"/>
          </p:nvPr>
        </p:nvSpPr>
        <p:spPr>
          <a:ln/>
        </p:spPr>
      </p:sp>
      <p:sp>
        <p:nvSpPr>
          <p:cNvPr id="250884" name="Rectangle 102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ts val="500"/>
              </a:spcBef>
              <a:spcAft>
                <a:spcPts val="500"/>
              </a:spcAft>
            </a:pPr>
            <a:r>
              <a:rPr lang="en-US" altLang="cs-CZ" sz="800" smtClean="0">
                <a:solidFill>
                  <a:srgbClr val="FFFFFF"/>
                </a:solidFill>
              </a:rPr>
              <a:t>Moment Magnitude provides a better measure of energy release for larger earthquakes</a:t>
            </a:r>
          </a:p>
          <a:p>
            <a:pPr eaLnBrk="1" hangingPunct="1">
              <a:spcBef>
                <a:spcPts val="500"/>
              </a:spcBef>
              <a:spcAft>
                <a:spcPts val="500"/>
              </a:spcAft>
            </a:pPr>
            <a:r>
              <a:rPr lang="en-US" altLang="cs-CZ" sz="800" smtClean="0">
                <a:solidFill>
                  <a:srgbClr val="FFFFFF"/>
                </a:solidFill>
              </a:rPr>
              <a:t>The May 22, 1960 earthquake in Chile had a Moment Magnitude of 9.5, the largest earthquake ever recorded</a:t>
            </a:r>
          </a:p>
          <a:p>
            <a:pPr eaLnBrk="1" hangingPunct="1"/>
            <a:endParaRPr lang="en-US" altLang="cs-CZ" smtClean="0"/>
          </a:p>
          <a:p>
            <a:pPr eaLnBrk="1" hangingPunct="1"/>
            <a:r>
              <a:rPr lang="en-US" altLang="cs-CZ" sz="1000" smtClean="0"/>
              <a:t>Anchorage  (120km W of the epicenter) sustained the most severe damage</a:t>
            </a:r>
          </a:p>
          <a:p>
            <a:pPr eaLnBrk="1" hangingPunct="1"/>
            <a:r>
              <a:rPr lang="en-US" altLang="cs-CZ" sz="1000" smtClean="0"/>
              <a:t>About 30 blocks of dwellings and commercial buildings were damaged or destroyed in the downtown area</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5EB44679-0D9D-4898-BE90-03D44DC1505D}" type="slidenum">
              <a:rPr lang="en-US" altLang="cs-CZ" smtClean="0">
                <a:latin typeface="Times New Roman" pitchFamily="18" charset="0"/>
              </a:rPr>
              <a:pPr eaLnBrk="1" hangingPunct="1"/>
              <a:t>28</a:t>
            </a:fld>
            <a:endParaRPr lang="en-US" altLang="cs-CZ" smtClean="0">
              <a:latin typeface="Times New Roman" pitchFamily="18" charset="0"/>
            </a:endParaRPr>
          </a:p>
        </p:txBody>
      </p:sp>
      <p:sp>
        <p:nvSpPr>
          <p:cNvPr id="251907" name="Rectangle 1026"/>
          <p:cNvSpPr>
            <a:spLocks noGrp="1" noRot="1" noChangeAspect="1" noChangeArrowheads="1" noTextEdit="1"/>
          </p:cNvSpPr>
          <p:nvPr>
            <p:ph type="sldImg"/>
          </p:nvPr>
        </p:nvSpPr>
        <p:spPr>
          <a:ln/>
        </p:spPr>
      </p:sp>
      <p:sp>
        <p:nvSpPr>
          <p:cNvPr id="251908" name="Rectangle 102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0E209EF4-CC5A-48D4-9355-1DE56CA1EF9A}" type="slidenum">
              <a:rPr lang="en-US" altLang="cs-CZ" smtClean="0">
                <a:latin typeface="Times New Roman" pitchFamily="18" charset="0"/>
              </a:rPr>
              <a:pPr eaLnBrk="1" hangingPunct="1"/>
              <a:t>29</a:t>
            </a:fld>
            <a:endParaRPr lang="en-US" altLang="cs-CZ" smtClean="0">
              <a:latin typeface="Times New Roman" pitchFamily="18" charset="0"/>
            </a:endParaRPr>
          </a:p>
        </p:txBody>
      </p:sp>
      <p:sp>
        <p:nvSpPr>
          <p:cNvPr id="252931" name="Rectangle 2"/>
          <p:cNvSpPr>
            <a:spLocks noGrp="1" noRot="1" noChangeAspect="1" noChangeArrowheads="1" noTextEdit="1"/>
          </p:cNvSpPr>
          <p:nvPr>
            <p:ph type="sldImg"/>
          </p:nvPr>
        </p:nvSpPr>
        <p:spPr>
          <a:ln/>
        </p:spPr>
      </p:sp>
      <p:sp>
        <p:nvSpPr>
          <p:cNvPr id="2529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686A8469-6027-47A6-A6DD-757837160CFC}" type="slidenum">
              <a:rPr lang="en-US" altLang="cs-CZ" smtClean="0">
                <a:latin typeface="Times New Roman" pitchFamily="18" charset="0"/>
              </a:rPr>
              <a:pPr eaLnBrk="1" hangingPunct="1"/>
              <a:t>3</a:t>
            </a:fld>
            <a:endParaRPr lang="en-US" altLang="cs-CZ" smtClean="0">
              <a:latin typeface="Times New Roman" pitchFamily="18" charset="0"/>
            </a:endParaRPr>
          </a:p>
        </p:txBody>
      </p:sp>
      <p:sp>
        <p:nvSpPr>
          <p:cNvPr id="226307" name="Rectangle 2"/>
          <p:cNvSpPr>
            <a:spLocks noGrp="1" noRot="1" noChangeAspect="1" noChangeArrowheads="1" noTextEdit="1"/>
          </p:cNvSpPr>
          <p:nvPr>
            <p:ph type="sldImg"/>
          </p:nvPr>
        </p:nvSpPr>
        <p:spPr>
          <a:ln/>
        </p:spPr>
      </p:sp>
      <p:sp>
        <p:nvSpPr>
          <p:cNvPr id="2263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cs-CZ" altLang="cs-CZ" smtClean="0"/>
              <a:t>Je třeba se zdržovat dále od budov, od elektrického vedení, stromů, pomníků apod. Ohrožují člověka pádem svých částí nebo svým zřícením. Ze stejného důvodu je třeba nezůstávat v úzkých ulicích. Není-li možnost úniku, je třeba hledat ochranu v nejbližších vratech, dveřích nebo pod portálem a v podobných odolnějších částech budov</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838B8B3E-BD72-4CFE-9E03-4E2AA57EDBBB}" type="slidenum">
              <a:rPr lang="en-US" altLang="cs-CZ" smtClean="0">
                <a:latin typeface="Times New Roman" pitchFamily="18" charset="0"/>
              </a:rPr>
              <a:pPr eaLnBrk="1" hangingPunct="1"/>
              <a:t>30</a:t>
            </a:fld>
            <a:endParaRPr lang="en-US" altLang="cs-CZ" smtClean="0">
              <a:latin typeface="Times New Roman" pitchFamily="18" charset="0"/>
            </a:endParaRPr>
          </a:p>
        </p:txBody>
      </p:sp>
      <p:sp>
        <p:nvSpPr>
          <p:cNvPr id="253955" name="Rectangle 1026"/>
          <p:cNvSpPr>
            <a:spLocks noGrp="1" noRot="1" noChangeAspect="1" noChangeArrowheads="1" noTextEdit="1"/>
          </p:cNvSpPr>
          <p:nvPr>
            <p:ph type="sldImg"/>
          </p:nvPr>
        </p:nvSpPr>
        <p:spPr>
          <a:ln/>
        </p:spPr>
      </p:sp>
      <p:sp>
        <p:nvSpPr>
          <p:cNvPr id="253956" name="Rectangle 102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cs-CZ" smtClean="0"/>
              <a:t> The maximum wave height recorded was 67 meters at Valdez Inlet</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09666469-F518-45EC-9E3D-F460DDD7FDF8}" type="slidenum">
              <a:rPr lang="en-US" altLang="cs-CZ" smtClean="0">
                <a:latin typeface="Times New Roman" pitchFamily="18" charset="0"/>
              </a:rPr>
              <a:pPr eaLnBrk="1" hangingPunct="1"/>
              <a:t>31</a:t>
            </a:fld>
            <a:endParaRPr lang="en-US" altLang="cs-CZ" smtClean="0">
              <a:latin typeface="Times New Roman" pitchFamily="18" charset="0"/>
            </a:endParaRPr>
          </a:p>
        </p:txBody>
      </p:sp>
      <p:sp>
        <p:nvSpPr>
          <p:cNvPr id="254979" name="Rectangle 1026"/>
          <p:cNvSpPr>
            <a:spLocks noGrp="1" noRot="1" noChangeAspect="1" noChangeArrowheads="1" noTextEdit="1"/>
          </p:cNvSpPr>
          <p:nvPr>
            <p:ph type="sldImg"/>
          </p:nvPr>
        </p:nvSpPr>
        <p:spPr>
          <a:ln/>
        </p:spPr>
      </p:sp>
      <p:sp>
        <p:nvSpPr>
          <p:cNvPr id="254980" name="Rectangle 102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1934A0AE-E671-4A3B-A967-27BDA022B1AE}" type="slidenum">
              <a:rPr lang="en-US" altLang="cs-CZ" smtClean="0">
                <a:latin typeface="Times New Roman" pitchFamily="18" charset="0"/>
              </a:rPr>
              <a:pPr eaLnBrk="1" hangingPunct="1"/>
              <a:t>32</a:t>
            </a:fld>
            <a:endParaRPr lang="en-US" altLang="cs-CZ" smtClean="0">
              <a:latin typeface="Times New Roman" pitchFamily="18" charset="0"/>
            </a:endParaRPr>
          </a:p>
        </p:txBody>
      </p:sp>
      <p:sp>
        <p:nvSpPr>
          <p:cNvPr id="256003" name="Rectangle 1026"/>
          <p:cNvSpPr>
            <a:spLocks noGrp="1" noRot="1" noChangeAspect="1" noChangeArrowheads="1" noTextEdit="1"/>
          </p:cNvSpPr>
          <p:nvPr>
            <p:ph type="sldImg"/>
          </p:nvPr>
        </p:nvSpPr>
        <p:spPr>
          <a:ln/>
        </p:spPr>
      </p:sp>
      <p:sp>
        <p:nvSpPr>
          <p:cNvPr id="256004" name="Rectangle 102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A7ABFDA4-F53F-4F08-92BE-7C0435A81F5F}" type="slidenum">
              <a:rPr lang="en-US" altLang="cs-CZ" smtClean="0">
                <a:latin typeface="Times New Roman" pitchFamily="18" charset="0"/>
              </a:rPr>
              <a:pPr eaLnBrk="1" hangingPunct="1"/>
              <a:t>33</a:t>
            </a:fld>
            <a:endParaRPr lang="en-US" altLang="cs-CZ" smtClean="0">
              <a:latin typeface="Times New Roman" pitchFamily="18" charset="0"/>
            </a:endParaRPr>
          </a:p>
        </p:txBody>
      </p:sp>
      <p:sp>
        <p:nvSpPr>
          <p:cNvPr id="257027" name="Rectangle 1026"/>
          <p:cNvSpPr>
            <a:spLocks noGrp="1" noRot="1" noChangeAspect="1" noChangeArrowheads="1" noTextEdit="1"/>
          </p:cNvSpPr>
          <p:nvPr>
            <p:ph type="sldImg"/>
          </p:nvPr>
        </p:nvSpPr>
        <p:spPr>
          <a:ln/>
        </p:spPr>
      </p:sp>
      <p:sp>
        <p:nvSpPr>
          <p:cNvPr id="257028" name="Rectangle 102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9C9EFD5D-A78B-43B4-898F-31682C889149}" type="slidenum">
              <a:rPr lang="en-US" altLang="cs-CZ" smtClean="0">
                <a:latin typeface="Times New Roman" pitchFamily="18" charset="0"/>
              </a:rPr>
              <a:pPr eaLnBrk="1" hangingPunct="1"/>
              <a:t>34</a:t>
            </a:fld>
            <a:endParaRPr lang="en-US" altLang="cs-CZ" smtClean="0">
              <a:latin typeface="Times New Roman" pitchFamily="18" charset="0"/>
            </a:endParaRPr>
          </a:p>
        </p:txBody>
      </p:sp>
      <p:sp>
        <p:nvSpPr>
          <p:cNvPr id="258051" name="Rectangle 2"/>
          <p:cNvSpPr>
            <a:spLocks noGrp="1" noRot="1" noChangeAspect="1" noChangeArrowheads="1" noTextEdit="1"/>
          </p:cNvSpPr>
          <p:nvPr>
            <p:ph type="sldImg"/>
          </p:nvPr>
        </p:nvSpPr>
        <p:spPr>
          <a:ln/>
        </p:spPr>
      </p:sp>
      <p:sp>
        <p:nvSpPr>
          <p:cNvPr id="2580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smtClean="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5D79B4CB-88BF-49F1-B334-738F09156BE3}" type="slidenum">
              <a:rPr lang="en-US" altLang="cs-CZ" smtClean="0">
                <a:latin typeface="Times New Roman" pitchFamily="18" charset="0"/>
              </a:rPr>
              <a:pPr eaLnBrk="1" hangingPunct="1"/>
              <a:t>35</a:t>
            </a:fld>
            <a:endParaRPr lang="en-US" altLang="cs-CZ" smtClean="0">
              <a:latin typeface="Times New Roman" pitchFamily="18" charset="0"/>
            </a:endParaRPr>
          </a:p>
        </p:txBody>
      </p:sp>
      <p:sp>
        <p:nvSpPr>
          <p:cNvPr id="259075" name="Rectangle 1026"/>
          <p:cNvSpPr>
            <a:spLocks noGrp="1" noRot="1" noChangeAspect="1" noChangeArrowheads="1" noTextEdit="1"/>
          </p:cNvSpPr>
          <p:nvPr>
            <p:ph type="sldImg"/>
          </p:nvPr>
        </p:nvSpPr>
        <p:spPr>
          <a:ln/>
        </p:spPr>
      </p:sp>
      <p:sp>
        <p:nvSpPr>
          <p:cNvPr id="259076" name="Rectangle 102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smtClean="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52C2F962-BC1A-47C0-8CB6-BCD99103BA74}" type="slidenum">
              <a:rPr lang="en-US" altLang="cs-CZ" smtClean="0">
                <a:latin typeface="Times New Roman" pitchFamily="18" charset="0"/>
              </a:rPr>
              <a:pPr eaLnBrk="1" hangingPunct="1"/>
              <a:t>36</a:t>
            </a:fld>
            <a:endParaRPr lang="en-US" altLang="cs-CZ" smtClean="0">
              <a:latin typeface="Times New Roman" pitchFamily="18" charset="0"/>
            </a:endParaRPr>
          </a:p>
        </p:txBody>
      </p:sp>
      <p:sp>
        <p:nvSpPr>
          <p:cNvPr id="260099" name="Rectangle 2"/>
          <p:cNvSpPr>
            <a:spLocks noGrp="1" noRot="1" noChangeAspect="1" noChangeArrowheads="1" noTextEdit="1"/>
          </p:cNvSpPr>
          <p:nvPr>
            <p:ph type="sldImg"/>
          </p:nvPr>
        </p:nvSpPr>
        <p:spPr>
          <a:ln/>
        </p:spPr>
      </p:sp>
      <p:sp>
        <p:nvSpPr>
          <p:cNvPr id="2601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smtClean="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83836B1A-AB9E-4928-BC49-1F18F0DFE9C7}" type="slidenum">
              <a:rPr lang="en-US" altLang="cs-CZ" smtClean="0">
                <a:latin typeface="Times New Roman" pitchFamily="18" charset="0"/>
              </a:rPr>
              <a:pPr eaLnBrk="1" hangingPunct="1"/>
              <a:t>37</a:t>
            </a:fld>
            <a:endParaRPr lang="en-US" altLang="cs-CZ" smtClean="0">
              <a:latin typeface="Times New Roman" pitchFamily="18" charset="0"/>
            </a:endParaRPr>
          </a:p>
        </p:txBody>
      </p:sp>
      <p:sp>
        <p:nvSpPr>
          <p:cNvPr id="261123" name="Rectangle 1026"/>
          <p:cNvSpPr>
            <a:spLocks noGrp="1" noRot="1" noChangeAspect="1" noChangeArrowheads="1" noTextEdit="1"/>
          </p:cNvSpPr>
          <p:nvPr>
            <p:ph type="sldImg"/>
          </p:nvPr>
        </p:nvSpPr>
        <p:spPr>
          <a:ln/>
        </p:spPr>
      </p:sp>
      <p:sp>
        <p:nvSpPr>
          <p:cNvPr id="261124" name="Rectangle 102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smtClean="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923ECCD4-9923-42CB-B5CF-C9E76EA6E8AC}" type="slidenum">
              <a:rPr lang="en-US" altLang="cs-CZ" smtClean="0">
                <a:latin typeface="Times New Roman" pitchFamily="18" charset="0"/>
              </a:rPr>
              <a:pPr eaLnBrk="1" hangingPunct="1"/>
              <a:t>38</a:t>
            </a:fld>
            <a:endParaRPr lang="en-US" altLang="cs-CZ" smtClean="0">
              <a:latin typeface="Times New Roman" pitchFamily="18" charset="0"/>
            </a:endParaRPr>
          </a:p>
        </p:txBody>
      </p:sp>
      <p:sp>
        <p:nvSpPr>
          <p:cNvPr id="262147" name="Rectangle 2"/>
          <p:cNvSpPr>
            <a:spLocks noGrp="1" noRot="1" noChangeAspect="1" noChangeArrowheads="1" noTextEdit="1"/>
          </p:cNvSpPr>
          <p:nvPr>
            <p:ph type="sldImg"/>
          </p:nvPr>
        </p:nvSpPr>
        <p:spPr>
          <a:ln/>
        </p:spPr>
      </p:sp>
      <p:sp>
        <p:nvSpPr>
          <p:cNvPr id="2621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smtClean="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A7B28D9C-41B8-4CD5-9EEB-93FE66E645DE}" type="slidenum">
              <a:rPr lang="en-US" altLang="cs-CZ" smtClean="0">
                <a:latin typeface="Times New Roman" pitchFamily="18" charset="0"/>
              </a:rPr>
              <a:pPr eaLnBrk="1" hangingPunct="1"/>
              <a:t>39</a:t>
            </a:fld>
            <a:endParaRPr lang="en-US" altLang="cs-CZ" smtClean="0">
              <a:latin typeface="Times New Roman" pitchFamily="18" charset="0"/>
            </a:endParaRPr>
          </a:p>
        </p:txBody>
      </p:sp>
      <p:sp>
        <p:nvSpPr>
          <p:cNvPr id="263171" name="Rectangle 1026"/>
          <p:cNvSpPr>
            <a:spLocks noGrp="1" noRot="1" noChangeAspect="1" noChangeArrowheads="1" noTextEdit="1"/>
          </p:cNvSpPr>
          <p:nvPr>
            <p:ph type="sldImg"/>
          </p:nvPr>
        </p:nvSpPr>
        <p:spPr>
          <a:ln/>
        </p:spPr>
      </p:sp>
      <p:sp>
        <p:nvSpPr>
          <p:cNvPr id="100355" name="Rectangle 1027"/>
          <p:cNvSpPr>
            <a:spLocks noGrp="1" noChangeArrowheads="1"/>
          </p:cNvSpPr>
          <p:nvPr>
            <p:ph type="body" idx="1"/>
          </p:nvPr>
        </p:nvSpPr>
        <p:spPr/>
        <p:txBody>
          <a:bodyPr/>
          <a:lstStyle/>
          <a:p>
            <a:pPr eaLnBrk="1" hangingPunct="1">
              <a:spcBef>
                <a:spcPts val="500"/>
              </a:spcBef>
              <a:spcAft>
                <a:spcPts val="500"/>
              </a:spcAft>
              <a:defRPr/>
            </a:pPr>
            <a:r>
              <a:rPr lang="en-US" sz="1600" b="1" smtClean="0">
                <a:solidFill>
                  <a:srgbClr val="FFFFFF"/>
                </a:solidFill>
              </a:rPr>
              <a:t>The shallow continental shelf and the islands bordering the southern side of Prince William Sound, as well as the pattern of crustal displacements</a:t>
            </a:r>
            <a:r>
              <a:rPr lang="en-US" sz="1600" smtClean="0">
                <a:solidFill>
                  <a:srgbClr val="FFFFFF"/>
                </a:solidFill>
              </a:rPr>
              <a:t>, confined the waves generated in this area to the Sound itself; very little energy escaped this closed region</a:t>
            </a:r>
          </a:p>
          <a:p>
            <a:pPr eaLnBrk="1" hangingPunct="1">
              <a:spcBef>
                <a:spcPts val="500"/>
              </a:spcBef>
              <a:spcAft>
                <a:spcPts val="500"/>
              </a:spcAft>
              <a:defRPr/>
            </a:pPr>
            <a:endParaRPr lang="en-US" sz="1600" smtClean="0">
              <a:solidFill>
                <a:srgbClr val="FFFFFF"/>
              </a:solidFill>
            </a:endParaRPr>
          </a:p>
          <a:p>
            <a:pPr eaLnBrk="1" hangingPunct="1">
              <a:spcBef>
                <a:spcPts val="500"/>
              </a:spcBef>
              <a:spcAft>
                <a:spcPts val="500"/>
              </a:spcAft>
              <a:defRPr/>
            </a:pPr>
            <a:r>
              <a:rPr lang="en-US" sz="1600" smtClean="0">
                <a:solidFill>
                  <a:srgbClr val="FFFFFF"/>
                </a:solidFill>
              </a:rPr>
              <a:t>This created catastrophic waves and set up resonating oscillations and surges that lasted for hours</a:t>
            </a:r>
          </a:p>
          <a:p>
            <a:pPr eaLnBrk="1" hangingPunct="1">
              <a:spcBef>
                <a:spcPts val="500"/>
              </a:spcBef>
              <a:spcAft>
                <a:spcPts val="500"/>
              </a:spcAft>
              <a:defRPr/>
            </a:pPr>
            <a:endParaRPr lang="en-US" sz="1600" smtClean="0">
              <a:solidFill>
                <a:srgbClr val="FFFFFF"/>
              </a:solidFill>
            </a:endParaRPr>
          </a:p>
          <a:p>
            <a:pPr eaLnBrk="1" hangingPunct="1">
              <a:spcBef>
                <a:spcPts val="500"/>
              </a:spcBef>
              <a:spcAft>
                <a:spcPts val="500"/>
              </a:spcAft>
              <a:defRPr/>
            </a:pPr>
            <a:r>
              <a:rPr lang="en-US" sz="1600" smtClean="0">
                <a:solidFill>
                  <a:srgbClr val="FFFFFF"/>
                </a:solidFill>
              </a:rPr>
              <a:t>In certain places maximum inundation occurred five or six hours later, at high tide</a:t>
            </a:r>
            <a:endParaRPr lang="en-US" sz="1600" smtClean="0">
              <a:effectLst>
                <a:outerShdw blurRad="38100" dist="38100" dir="2700000" algn="tl">
                  <a:srgbClr val="C0C0C0"/>
                </a:outerShdw>
              </a:effectLst>
            </a:endParaRPr>
          </a:p>
          <a:p>
            <a:pPr eaLnBrk="1" hangingPunct="1">
              <a:defRPr/>
            </a:pPr>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87E15276-78C8-4EF3-A931-1A3777843633}" type="slidenum">
              <a:rPr lang="en-US" altLang="cs-CZ" smtClean="0">
                <a:latin typeface="Times New Roman" pitchFamily="18" charset="0"/>
              </a:rPr>
              <a:pPr eaLnBrk="1" hangingPunct="1"/>
              <a:t>4</a:t>
            </a:fld>
            <a:endParaRPr lang="en-US" altLang="cs-CZ" smtClean="0">
              <a:latin typeface="Times New Roman" pitchFamily="18" charset="0"/>
            </a:endParaRPr>
          </a:p>
        </p:txBody>
      </p:sp>
      <p:sp>
        <p:nvSpPr>
          <p:cNvPr id="227331" name="Rectangle 2"/>
          <p:cNvSpPr>
            <a:spLocks noGrp="1" noRot="1" noChangeAspect="1" noChangeArrowheads="1" noTextEdit="1"/>
          </p:cNvSpPr>
          <p:nvPr>
            <p:ph type="sldImg"/>
          </p:nvPr>
        </p:nvSpPr>
        <p:spPr>
          <a:ln/>
        </p:spPr>
      </p:sp>
      <p:sp>
        <p:nvSpPr>
          <p:cNvPr id="2273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smtClean="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0CC340F8-113F-4BEA-9655-FEE54378D74B}" type="slidenum">
              <a:rPr lang="en-US" altLang="cs-CZ" smtClean="0">
                <a:latin typeface="Times New Roman" pitchFamily="18" charset="0"/>
              </a:rPr>
              <a:pPr eaLnBrk="1" hangingPunct="1"/>
              <a:t>40</a:t>
            </a:fld>
            <a:endParaRPr lang="en-US" altLang="cs-CZ" smtClean="0">
              <a:latin typeface="Times New Roman" pitchFamily="18" charset="0"/>
            </a:endParaRPr>
          </a:p>
        </p:txBody>
      </p:sp>
      <p:sp>
        <p:nvSpPr>
          <p:cNvPr id="264195" name="Rectangle 2"/>
          <p:cNvSpPr>
            <a:spLocks noGrp="1" noRot="1" noChangeAspect="1" noChangeArrowheads="1" noTextEdit="1"/>
          </p:cNvSpPr>
          <p:nvPr>
            <p:ph type="sldImg"/>
          </p:nvPr>
        </p:nvSpPr>
        <p:spPr>
          <a:ln/>
        </p:spPr>
      </p:sp>
      <p:sp>
        <p:nvSpPr>
          <p:cNvPr id="2641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smtClean="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CC970DBF-DE42-44AA-91C0-90F536B0A9DA}" type="slidenum">
              <a:rPr lang="en-US" altLang="cs-CZ" smtClean="0">
                <a:latin typeface="Times New Roman" pitchFamily="18" charset="0"/>
              </a:rPr>
              <a:pPr eaLnBrk="1" hangingPunct="1"/>
              <a:t>41</a:t>
            </a:fld>
            <a:endParaRPr lang="en-US" altLang="cs-CZ" smtClean="0">
              <a:latin typeface="Times New Roman" pitchFamily="18" charset="0"/>
            </a:endParaRPr>
          </a:p>
        </p:txBody>
      </p:sp>
      <p:sp>
        <p:nvSpPr>
          <p:cNvPr id="265219" name="Rectangle 1026"/>
          <p:cNvSpPr>
            <a:spLocks noGrp="1" noRot="1" noChangeAspect="1" noChangeArrowheads="1" noTextEdit="1"/>
          </p:cNvSpPr>
          <p:nvPr>
            <p:ph type="sldImg"/>
          </p:nvPr>
        </p:nvSpPr>
        <p:spPr>
          <a:ln/>
        </p:spPr>
      </p:sp>
      <p:sp>
        <p:nvSpPr>
          <p:cNvPr id="265220" name="Rectangle 102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smtClean="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11827FB1-5777-42DA-9C13-994B0225636E}" type="slidenum">
              <a:rPr lang="en-US" altLang="cs-CZ" smtClean="0">
                <a:latin typeface="Times New Roman" pitchFamily="18" charset="0"/>
              </a:rPr>
              <a:pPr eaLnBrk="1" hangingPunct="1"/>
              <a:t>42</a:t>
            </a:fld>
            <a:endParaRPr lang="en-US" altLang="cs-CZ" smtClean="0">
              <a:latin typeface="Times New Roman" pitchFamily="18" charset="0"/>
            </a:endParaRPr>
          </a:p>
        </p:txBody>
      </p:sp>
      <p:sp>
        <p:nvSpPr>
          <p:cNvPr id="266243" name="Rectangle 2"/>
          <p:cNvSpPr>
            <a:spLocks noGrp="1" noRot="1" noChangeAspect="1" noChangeArrowheads="1" noTextEdit="1"/>
          </p:cNvSpPr>
          <p:nvPr>
            <p:ph type="sldImg"/>
          </p:nvPr>
        </p:nvSpPr>
        <p:spPr>
          <a:ln/>
        </p:spPr>
      </p:sp>
      <p:sp>
        <p:nvSpPr>
          <p:cNvPr id="2662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cs-CZ" altLang="cs-CZ" dirty="0" smtClean="0"/>
              <a:t>Epicentrum blízko San Francisca, zničilo pás země dlouhý 640 km, (až do Los Angeles), 971 000 km2 bylo silně postiženo, odstartovalo další zemětřesení, </a:t>
            </a:r>
          </a:p>
          <a:p>
            <a:pPr eaLnBrk="1" hangingPunct="1"/>
            <a:r>
              <a:rPr lang="cs-CZ" altLang="cs-CZ" dirty="0" smtClean="0"/>
              <a:t>Vyvolalo posuny na zlomech až několik metrů, </a:t>
            </a:r>
          </a:p>
          <a:p>
            <a:pPr eaLnBrk="1" hangingPunct="1"/>
            <a:endParaRPr lang="cs-CZ" altLang="cs-CZ" dirty="0" smtClean="0"/>
          </a:p>
          <a:p>
            <a:pPr eaLnBrk="1" hangingPunct="1"/>
            <a:r>
              <a:rPr lang="cs-CZ" altLang="cs-CZ" dirty="0" smtClean="0"/>
              <a:t>San Andreas – posun zaznamenán na délce 317 km (190 mil), šlo o pravostranný horizontální posun,  někde vyzvednuty partie o 1,2 m. </a:t>
            </a:r>
          </a:p>
          <a:p>
            <a:pPr eaLnBrk="1" hangingPunct="1"/>
            <a:r>
              <a:rPr lang="cs-CZ" altLang="cs-CZ" dirty="0" smtClean="0"/>
              <a:t>Znamenal otevření </a:t>
            </a:r>
            <a:r>
              <a:rPr lang="cs-CZ" altLang="cs-CZ" dirty="0" err="1" smtClean="0"/>
              <a:t>grabenu</a:t>
            </a:r>
            <a:r>
              <a:rPr lang="cs-CZ" altLang="cs-CZ" dirty="0" smtClean="0"/>
              <a:t>, pohyby podzemních vod, změny tlaku artézských vod, </a:t>
            </a:r>
          </a:p>
          <a:p>
            <a:pPr eaLnBrk="1" hangingPunct="1"/>
            <a:endParaRPr lang="cs-CZ" altLang="cs-CZ" dirty="0" smtClean="0"/>
          </a:p>
          <a:p>
            <a:pPr eaLnBrk="1" hangingPunct="1"/>
            <a:r>
              <a:rPr lang="cs-CZ" altLang="cs-CZ" dirty="0" smtClean="0"/>
              <a:t>Pokles intenzity zemětřesení z jihu na sever, </a:t>
            </a:r>
          </a:p>
          <a:p>
            <a:pPr eaLnBrk="1" hangingPunct="1"/>
            <a:r>
              <a:rPr lang="cs-CZ" altLang="cs-CZ" dirty="0" smtClean="0"/>
              <a:t>Zvláště destruktivní bylo zemětřesení v oblastech s písčitým podložím, pohyby ve více směrech, vibrace, otáčení pomníků na hřbitovech podle svislé osy</a:t>
            </a:r>
          </a:p>
          <a:p>
            <a:pPr eaLnBrk="1" hangingPunct="1"/>
            <a:endParaRPr lang="cs-CZ" altLang="cs-CZ" dirty="0" smtClean="0"/>
          </a:p>
          <a:p>
            <a:pPr eaLnBrk="1" hangingPunct="1"/>
            <a:r>
              <a:rPr lang="cs-CZ" altLang="cs-CZ" dirty="0" smtClean="0"/>
              <a:t>Oblasti s pevným podložím – mezozoická </a:t>
            </a:r>
            <a:r>
              <a:rPr lang="cs-CZ" altLang="cs-CZ" dirty="0" err="1" smtClean="0"/>
              <a:t>Franiscanská</a:t>
            </a:r>
            <a:r>
              <a:rPr lang="cs-CZ" altLang="cs-CZ" dirty="0" smtClean="0"/>
              <a:t> </a:t>
            </a:r>
            <a:r>
              <a:rPr lang="cs-CZ" altLang="cs-CZ" dirty="0" err="1" smtClean="0"/>
              <a:t>Fm</a:t>
            </a:r>
            <a:r>
              <a:rPr lang="cs-CZ" altLang="cs-CZ" dirty="0" smtClean="0"/>
              <a:t> – nejmenší škody</a:t>
            </a:r>
          </a:p>
          <a:p>
            <a:pPr eaLnBrk="1" hangingPunct="1"/>
            <a:endParaRPr lang="cs-CZ" altLang="cs-CZ" dirty="0" smtClean="0"/>
          </a:p>
          <a:p>
            <a:pPr eaLnBrk="1" hangingPunct="1"/>
            <a:r>
              <a:rPr lang="cs-CZ" altLang="cs-CZ" dirty="0" smtClean="0"/>
              <a:t>Velké škody zapříčinily požáry, které zničily zcel </a:t>
            </a:r>
            <a:r>
              <a:rPr lang="cs-CZ" altLang="cs-CZ" dirty="0" err="1" smtClean="0"/>
              <a:t>aplochu</a:t>
            </a:r>
            <a:r>
              <a:rPr lang="cs-CZ" altLang="cs-CZ" dirty="0" smtClean="0"/>
              <a:t> 12,2 km2, 520 bloků bylo zničeno, </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8179AB4E-4334-4B0E-86CE-DF6556909D49}" type="slidenum">
              <a:rPr lang="en-US" altLang="cs-CZ" smtClean="0">
                <a:latin typeface="Times New Roman" pitchFamily="18" charset="0"/>
              </a:rPr>
              <a:pPr eaLnBrk="1" hangingPunct="1"/>
              <a:t>43</a:t>
            </a:fld>
            <a:endParaRPr lang="en-US" altLang="cs-CZ" smtClean="0">
              <a:latin typeface="Times New Roman" pitchFamily="18" charset="0"/>
            </a:endParaRPr>
          </a:p>
        </p:txBody>
      </p:sp>
      <p:sp>
        <p:nvSpPr>
          <p:cNvPr id="267267" name="Rectangle 2"/>
          <p:cNvSpPr>
            <a:spLocks noGrp="1" noRot="1" noChangeAspect="1" noChangeArrowheads="1" noTextEdit="1"/>
          </p:cNvSpPr>
          <p:nvPr>
            <p:ph type="sldImg"/>
          </p:nvPr>
        </p:nvSpPr>
        <p:spPr>
          <a:ln/>
        </p:spPr>
      </p:sp>
      <p:sp>
        <p:nvSpPr>
          <p:cNvPr id="2672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cs-CZ" smtClean="0"/>
              <a:t>Fires were a major factor in damage </a:t>
            </a:r>
          </a:p>
          <a:p>
            <a:pPr lvl="1" eaLnBrk="1" hangingPunct="1"/>
            <a:r>
              <a:rPr lang="en-US" altLang="cs-CZ" smtClean="0"/>
              <a:t>Private and public buildings were built “with little heed to natural hazards”</a:t>
            </a:r>
          </a:p>
          <a:p>
            <a:pPr lvl="1" eaLnBrk="1" hangingPunct="1"/>
            <a:r>
              <a:rPr lang="en-US" altLang="cs-CZ" smtClean="0"/>
              <a:t>Damage was worst around wharves and old marsh land</a:t>
            </a:r>
          </a:p>
          <a:p>
            <a:pPr lvl="1" eaLnBrk="1" hangingPunct="1"/>
            <a:r>
              <a:rPr lang="en-US" altLang="cs-CZ" smtClean="0"/>
              <a:t>Infrastructure</a:t>
            </a:r>
          </a:p>
          <a:p>
            <a:pPr eaLnBrk="1" hangingPunct="1"/>
            <a:r>
              <a:rPr lang="en-US" altLang="cs-CZ" sz="1100" smtClean="0"/>
              <a:t>If a similar earthquake occurred in Northern California today, after many decades of rapid urban growth, thousands of people would likely be killed, and economic losses might be in the hundreds of billions of dollars</a:t>
            </a:r>
          </a:p>
          <a:p>
            <a:pPr lvl="1" eaLnBrk="1" hangingPunct="1"/>
            <a:r>
              <a:rPr lang="en-US" altLang="cs-CZ" sz="1100" smtClean="0"/>
              <a:t>Such an event would easily be the worst natural disaster in the nation’s history</a:t>
            </a:r>
            <a:endParaRPr lang="en-US" altLang="cs-CZ" smtClean="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1F1252BC-EF91-4993-BEEA-94CA404F14E2}" type="slidenum">
              <a:rPr lang="en-US" altLang="cs-CZ" smtClean="0">
                <a:latin typeface="Times New Roman" pitchFamily="18" charset="0"/>
              </a:rPr>
              <a:pPr eaLnBrk="1" hangingPunct="1"/>
              <a:t>44</a:t>
            </a:fld>
            <a:endParaRPr lang="en-US" altLang="cs-CZ" smtClean="0">
              <a:latin typeface="Times New Roman" pitchFamily="18" charset="0"/>
            </a:endParaRPr>
          </a:p>
        </p:txBody>
      </p:sp>
      <p:sp>
        <p:nvSpPr>
          <p:cNvPr id="268291" name="Rectangle 2"/>
          <p:cNvSpPr>
            <a:spLocks noGrp="1" noRot="1" noChangeAspect="1" noChangeArrowheads="1" noTextEdit="1"/>
          </p:cNvSpPr>
          <p:nvPr>
            <p:ph type="sldImg"/>
          </p:nvPr>
        </p:nvSpPr>
        <p:spPr>
          <a:ln/>
        </p:spPr>
      </p:sp>
      <p:sp>
        <p:nvSpPr>
          <p:cNvPr id="2682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smtClean="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3A6A80EC-692C-4BD7-8B56-8DECD2D8B8F2}" type="slidenum">
              <a:rPr lang="en-US" altLang="cs-CZ" smtClean="0">
                <a:latin typeface="Times New Roman" pitchFamily="18" charset="0"/>
              </a:rPr>
              <a:pPr eaLnBrk="1" hangingPunct="1"/>
              <a:t>45</a:t>
            </a:fld>
            <a:endParaRPr lang="en-US" altLang="cs-CZ" smtClean="0">
              <a:latin typeface="Times New Roman" pitchFamily="18" charset="0"/>
            </a:endParaRPr>
          </a:p>
        </p:txBody>
      </p:sp>
      <p:sp>
        <p:nvSpPr>
          <p:cNvPr id="269315" name="Rectangle 2"/>
          <p:cNvSpPr>
            <a:spLocks noGrp="1" noRot="1" noChangeAspect="1" noChangeArrowheads="1" noTextEdit="1"/>
          </p:cNvSpPr>
          <p:nvPr>
            <p:ph type="sldImg"/>
          </p:nvPr>
        </p:nvSpPr>
        <p:spPr>
          <a:ln/>
        </p:spPr>
      </p:sp>
      <p:sp>
        <p:nvSpPr>
          <p:cNvPr id="2693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smtClean="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06B144CF-8EB6-42E6-8F78-DFF656FFA2B7}" type="slidenum">
              <a:rPr lang="en-US" altLang="cs-CZ" smtClean="0">
                <a:latin typeface="Times New Roman" pitchFamily="18" charset="0"/>
              </a:rPr>
              <a:pPr eaLnBrk="1" hangingPunct="1"/>
              <a:t>46</a:t>
            </a:fld>
            <a:endParaRPr lang="en-US" altLang="cs-CZ" smtClean="0">
              <a:latin typeface="Times New Roman" pitchFamily="18" charset="0"/>
            </a:endParaRPr>
          </a:p>
        </p:txBody>
      </p:sp>
      <p:sp>
        <p:nvSpPr>
          <p:cNvPr id="270339" name="Rectangle 2"/>
          <p:cNvSpPr>
            <a:spLocks noGrp="1" noRot="1" noChangeAspect="1" noChangeArrowheads="1" noTextEdit="1"/>
          </p:cNvSpPr>
          <p:nvPr>
            <p:ph type="sldImg"/>
          </p:nvPr>
        </p:nvSpPr>
        <p:spPr>
          <a:ln/>
        </p:spPr>
      </p:sp>
      <p:sp>
        <p:nvSpPr>
          <p:cNvPr id="2703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smtClean="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9F586A5D-7781-4074-B6FA-CBE5CA0DD42C}" type="slidenum">
              <a:rPr lang="en-US" altLang="cs-CZ" smtClean="0">
                <a:latin typeface="Times New Roman" pitchFamily="18" charset="0"/>
              </a:rPr>
              <a:pPr eaLnBrk="1" hangingPunct="1"/>
              <a:t>47</a:t>
            </a:fld>
            <a:endParaRPr lang="en-US" altLang="cs-CZ" smtClean="0">
              <a:latin typeface="Times New Roman" pitchFamily="18" charset="0"/>
            </a:endParaRPr>
          </a:p>
        </p:txBody>
      </p:sp>
      <p:sp>
        <p:nvSpPr>
          <p:cNvPr id="271363" name="Rectangle 2"/>
          <p:cNvSpPr>
            <a:spLocks noGrp="1" noRot="1" noChangeAspect="1" noChangeArrowheads="1" noTextEdit="1"/>
          </p:cNvSpPr>
          <p:nvPr>
            <p:ph type="sldImg"/>
          </p:nvPr>
        </p:nvSpPr>
        <p:spPr>
          <a:ln/>
        </p:spPr>
      </p:sp>
      <p:sp>
        <p:nvSpPr>
          <p:cNvPr id="2713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smtClean="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A15078B8-DC6F-4394-906A-28B460D719C3}" type="slidenum">
              <a:rPr lang="en-US" altLang="cs-CZ" smtClean="0">
                <a:latin typeface="Times New Roman" pitchFamily="18" charset="0"/>
              </a:rPr>
              <a:pPr eaLnBrk="1" hangingPunct="1"/>
              <a:t>48</a:t>
            </a:fld>
            <a:endParaRPr lang="en-US" altLang="cs-CZ" smtClean="0">
              <a:latin typeface="Times New Roman" pitchFamily="18" charset="0"/>
            </a:endParaRPr>
          </a:p>
        </p:txBody>
      </p:sp>
      <p:sp>
        <p:nvSpPr>
          <p:cNvPr id="272387" name="Rectangle 1026"/>
          <p:cNvSpPr>
            <a:spLocks noGrp="1" noRot="1" noChangeAspect="1" noChangeArrowheads="1" noTextEdit="1"/>
          </p:cNvSpPr>
          <p:nvPr>
            <p:ph type="sldImg"/>
          </p:nvPr>
        </p:nvSpPr>
        <p:spPr>
          <a:ln/>
        </p:spPr>
      </p:sp>
      <p:sp>
        <p:nvSpPr>
          <p:cNvPr id="272388" name="Rectangle 102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smtClean="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9F4A5796-2151-45B2-83FC-95F07A7F4059}" type="slidenum">
              <a:rPr lang="en-US" altLang="cs-CZ" smtClean="0">
                <a:latin typeface="Times New Roman" pitchFamily="18" charset="0"/>
              </a:rPr>
              <a:pPr eaLnBrk="1" hangingPunct="1"/>
              <a:t>49</a:t>
            </a:fld>
            <a:endParaRPr lang="en-US" altLang="cs-CZ" smtClean="0">
              <a:latin typeface="Times New Roman" pitchFamily="18" charset="0"/>
            </a:endParaRPr>
          </a:p>
        </p:txBody>
      </p:sp>
      <p:sp>
        <p:nvSpPr>
          <p:cNvPr id="273411" name="Rectangle 2"/>
          <p:cNvSpPr>
            <a:spLocks noGrp="1" noRot="1" noChangeAspect="1" noChangeArrowheads="1" noTextEdit="1"/>
          </p:cNvSpPr>
          <p:nvPr>
            <p:ph type="sldImg"/>
          </p:nvPr>
        </p:nvSpPr>
        <p:spPr>
          <a:ln/>
        </p:spPr>
      </p:sp>
      <p:sp>
        <p:nvSpPr>
          <p:cNvPr id="2734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cs-CZ" dirty="0" smtClean="0"/>
              <a:t>Jan 17, 1995</a:t>
            </a:r>
            <a:endParaRPr lang="cs-CZ" altLang="cs-CZ" dirty="0" smtClean="0"/>
          </a:p>
          <a:p>
            <a:pPr eaLnBrk="1" hangingPunct="1"/>
            <a:endParaRPr lang="cs-CZ" altLang="cs-CZ" dirty="0" smtClean="0"/>
          </a:p>
          <a:p>
            <a:pPr eaLnBrk="1" hangingPunct="1"/>
            <a:r>
              <a:rPr lang="cs-CZ" altLang="cs-CZ" dirty="0" smtClean="0"/>
              <a:t>Při zemětřesení vznikla trhlina 40 km dlouhá, z hypocentra, které bylo v Japonském moři, pohyb na zlomu byl v některých místech až 5 m, </a:t>
            </a:r>
          </a:p>
          <a:p>
            <a:pPr eaLnBrk="1" hangingPunct="1"/>
            <a:r>
              <a:rPr lang="cs-CZ" altLang="cs-CZ" dirty="0" smtClean="0"/>
              <a:t>Kóbe, jedno z nejprůmyslovějších centech a obchodních center Japonska bylo v tomto pásu.</a:t>
            </a:r>
          </a:p>
          <a:p>
            <a:pPr eaLnBrk="1" hangingPunct="1"/>
            <a:endParaRPr lang="cs-CZ" altLang="cs-CZ" dirty="0" smtClean="0"/>
          </a:p>
          <a:p>
            <a:pPr eaLnBrk="1" hangingPunct="1"/>
            <a:r>
              <a:rPr lang="cs-CZ" altLang="cs-CZ" dirty="0" smtClean="0"/>
              <a:t>Poničena bylo i druhé největší město </a:t>
            </a:r>
            <a:r>
              <a:rPr lang="cs-CZ" altLang="cs-CZ" dirty="0" err="1" smtClean="0"/>
              <a:t>Osaka</a:t>
            </a:r>
            <a:r>
              <a:rPr lang="cs-CZ" altLang="cs-CZ" dirty="0" smtClean="0"/>
              <a:t>, sv. od </a:t>
            </a:r>
            <a:r>
              <a:rPr lang="cs-CZ" altLang="cs-CZ" dirty="0" err="1" smtClean="0"/>
              <a:t>kóbe</a:t>
            </a:r>
            <a:r>
              <a:rPr lang="cs-CZ" altLang="cs-CZ" dirty="0" smtClean="0"/>
              <a:t>, </a:t>
            </a:r>
          </a:p>
          <a:p>
            <a:pPr eaLnBrk="1" hangingPunct="1"/>
            <a:endParaRPr lang="cs-CZ" altLang="cs-CZ" dirty="0" smtClean="0"/>
          </a:p>
          <a:p>
            <a:pPr eaLnBrk="1" hangingPunct="1"/>
            <a:r>
              <a:rPr lang="cs-CZ" altLang="cs-CZ" dirty="0" smtClean="0"/>
              <a:t>Při zemětřesení bylo zničeno totálně 192 700 domů a budov, škody 100 </a:t>
            </a:r>
            <a:r>
              <a:rPr lang="cs-CZ" altLang="cs-CZ" dirty="0" err="1" smtClean="0"/>
              <a:t>mld</a:t>
            </a:r>
            <a:r>
              <a:rPr lang="cs-CZ" altLang="cs-CZ" dirty="0" smtClean="0"/>
              <a:t> USD, zvláště starší domy nevydržely nápor zemětřesení, nové domy se nezřítily (železobetonové).</a:t>
            </a:r>
          </a:p>
          <a:p>
            <a:pPr eaLnBrk="1" hangingPunct="1"/>
            <a:endParaRPr lang="cs-CZ" altLang="cs-CZ" dirty="0" smtClean="0"/>
          </a:p>
          <a:p>
            <a:pPr eaLnBrk="1" hangingPunct="1"/>
            <a:r>
              <a:rPr lang="cs-CZ" altLang="cs-CZ" dirty="0" smtClean="0"/>
              <a:t>Zničeno i 20 km expresní železnice, postavené na pilotech, většina však zůstala stát, poškozeno metro a veškeré </a:t>
            </a:r>
            <a:r>
              <a:rPr lang="cs-CZ" altLang="cs-CZ" dirty="0" err="1" smtClean="0"/>
              <a:t>kominikace</a:t>
            </a:r>
            <a:r>
              <a:rPr lang="cs-CZ" altLang="cs-CZ" dirty="0" smtClean="0"/>
              <a:t>, značně zničen i přístav, kde je největší japonský kontejnerový terminál, </a:t>
            </a:r>
          </a:p>
          <a:p>
            <a:pPr eaLnBrk="1" hangingPunct="1"/>
            <a:endParaRPr lang="cs-CZ" altLang="cs-CZ" dirty="0" smtClean="0"/>
          </a:p>
          <a:p>
            <a:pPr eaLnBrk="1" hangingPunct="1"/>
            <a:r>
              <a:rPr lang="cs-CZ" altLang="cs-CZ" dirty="0" smtClean="0"/>
              <a:t>Zásobování – telekomunikace nebyly přerušeny, přerušeny dodávky vody, plynu, zásobování el. energií bylo ovlivněno jen málo. </a:t>
            </a:r>
          </a:p>
          <a:p>
            <a:pPr eaLnBrk="1" hangingPunct="1"/>
            <a:endParaRPr lang="cs-CZ" altLang="cs-CZ" dirty="0" smtClean="0"/>
          </a:p>
          <a:p>
            <a:pPr eaLnBrk="1" hangingPunct="1"/>
            <a:r>
              <a:rPr lang="cs-CZ" altLang="cs-CZ" dirty="0" smtClean="0"/>
              <a:t>150 požárů vzniklo během několik minut po zemětřesení. </a:t>
            </a:r>
            <a:endParaRPr lang="en-US" altLang="cs-CZ" dirty="0"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C4A262D1-5F58-4571-8AFB-2DC40E849574}" type="slidenum">
              <a:rPr lang="en-US" altLang="cs-CZ" smtClean="0">
                <a:latin typeface="Times New Roman" pitchFamily="18" charset="0"/>
              </a:rPr>
              <a:pPr eaLnBrk="1" hangingPunct="1"/>
              <a:t>5</a:t>
            </a:fld>
            <a:endParaRPr lang="en-US" altLang="cs-CZ" smtClean="0">
              <a:latin typeface="Times New Roman" pitchFamily="18" charset="0"/>
            </a:endParaRPr>
          </a:p>
        </p:txBody>
      </p:sp>
      <p:sp>
        <p:nvSpPr>
          <p:cNvPr id="228355" name="Rectangle 2"/>
          <p:cNvSpPr>
            <a:spLocks noGrp="1" noRot="1" noChangeAspect="1" noChangeArrowheads="1" noTextEdit="1"/>
          </p:cNvSpPr>
          <p:nvPr>
            <p:ph type="sldImg"/>
          </p:nvPr>
        </p:nvSpPr>
        <p:spPr>
          <a:ln/>
        </p:spPr>
      </p:sp>
      <p:sp>
        <p:nvSpPr>
          <p:cNvPr id="2283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cs-CZ" altLang="cs-CZ" smtClean="0"/>
              <a:t>Při použití otevřeného ohně je nutný trvalý dozor. Otřesy zemského povrchu se obvykle opakují (po hlavním otřesu přichází dotřesy). Nekontrolovaný oheň by v tomto případě mohl být velmi nebezpečný, neboť v podmínkách poškozených komunikací a vodovodních řadů by vedl k rozsáhlému požáru. V ohrožených oblastech je nutné trvale mít u otevřeného ohně hasicí prostředky (písek, hlínu apod.),</a:t>
            </a:r>
            <a:endParaRPr lang="cs-CZ" altLang="cs-CZ" b="1" smtClean="0"/>
          </a:p>
          <a:p>
            <a:pPr eaLnBrk="1" hangingPunct="1"/>
            <a:endParaRPr lang="cs-CZ" altLang="cs-CZ" smtClean="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AF84FB69-B348-4897-B271-72C09BF87368}" type="slidenum">
              <a:rPr lang="en-US" altLang="cs-CZ" smtClean="0">
                <a:latin typeface="Times New Roman" pitchFamily="18" charset="0"/>
              </a:rPr>
              <a:pPr eaLnBrk="1" hangingPunct="1"/>
              <a:t>50</a:t>
            </a:fld>
            <a:endParaRPr lang="en-US" altLang="cs-CZ" smtClean="0">
              <a:latin typeface="Times New Roman" pitchFamily="18" charset="0"/>
            </a:endParaRPr>
          </a:p>
        </p:txBody>
      </p:sp>
      <p:sp>
        <p:nvSpPr>
          <p:cNvPr id="274435" name="Rectangle 2"/>
          <p:cNvSpPr>
            <a:spLocks noGrp="1" noRot="1" noChangeAspect="1" noChangeArrowheads="1" noTextEdit="1"/>
          </p:cNvSpPr>
          <p:nvPr>
            <p:ph type="sldImg"/>
          </p:nvPr>
        </p:nvSpPr>
        <p:spPr>
          <a:ln/>
        </p:spPr>
      </p:sp>
      <p:sp>
        <p:nvSpPr>
          <p:cNvPr id="2744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smtClean="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493E57CA-89EA-47DF-97AC-0DC44C10D5ED}" type="slidenum">
              <a:rPr lang="en-US" altLang="cs-CZ" smtClean="0">
                <a:latin typeface="Times New Roman" pitchFamily="18" charset="0"/>
              </a:rPr>
              <a:pPr eaLnBrk="1" hangingPunct="1"/>
              <a:t>51</a:t>
            </a:fld>
            <a:endParaRPr lang="en-US" altLang="cs-CZ" smtClean="0">
              <a:latin typeface="Times New Roman" pitchFamily="18" charset="0"/>
            </a:endParaRPr>
          </a:p>
        </p:txBody>
      </p:sp>
      <p:sp>
        <p:nvSpPr>
          <p:cNvPr id="275459" name="Rectangle 2"/>
          <p:cNvSpPr>
            <a:spLocks noGrp="1" noRot="1" noChangeAspect="1" noChangeArrowheads="1" noTextEdit="1"/>
          </p:cNvSpPr>
          <p:nvPr>
            <p:ph type="sldImg"/>
          </p:nvPr>
        </p:nvSpPr>
        <p:spPr>
          <a:ln/>
        </p:spPr>
      </p:sp>
      <p:sp>
        <p:nvSpPr>
          <p:cNvPr id="2754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smtClean="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AD548FC7-FC2D-4F3D-AD14-533EF36113C6}" type="slidenum">
              <a:rPr lang="en-US" altLang="cs-CZ" smtClean="0">
                <a:latin typeface="Times New Roman" pitchFamily="18" charset="0"/>
              </a:rPr>
              <a:pPr eaLnBrk="1" hangingPunct="1"/>
              <a:t>52</a:t>
            </a:fld>
            <a:endParaRPr lang="en-US" altLang="cs-CZ" smtClean="0">
              <a:latin typeface="Times New Roman" pitchFamily="18" charset="0"/>
            </a:endParaRPr>
          </a:p>
        </p:txBody>
      </p:sp>
      <p:sp>
        <p:nvSpPr>
          <p:cNvPr id="276483" name="Rectangle 1026"/>
          <p:cNvSpPr>
            <a:spLocks noGrp="1" noRot="1" noChangeAspect="1" noChangeArrowheads="1" noTextEdit="1"/>
          </p:cNvSpPr>
          <p:nvPr>
            <p:ph type="sldImg"/>
          </p:nvPr>
        </p:nvSpPr>
        <p:spPr>
          <a:ln/>
        </p:spPr>
      </p:sp>
      <p:sp>
        <p:nvSpPr>
          <p:cNvPr id="276484" name="Rectangle 102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smtClean="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848B12BF-38BE-493A-B478-AC2DCE2F2442}" type="slidenum">
              <a:rPr lang="en-US" altLang="cs-CZ" smtClean="0">
                <a:latin typeface="Times New Roman" pitchFamily="18" charset="0"/>
              </a:rPr>
              <a:pPr eaLnBrk="1" hangingPunct="1"/>
              <a:t>53</a:t>
            </a:fld>
            <a:endParaRPr lang="en-US" altLang="cs-CZ" smtClean="0">
              <a:latin typeface="Times New Roman" pitchFamily="18" charset="0"/>
            </a:endParaRPr>
          </a:p>
        </p:txBody>
      </p:sp>
      <p:sp>
        <p:nvSpPr>
          <p:cNvPr id="277507" name="Rectangle 1026"/>
          <p:cNvSpPr>
            <a:spLocks noGrp="1" noRot="1" noChangeAspect="1" noChangeArrowheads="1" noTextEdit="1"/>
          </p:cNvSpPr>
          <p:nvPr>
            <p:ph type="sldImg"/>
          </p:nvPr>
        </p:nvSpPr>
        <p:spPr>
          <a:ln/>
        </p:spPr>
      </p:sp>
      <p:sp>
        <p:nvSpPr>
          <p:cNvPr id="277508" name="Rectangle 102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smtClean="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A71F78D6-8D94-4FDA-8973-523928216A19}" type="slidenum">
              <a:rPr lang="en-US" altLang="cs-CZ" smtClean="0">
                <a:latin typeface="Times New Roman" pitchFamily="18" charset="0"/>
              </a:rPr>
              <a:pPr eaLnBrk="1" hangingPunct="1"/>
              <a:t>54</a:t>
            </a:fld>
            <a:endParaRPr lang="en-US" altLang="cs-CZ" smtClean="0">
              <a:latin typeface="Times New Roman" pitchFamily="18" charset="0"/>
            </a:endParaRPr>
          </a:p>
        </p:txBody>
      </p:sp>
      <p:sp>
        <p:nvSpPr>
          <p:cNvPr id="278531" name="Rectangle 1026"/>
          <p:cNvSpPr>
            <a:spLocks noGrp="1" noRot="1" noChangeAspect="1" noChangeArrowheads="1" noTextEdit="1"/>
          </p:cNvSpPr>
          <p:nvPr>
            <p:ph type="sldImg"/>
          </p:nvPr>
        </p:nvSpPr>
        <p:spPr>
          <a:ln/>
        </p:spPr>
      </p:sp>
      <p:sp>
        <p:nvSpPr>
          <p:cNvPr id="278532" name="Rectangle 102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smtClean="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1B3332EA-CCCE-47C8-92F2-4211A11B4AC9}" type="slidenum">
              <a:rPr lang="en-US" altLang="cs-CZ" smtClean="0">
                <a:latin typeface="Times New Roman" pitchFamily="18" charset="0"/>
              </a:rPr>
              <a:pPr eaLnBrk="1" hangingPunct="1"/>
              <a:t>55</a:t>
            </a:fld>
            <a:endParaRPr lang="en-US" altLang="cs-CZ" smtClean="0">
              <a:latin typeface="Times New Roman" pitchFamily="18" charset="0"/>
            </a:endParaRPr>
          </a:p>
        </p:txBody>
      </p:sp>
      <p:sp>
        <p:nvSpPr>
          <p:cNvPr id="279555" name="Rectangle 2"/>
          <p:cNvSpPr>
            <a:spLocks noGrp="1" noRot="1" noChangeAspect="1" noChangeArrowheads="1" noTextEdit="1"/>
          </p:cNvSpPr>
          <p:nvPr>
            <p:ph type="sldImg"/>
          </p:nvPr>
        </p:nvSpPr>
        <p:spPr>
          <a:ln/>
        </p:spPr>
      </p:sp>
      <p:sp>
        <p:nvSpPr>
          <p:cNvPr id="2795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smtClean="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ADE8C85A-AE31-4BBE-9508-429DE5C87634}" type="slidenum">
              <a:rPr lang="en-US" altLang="cs-CZ" smtClean="0">
                <a:latin typeface="Times New Roman" pitchFamily="18" charset="0"/>
              </a:rPr>
              <a:pPr eaLnBrk="1" hangingPunct="1"/>
              <a:t>56</a:t>
            </a:fld>
            <a:endParaRPr lang="en-US" altLang="cs-CZ" smtClean="0">
              <a:latin typeface="Times New Roman" pitchFamily="18" charset="0"/>
            </a:endParaRPr>
          </a:p>
        </p:txBody>
      </p:sp>
      <p:sp>
        <p:nvSpPr>
          <p:cNvPr id="280579" name="Rectangle 2"/>
          <p:cNvSpPr>
            <a:spLocks noGrp="1" noRot="1" noChangeAspect="1" noChangeArrowheads="1" noTextEdit="1"/>
          </p:cNvSpPr>
          <p:nvPr>
            <p:ph type="sldImg"/>
          </p:nvPr>
        </p:nvSpPr>
        <p:spPr>
          <a:ln/>
        </p:spPr>
      </p:sp>
      <p:sp>
        <p:nvSpPr>
          <p:cNvPr id="2805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smtClean="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2397CC28-7CD9-433F-907B-E4E0E11B86A8}" type="slidenum">
              <a:rPr lang="en-US" altLang="cs-CZ" smtClean="0">
                <a:latin typeface="Times New Roman" pitchFamily="18" charset="0"/>
              </a:rPr>
              <a:pPr eaLnBrk="1" hangingPunct="1"/>
              <a:t>57</a:t>
            </a:fld>
            <a:endParaRPr lang="en-US" altLang="cs-CZ" smtClean="0">
              <a:latin typeface="Times New Roman" pitchFamily="18" charset="0"/>
            </a:endParaRPr>
          </a:p>
        </p:txBody>
      </p:sp>
      <p:sp>
        <p:nvSpPr>
          <p:cNvPr id="281603" name="Rectangle 2"/>
          <p:cNvSpPr>
            <a:spLocks noGrp="1" noRot="1" noChangeAspect="1" noChangeArrowheads="1" noTextEdit="1"/>
          </p:cNvSpPr>
          <p:nvPr>
            <p:ph type="sldImg"/>
          </p:nvPr>
        </p:nvSpPr>
        <p:spPr>
          <a:ln/>
        </p:spPr>
      </p:sp>
      <p:sp>
        <p:nvSpPr>
          <p:cNvPr id="2816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cs-CZ" smtClean="0"/>
              <a:t>October 17, 1989</a:t>
            </a: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D9105F11-6F20-4BEE-8A3A-5D04FE434850}" type="slidenum">
              <a:rPr lang="en-US" altLang="cs-CZ" smtClean="0">
                <a:latin typeface="Times New Roman" pitchFamily="18" charset="0"/>
              </a:rPr>
              <a:pPr eaLnBrk="1" hangingPunct="1"/>
              <a:t>58</a:t>
            </a:fld>
            <a:endParaRPr lang="en-US" altLang="cs-CZ" smtClean="0">
              <a:latin typeface="Times New Roman" pitchFamily="18" charset="0"/>
            </a:endParaRPr>
          </a:p>
        </p:txBody>
      </p:sp>
      <p:sp>
        <p:nvSpPr>
          <p:cNvPr id="282627" name="Rectangle 2"/>
          <p:cNvSpPr>
            <a:spLocks noGrp="1" noRot="1" noChangeAspect="1" noChangeArrowheads="1" noTextEdit="1"/>
          </p:cNvSpPr>
          <p:nvPr>
            <p:ph type="sldImg"/>
          </p:nvPr>
        </p:nvSpPr>
        <p:spPr>
          <a:ln/>
        </p:spPr>
      </p:sp>
      <p:sp>
        <p:nvSpPr>
          <p:cNvPr id="2826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smtClean="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FC387AC4-5F97-436C-9FF2-475AEFE5E5E2}" type="slidenum">
              <a:rPr lang="en-US" altLang="cs-CZ" smtClean="0">
                <a:latin typeface="Times New Roman" pitchFamily="18" charset="0"/>
              </a:rPr>
              <a:pPr eaLnBrk="1" hangingPunct="1"/>
              <a:t>59</a:t>
            </a:fld>
            <a:endParaRPr lang="en-US" altLang="cs-CZ" smtClean="0">
              <a:latin typeface="Times New Roman" pitchFamily="18" charset="0"/>
            </a:endParaRPr>
          </a:p>
        </p:txBody>
      </p:sp>
      <p:sp>
        <p:nvSpPr>
          <p:cNvPr id="283651" name="Rectangle 2"/>
          <p:cNvSpPr>
            <a:spLocks noGrp="1" noRot="1" noChangeAspect="1" noChangeArrowheads="1" noTextEdit="1"/>
          </p:cNvSpPr>
          <p:nvPr>
            <p:ph type="sldImg"/>
          </p:nvPr>
        </p:nvSpPr>
        <p:spPr>
          <a:ln/>
        </p:spPr>
      </p:sp>
      <p:sp>
        <p:nvSpPr>
          <p:cNvPr id="2836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E12DE342-AF87-4490-8A3D-50B7E8A7080A}" type="slidenum">
              <a:rPr lang="en-US" altLang="cs-CZ" smtClean="0">
                <a:latin typeface="Times New Roman" pitchFamily="18" charset="0"/>
              </a:rPr>
              <a:pPr eaLnBrk="1" hangingPunct="1"/>
              <a:t>6</a:t>
            </a:fld>
            <a:endParaRPr lang="en-US" altLang="cs-CZ" smtClean="0">
              <a:latin typeface="Times New Roman" pitchFamily="18" charset="0"/>
            </a:endParaRPr>
          </a:p>
        </p:txBody>
      </p:sp>
      <p:sp>
        <p:nvSpPr>
          <p:cNvPr id="229379" name="Rectangle 2"/>
          <p:cNvSpPr>
            <a:spLocks noGrp="1" noRot="1" noChangeAspect="1" noChangeArrowheads="1" noTextEdit="1"/>
          </p:cNvSpPr>
          <p:nvPr>
            <p:ph type="sldImg"/>
          </p:nvPr>
        </p:nvSpPr>
        <p:spPr>
          <a:ln/>
        </p:spPr>
      </p:sp>
      <p:sp>
        <p:nvSpPr>
          <p:cNvPr id="2293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smtClean="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F83D44A3-F0B4-4BEC-BD9D-BA1620A59554}" type="slidenum">
              <a:rPr lang="en-US" altLang="cs-CZ" smtClean="0">
                <a:latin typeface="Times New Roman" pitchFamily="18" charset="0"/>
              </a:rPr>
              <a:pPr eaLnBrk="1" hangingPunct="1"/>
              <a:t>60</a:t>
            </a:fld>
            <a:endParaRPr lang="en-US" altLang="cs-CZ" smtClean="0">
              <a:latin typeface="Times New Roman" pitchFamily="18" charset="0"/>
            </a:endParaRPr>
          </a:p>
        </p:txBody>
      </p:sp>
      <p:sp>
        <p:nvSpPr>
          <p:cNvPr id="284675" name="Rectangle 2"/>
          <p:cNvSpPr>
            <a:spLocks noGrp="1" noRot="1" noChangeAspect="1" noChangeArrowheads="1" noTextEdit="1"/>
          </p:cNvSpPr>
          <p:nvPr>
            <p:ph type="sldImg"/>
          </p:nvPr>
        </p:nvSpPr>
        <p:spPr>
          <a:ln/>
        </p:spPr>
      </p:sp>
      <p:sp>
        <p:nvSpPr>
          <p:cNvPr id="2846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smtClean="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282C20A3-4AE8-4F69-9CC6-20B1884DB960}" type="slidenum">
              <a:rPr lang="en-US" altLang="cs-CZ" smtClean="0">
                <a:latin typeface="Times New Roman" pitchFamily="18" charset="0"/>
              </a:rPr>
              <a:pPr eaLnBrk="1" hangingPunct="1"/>
              <a:t>61</a:t>
            </a:fld>
            <a:endParaRPr lang="en-US" altLang="cs-CZ" smtClean="0">
              <a:latin typeface="Times New Roman" pitchFamily="18" charset="0"/>
            </a:endParaRPr>
          </a:p>
        </p:txBody>
      </p:sp>
      <p:sp>
        <p:nvSpPr>
          <p:cNvPr id="285699" name="Rectangle 2"/>
          <p:cNvSpPr>
            <a:spLocks noGrp="1" noRot="1" noChangeAspect="1" noChangeArrowheads="1" noTextEdit="1"/>
          </p:cNvSpPr>
          <p:nvPr>
            <p:ph type="sldImg"/>
          </p:nvPr>
        </p:nvSpPr>
        <p:spPr>
          <a:ln/>
        </p:spPr>
      </p:sp>
      <p:sp>
        <p:nvSpPr>
          <p:cNvPr id="2857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smtClean="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DF9B0B74-25AA-4EEB-9651-9EBE5A874B5C}" type="slidenum">
              <a:rPr lang="en-US" altLang="cs-CZ" smtClean="0">
                <a:latin typeface="Times New Roman" pitchFamily="18" charset="0"/>
              </a:rPr>
              <a:pPr eaLnBrk="1" hangingPunct="1"/>
              <a:t>62</a:t>
            </a:fld>
            <a:endParaRPr lang="en-US" altLang="cs-CZ" smtClean="0">
              <a:latin typeface="Times New Roman" pitchFamily="18" charset="0"/>
            </a:endParaRPr>
          </a:p>
        </p:txBody>
      </p:sp>
      <p:sp>
        <p:nvSpPr>
          <p:cNvPr id="286723" name="Rectangle 2"/>
          <p:cNvSpPr>
            <a:spLocks noGrp="1" noRot="1" noChangeAspect="1" noChangeArrowheads="1" noTextEdit="1"/>
          </p:cNvSpPr>
          <p:nvPr>
            <p:ph type="sldImg"/>
          </p:nvPr>
        </p:nvSpPr>
        <p:spPr>
          <a:ln/>
        </p:spPr>
      </p:sp>
      <p:sp>
        <p:nvSpPr>
          <p:cNvPr id="2867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smtClean="0"/>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4C43AA80-FC78-42C6-A98B-8CB6E60AC491}" type="slidenum">
              <a:rPr lang="en-US" altLang="cs-CZ" smtClean="0">
                <a:latin typeface="Times New Roman" pitchFamily="18" charset="0"/>
              </a:rPr>
              <a:pPr eaLnBrk="1" hangingPunct="1"/>
              <a:t>63</a:t>
            </a:fld>
            <a:endParaRPr lang="en-US" altLang="cs-CZ" smtClean="0">
              <a:latin typeface="Times New Roman" pitchFamily="18" charset="0"/>
            </a:endParaRPr>
          </a:p>
        </p:txBody>
      </p:sp>
      <p:sp>
        <p:nvSpPr>
          <p:cNvPr id="287747" name="Rectangle 2"/>
          <p:cNvSpPr>
            <a:spLocks noGrp="1" noRot="1" noChangeAspect="1" noChangeArrowheads="1" noTextEdit="1"/>
          </p:cNvSpPr>
          <p:nvPr>
            <p:ph type="sldImg"/>
          </p:nvPr>
        </p:nvSpPr>
        <p:spPr>
          <a:ln/>
        </p:spPr>
      </p:sp>
      <p:sp>
        <p:nvSpPr>
          <p:cNvPr id="2877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smtClean="0"/>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2E9BB199-89FC-44C5-8655-E612946B3AE8}" type="slidenum">
              <a:rPr lang="en-US" altLang="cs-CZ" smtClean="0">
                <a:latin typeface="Times New Roman" pitchFamily="18" charset="0"/>
              </a:rPr>
              <a:pPr eaLnBrk="1" hangingPunct="1"/>
              <a:t>64</a:t>
            </a:fld>
            <a:endParaRPr lang="en-US" altLang="cs-CZ" smtClean="0">
              <a:latin typeface="Times New Roman" pitchFamily="18" charset="0"/>
            </a:endParaRPr>
          </a:p>
        </p:txBody>
      </p:sp>
      <p:sp>
        <p:nvSpPr>
          <p:cNvPr id="288771" name="Rectangle 2"/>
          <p:cNvSpPr>
            <a:spLocks noGrp="1" noRot="1" noChangeAspect="1" noChangeArrowheads="1" noTextEdit="1"/>
          </p:cNvSpPr>
          <p:nvPr>
            <p:ph type="sldImg"/>
          </p:nvPr>
        </p:nvSpPr>
        <p:spPr>
          <a:ln/>
        </p:spPr>
      </p:sp>
      <p:sp>
        <p:nvSpPr>
          <p:cNvPr id="2887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smtClean="0"/>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1E9F25EA-2F48-4009-890F-21C5A923710D}" type="slidenum">
              <a:rPr lang="en-US" altLang="cs-CZ" smtClean="0">
                <a:latin typeface="Times New Roman" pitchFamily="18" charset="0"/>
              </a:rPr>
              <a:pPr eaLnBrk="1" hangingPunct="1"/>
              <a:t>65</a:t>
            </a:fld>
            <a:endParaRPr lang="en-US" altLang="cs-CZ" smtClean="0">
              <a:latin typeface="Times New Roman" pitchFamily="18" charset="0"/>
            </a:endParaRPr>
          </a:p>
        </p:txBody>
      </p:sp>
      <p:sp>
        <p:nvSpPr>
          <p:cNvPr id="289795" name="Rectangle 2"/>
          <p:cNvSpPr>
            <a:spLocks noGrp="1" noRot="1" noChangeAspect="1" noChangeArrowheads="1" noTextEdit="1"/>
          </p:cNvSpPr>
          <p:nvPr>
            <p:ph type="sldImg"/>
          </p:nvPr>
        </p:nvSpPr>
        <p:spPr>
          <a:ln/>
        </p:spPr>
      </p:sp>
      <p:sp>
        <p:nvSpPr>
          <p:cNvPr id="289796" name="Rectangle 3"/>
          <p:cNvSpPr>
            <a:spLocks noGrp="1" noChangeArrowheads="1"/>
          </p:cNvSpPr>
          <p:nvPr>
            <p:ph type="body" idx="1"/>
          </p:nvPr>
        </p:nvSpPr>
        <p:spPr>
          <a:xfrm>
            <a:off x="685800" y="43434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smtClean="0"/>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580F8B49-9BB2-4109-AEF5-648E4C49BE22}" type="slidenum">
              <a:rPr lang="en-US" altLang="cs-CZ" smtClean="0">
                <a:latin typeface="Times New Roman" pitchFamily="18" charset="0"/>
              </a:rPr>
              <a:pPr eaLnBrk="1" hangingPunct="1"/>
              <a:t>66</a:t>
            </a:fld>
            <a:endParaRPr lang="en-US" altLang="cs-CZ" smtClean="0">
              <a:latin typeface="Times New Roman" pitchFamily="18" charset="0"/>
            </a:endParaRPr>
          </a:p>
        </p:txBody>
      </p:sp>
      <p:sp>
        <p:nvSpPr>
          <p:cNvPr id="290819" name="Rectangle 2"/>
          <p:cNvSpPr>
            <a:spLocks noGrp="1" noRot="1" noChangeAspect="1" noChangeArrowheads="1" noTextEdit="1"/>
          </p:cNvSpPr>
          <p:nvPr>
            <p:ph type="sldImg"/>
          </p:nvPr>
        </p:nvSpPr>
        <p:spPr>
          <a:ln/>
        </p:spPr>
      </p:sp>
      <p:sp>
        <p:nvSpPr>
          <p:cNvPr id="290820" name="Rectangle 3"/>
          <p:cNvSpPr>
            <a:spLocks noGrp="1" noChangeArrowheads="1"/>
          </p:cNvSpPr>
          <p:nvPr>
            <p:ph type="body" idx="1"/>
          </p:nvPr>
        </p:nvSpPr>
        <p:spPr>
          <a:xfrm>
            <a:off x="685800" y="43434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smtClean="0"/>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17026CAE-4DD1-4A4A-B897-65611F82047B}" type="slidenum">
              <a:rPr lang="en-US" altLang="cs-CZ" smtClean="0">
                <a:latin typeface="Times New Roman" pitchFamily="18" charset="0"/>
              </a:rPr>
              <a:pPr eaLnBrk="1" hangingPunct="1"/>
              <a:t>67</a:t>
            </a:fld>
            <a:endParaRPr lang="en-US" altLang="cs-CZ" smtClean="0">
              <a:latin typeface="Times New Roman" pitchFamily="18" charset="0"/>
            </a:endParaRPr>
          </a:p>
        </p:txBody>
      </p:sp>
      <p:sp>
        <p:nvSpPr>
          <p:cNvPr id="291843" name="Rectangle 2"/>
          <p:cNvSpPr>
            <a:spLocks noGrp="1" noRot="1" noChangeAspect="1" noChangeArrowheads="1" noTextEdit="1"/>
          </p:cNvSpPr>
          <p:nvPr>
            <p:ph type="sldImg"/>
          </p:nvPr>
        </p:nvSpPr>
        <p:spPr>
          <a:ln/>
        </p:spPr>
      </p:sp>
      <p:sp>
        <p:nvSpPr>
          <p:cNvPr id="291844" name="Rectangle 3"/>
          <p:cNvSpPr>
            <a:spLocks noGrp="1" noChangeArrowheads="1"/>
          </p:cNvSpPr>
          <p:nvPr>
            <p:ph type="body" idx="1"/>
          </p:nvPr>
        </p:nvSpPr>
        <p:spPr>
          <a:xfrm>
            <a:off x="685800" y="43434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smtClean="0"/>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7CE57485-5A52-4BF4-BED3-60DDF17DE809}" type="slidenum">
              <a:rPr lang="en-US" altLang="cs-CZ" smtClean="0">
                <a:latin typeface="Times New Roman" pitchFamily="18" charset="0"/>
              </a:rPr>
              <a:pPr eaLnBrk="1" hangingPunct="1"/>
              <a:t>68</a:t>
            </a:fld>
            <a:endParaRPr lang="en-US" altLang="cs-CZ" smtClean="0">
              <a:latin typeface="Times New Roman" pitchFamily="18" charset="0"/>
            </a:endParaRPr>
          </a:p>
        </p:txBody>
      </p:sp>
      <p:sp>
        <p:nvSpPr>
          <p:cNvPr id="292867" name="Rectangle 2"/>
          <p:cNvSpPr>
            <a:spLocks noGrp="1" noRot="1" noChangeAspect="1" noChangeArrowheads="1" noTextEdit="1"/>
          </p:cNvSpPr>
          <p:nvPr>
            <p:ph type="sldImg"/>
          </p:nvPr>
        </p:nvSpPr>
        <p:spPr>
          <a:ln/>
        </p:spPr>
      </p:sp>
      <p:sp>
        <p:nvSpPr>
          <p:cNvPr id="292868" name="Rectangle 3"/>
          <p:cNvSpPr>
            <a:spLocks noGrp="1" noChangeArrowheads="1"/>
          </p:cNvSpPr>
          <p:nvPr>
            <p:ph type="body" idx="1"/>
          </p:nvPr>
        </p:nvSpPr>
        <p:spPr>
          <a:xfrm>
            <a:off x="685800" y="43434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smtClean="0"/>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021F6199-DF1B-434F-8999-750322116D6D}" type="slidenum">
              <a:rPr lang="en-US" altLang="cs-CZ" smtClean="0">
                <a:latin typeface="Times New Roman" pitchFamily="18" charset="0"/>
              </a:rPr>
              <a:pPr eaLnBrk="1" hangingPunct="1"/>
              <a:t>69</a:t>
            </a:fld>
            <a:endParaRPr lang="en-US" altLang="cs-CZ" smtClean="0">
              <a:latin typeface="Times New Roman" pitchFamily="18" charset="0"/>
            </a:endParaRPr>
          </a:p>
        </p:txBody>
      </p:sp>
      <p:sp>
        <p:nvSpPr>
          <p:cNvPr id="293891" name="Rectangle 2"/>
          <p:cNvSpPr>
            <a:spLocks noGrp="1" noRot="1" noChangeAspect="1" noChangeArrowheads="1" noTextEdit="1"/>
          </p:cNvSpPr>
          <p:nvPr>
            <p:ph type="sldImg"/>
          </p:nvPr>
        </p:nvSpPr>
        <p:spPr>
          <a:ln/>
        </p:spPr>
      </p:sp>
      <p:sp>
        <p:nvSpPr>
          <p:cNvPr id="293892" name="Rectangle 3"/>
          <p:cNvSpPr>
            <a:spLocks noGrp="1" noChangeArrowheads="1"/>
          </p:cNvSpPr>
          <p:nvPr>
            <p:ph type="body" idx="1"/>
          </p:nvPr>
        </p:nvSpPr>
        <p:spPr>
          <a:xfrm>
            <a:off x="685800" y="43434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D7C144CB-0921-4A48-BA22-620662FF40F2}" type="slidenum">
              <a:rPr lang="en-US" altLang="cs-CZ" smtClean="0">
                <a:latin typeface="Times New Roman" pitchFamily="18" charset="0"/>
              </a:rPr>
              <a:pPr eaLnBrk="1" hangingPunct="1"/>
              <a:t>7</a:t>
            </a:fld>
            <a:endParaRPr lang="en-US" altLang="cs-CZ" smtClean="0">
              <a:latin typeface="Times New Roman" pitchFamily="18" charset="0"/>
            </a:endParaRPr>
          </a:p>
        </p:txBody>
      </p:sp>
      <p:sp>
        <p:nvSpPr>
          <p:cNvPr id="230403" name="Rectangle 2"/>
          <p:cNvSpPr>
            <a:spLocks noGrp="1" noRot="1" noChangeAspect="1" noChangeArrowheads="1" noTextEdit="1"/>
          </p:cNvSpPr>
          <p:nvPr>
            <p:ph type="sldImg"/>
          </p:nvPr>
        </p:nvSpPr>
        <p:spPr>
          <a:ln/>
        </p:spPr>
      </p:sp>
      <p:sp>
        <p:nvSpPr>
          <p:cNvPr id="2304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smtClean="0"/>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24F500EA-1B1D-4AF3-BDAD-5E9760C9A811}" type="slidenum">
              <a:rPr lang="en-US" altLang="cs-CZ" smtClean="0">
                <a:latin typeface="Times New Roman" pitchFamily="18" charset="0"/>
              </a:rPr>
              <a:pPr eaLnBrk="1" hangingPunct="1"/>
              <a:t>70</a:t>
            </a:fld>
            <a:endParaRPr lang="en-US" altLang="cs-CZ" smtClean="0">
              <a:latin typeface="Times New Roman" pitchFamily="18" charset="0"/>
            </a:endParaRPr>
          </a:p>
        </p:txBody>
      </p:sp>
      <p:sp>
        <p:nvSpPr>
          <p:cNvPr id="294915" name="Rectangle 2"/>
          <p:cNvSpPr>
            <a:spLocks noGrp="1" noRot="1" noChangeAspect="1" noChangeArrowheads="1" noTextEdit="1"/>
          </p:cNvSpPr>
          <p:nvPr>
            <p:ph type="sldImg"/>
          </p:nvPr>
        </p:nvSpPr>
        <p:spPr>
          <a:ln/>
        </p:spPr>
      </p:sp>
      <p:sp>
        <p:nvSpPr>
          <p:cNvPr id="294916" name="Rectangle 3"/>
          <p:cNvSpPr>
            <a:spLocks noGrp="1" noChangeArrowheads="1"/>
          </p:cNvSpPr>
          <p:nvPr>
            <p:ph type="body" idx="1"/>
          </p:nvPr>
        </p:nvSpPr>
        <p:spPr>
          <a:xfrm>
            <a:off x="685800" y="43434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smtClean="0"/>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278937FA-299F-4B2D-A304-D7C9D1FC7A0B}" type="slidenum">
              <a:rPr lang="en-US" altLang="cs-CZ" smtClean="0">
                <a:latin typeface="Times New Roman" pitchFamily="18" charset="0"/>
              </a:rPr>
              <a:pPr eaLnBrk="1" hangingPunct="1"/>
              <a:t>71</a:t>
            </a:fld>
            <a:endParaRPr lang="en-US" altLang="cs-CZ" smtClean="0">
              <a:latin typeface="Times New Roman" pitchFamily="18" charset="0"/>
            </a:endParaRPr>
          </a:p>
        </p:txBody>
      </p:sp>
      <p:sp>
        <p:nvSpPr>
          <p:cNvPr id="295939" name="Rectangle 2"/>
          <p:cNvSpPr>
            <a:spLocks noGrp="1" noRot="1" noChangeAspect="1" noChangeArrowheads="1" noTextEdit="1"/>
          </p:cNvSpPr>
          <p:nvPr>
            <p:ph type="sldImg"/>
          </p:nvPr>
        </p:nvSpPr>
        <p:spPr>
          <a:ln/>
        </p:spPr>
      </p:sp>
      <p:sp>
        <p:nvSpPr>
          <p:cNvPr id="295940" name="Rectangle 3"/>
          <p:cNvSpPr>
            <a:spLocks noGrp="1" noChangeArrowheads="1"/>
          </p:cNvSpPr>
          <p:nvPr>
            <p:ph type="body" idx="1"/>
          </p:nvPr>
        </p:nvSpPr>
        <p:spPr>
          <a:xfrm>
            <a:off x="685800" y="43434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smtClean="0"/>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B580B5FD-7660-4966-BC21-9A58BC3C958D}" type="slidenum">
              <a:rPr lang="en-US" altLang="cs-CZ" smtClean="0">
                <a:latin typeface="Times New Roman" pitchFamily="18" charset="0"/>
              </a:rPr>
              <a:pPr eaLnBrk="1" hangingPunct="1"/>
              <a:t>72</a:t>
            </a:fld>
            <a:endParaRPr lang="en-US" altLang="cs-CZ" smtClean="0">
              <a:latin typeface="Times New Roman" pitchFamily="18" charset="0"/>
            </a:endParaRPr>
          </a:p>
        </p:txBody>
      </p:sp>
      <p:sp>
        <p:nvSpPr>
          <p:cNvPr id="296963" name="Rectangle 2"/>
          <p:cNvSpPr>
            <a:spLocks noGrp="1" noRot="1" noChangeAspect="1" noChangeArrowheads="1" noTextEdit="1"/>
          </p:cNvSpPr>
          <p:nvPr>
            <p:ph type="sldImg"/>
          </p:nvPr>
        </p:nvSpPr>
        <p:spPr>
          <a:ln/>
        </p:spPr>
      </p:sp>
      <p:sp>
        <p:nvSpPr>
          <p:cNvPr id="2969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smtClean="0"/>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9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5A4793D2-EFD7-4F94-BD66-E7B5A0890023}" type="slidenum">
              <a:rPr lang="en-US" altLang="cs-CZ" smtClean="0">
                <a:latin typeface="Times New Roman" pitchFamily="18" charset="0"/>
              </a:rPr>
              <a:pPr eaLnBrk="1" hangingPunct="1"/>
              <a:t>73</a:t>
            </a:fld>
            <a:endParaRPr lang="en-US" altLang="cs-CZ" smtClean="0">
              <a:latin typeface="Times New Roman" pitchFamily="18" charset="0"/>
            </a:endParaRPr>
          </a:p>
        </p:txBody>
      </p:sp>
      <p:sp>
        <p:nvSpPr>
          <p:cNvPr id="297987" name="Rectangle 2"/>
          <p:cNvSpPr>
            <a:spLocks noGrp="1" noRot="1" noChangeAspect="1" noChangeArrowheads="1" noTextEdit="1"/>
          </p:cNvSpPr>
          <p:nvPr>
            <p:ph type="sldImg"/>
          </p:nvPr>
        </p:nvSpPr>
        <p:spPr>
          <a:ln/>
        </p:spPr>
      </p:sp>
      <p:sp>
        <p:nvSpPr>
          <p:cNvPr id="2979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smtClean="0"/>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293A6090-89A1-4E81-B7E8-C45D07615EF8}" type="slidenum">
              <a:rPr lang="en-US" altLang="cs-CZ" smtClean="0">
                <a:latin typeface="Times New Roman" pitchFamily="18" charset="0"/>
              </a:rPr>
              <a:pPr eaLnBrk="1" hangingPunct="1"/>
              <a:t>74</a:t>
            </a:fld>
            <a:endParaRPr lang="en-US" altLang="cs-CZ" smtClean="0">
              <a:latin typeface="Times New Roman" pitchFamily="18" charset="0"/>
            </a:endParaRPr>
          </a:p>
        </p:txBody>
      </p:sp>
      <p:sp>
        <p:nvSpPr>
          <p:cNvPr id="299011" name="Rectangle 2"/>
          <p:cNvSpPr>
            <a:spLocks noGrp="1" noRot="1" noChangeAspect="1" noChangeArrowheads="1" noTextEdit="1"/>
          </p:cNvSpPr>
          <p:nvPr>
            <p:ph type="sldImg"/>
          </p:nvPr>
        </p:nvSpPr>
        <p:spPr>
          <a:ln/>
        </p:spPr>
      </p:sp>
      <p:sp>
        <p:nvSpPr>
          <p:cNvPr id="2990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smtClean="0"/>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4" name="Zástupný symbol pro obrázek snímku 1"/>
          <p:cNvSpPr>
            <a:spLocks noGrp="1" noRot="1" noChangeAspect="1" noTextEdit="1"/>
          </p:cNvSpPr>
          <p:nvPr>
            <p:ph type="sldImg"/>
          </p:nvPr>
        </p:nvSpPr>
        <p:spPr>
          <a:ln/>
        </p:spPr>
      </p:sp>
      <p:sp>
        <p:nvSpPr>
          <p:cNvPr id="300035" name="Zástupný symbol pro poznámky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altLang="cs-CZ" smtClean="0"/>
          </a:p>
        </p:txBody>
      </p:sp>
      <p:sp>
        <p:nvSpPr>
          <p:cNvPr id="300036" name="Zástupný symbol pro číslo snímku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406D92ED-6BA4-43B3-94BF-8AB066E41A01}" type="slidenum">
              <a:rPr lang="en-US" altLang="cs-CZ" smtClean="0">
                <a:latin typeface="Times New Roman" pitchFamily="18" charset="0"/>
              </a:rPr>
              <a:pPr eaLnBrk="1" hangingPunct="1"/>
              <a:t>75</a:t>
            </a:fld>
            <a:endParaRPr lang="en-US" altLang="cs-CZ" smtClean="0">
              <a:latin typeface="Times New Roman" pitchFamily="18" charset="0"/>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8" name="Zástupný symbol pro obrázek snímku 1"/>
          <p:cNvSpPr>
            <a:spLocks noGrp="1" noRot="1" noChangeAspect="1" noTextEdit="1"/>
          </p:cNvSpPr>
          <p:nvPr>
            <p:ph type="sldImg"/>
          </p:nvPr>
        </p:nvSpPr>
        <p:spPr>
          <a:ln/>
        </p:spPr>
      </p:sp>
      <p:sp>
        <p:nvSpPr>
          <p:cNvPr id="301059" name="Zástupný symbol pro poznámky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altLang="cs-CZ" dirty="0" smtClean="0"/>
          </a:p>
        </p:txBody>
      </p:sp>
      <p:sp>
        <p:nvSpPr>
          <p:cNvPr id="301060" name="Zástupný symbol pro číslo snímku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8C613B97-1A40-4ED8-8FD2-955B983442FA}" type="slidenum">
              <a:rPr lang="cs-CZ" altLang="cs-CZ" smtClean="0">
                <a:latin typeface="Times New Roman" pitchFamily="18" charset="0"/>
              </a:rPr>
              <a:pPr eaLnBrk="1" hangingPunct="1"/>
              <a:t>76</a:t>
            </a:fld>
            <a:endParaRPr lang="cs-CZ" altLang="cs-CZ" smtClean="0">
              <a:latin typeface="Times New Roman" pitchFamily="18" charset="0"/>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2" name="Zástupný symbol pro obrázek snímku 1"/>
          <p:cNvSpPr>
            <a:spLocks noGrp="1" noRot="1" noChangeAspect="1" noTextEdit="1"/>
          </p:cNvSpPr>
          <p:nvPr>
            <p:ph type="sldImg"/>
          </p:nvPr>
        </p:nvSpPr>
        <p:spPr>
          <a:ln/>
        </p:spPr>
      </p:sp>
      <p:sp>
        <p:nvSpPr>
          <p:cNvPr id="302083" name="Zástupný symbol pro poznámky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altLang="cs-CZ" smtClean="0"/>
          </a:p>
        </p:txBody>
      </p:sp>
      <p:sp>
        <p:nvSpPr>
          <p:cNvPr id="302084" name="Zástupný symbol pro číslo snímku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7A7AAF63-85C6-4389-9D07-D4074E3AEF6D}" type="slidenum">
              <a:rPr lang="cs-CZ" altLang="cs-CZ" smtClean="0">
                <a:latin typeface="Times New Roman" pitchFamily="18" charset="0"/>
              </a:rPr>
              <a:pPr eaLnBrk="1" hangingPunct="1"/>
              <a:t>77</a:t>
            </a:fld>
            <a:endParaRPr lang="cs-CZ" altLang="cs-CZ" smtClean="0">
              <a:latin typeface="Times New Roman" pitchFamily="18" charset="0"/>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6" name="Zástupný symbol pro obrázek snímku 1"/>
          <p:cNvSpPr>
            <a:spLocks noGrp="1" noRot="1" noChangeAspect="1" noTextEdit="1"/>
          </p:cNvSpPr>
          <p:nvPr>
            <p:ph type="sldImg"/>
          </p:nvPr>
        </p:nvSpPr>
        <p:spPr>
          <a:ln/>
        </p:spPr>
      </p:sp>
      <p:sp>
        <p:nvSpPr>
          <p:cNvPr id="303107" name="Zástupný symbol pro poznámky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altLang="cs-CZ" smtClean="0"/>
          </a:p>
        </p:txBody>
      </p:sp>
      <p:sp>
        <p:nvSpPr>
          <p:cNvPr id="303108" name="Zástupný symbol pro číslo snímku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A425788A-B886-40BC-A88B-5A661275A825}" type="slidenum">
              <a:rPr lang="cs-CZ" altLang="cs-CZ" smtClean="0">
                <a:latin typeface="Times New Roman" pitchFamily="18" charset="0"/>
              </a:rPr>
              <a:pPr eaLnBrk="1" hangingPunct="1"/>
              <a:t>78</a:t>
            </a:fld>
            <a:endParaRPr lang="cs-CZ" altLang="cs-CZ" smtClean="0">
              <a:latin typeface="Times New Roman" pitchFamily="18" charset="0"/>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30" name="Zástupný symbol pro obrázek snímku 1"/>
          <p:cNvSpPr>
            <a:spLocks noGrp="1" noRot="1" noChangeAspect="1" noTextEdit="1"/>
          </p:cNvSpPr>
          <p:nvPr>
            <p:ph type="sldImg"/>
          </p:nvPr>
        </p:nvSpPr>
        <p:spPr>
          <a:ln/>
        </p:spPr>
      </p:sp>
      <p:sp>
        <p:nvSpPr>
          <p:cNvPr id="304131" name="Zástupný symbol pro poznámky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altLang="cs-CZ" smtClean="0"/>
          </a:p>
        </p:txBody>
      </p:sp>
      <p:sp>
        <p:nvSpPr>
          <p:cNvPr id="304132" name="Zástupný symbol pro číslo snímku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39C49A1B-8CAC-425C-8B55-896FBFBB4C85}" type="slidenum">
              <a:rPr lang="cs-CZ" altLang="cs-CZ" smtClean="0">
                <a:latin typeface="Times New Roman" pitchFamily="18" charset="0"/>
              </a:rPr>
              <a:pPr eaLnBrk="1" hangingPunct="1"/>
              <a:t>79</a:t>
            </a:fld>
            <a:endParaRPr lang="cs-CZ" altLang="cs-CZ" smtClean="0">
              <a:latin typeface="Times New Roman" pitchFamily="18"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F6F8576F-94BE-4F88-B611-FA934E3CC361}" type="slidenum">
              <a:rPr lang="en-US" altLang="cs-CZ" smtClean="0">
                <a:latin typeface="Times New Roman" pitchFamily="18" charset="0"/>
              </a:rPr>
              <a:pPr eaLnBrk="1" hangingPunct="1"/>
              <a:t>8</a:t>
            </a:fld>
            <a:endParaRPr lang="en-US" altLang="cs-CZ" smtClean="0">
              <a:latin typeface="Times New Roman" pitchFamily="18" charset="0"/>
            </a:endParaRPr>
          </a:p>
        </p:txBody>
      </p:sp>
      <p:sp>
        <p:nvSpPr>
          <p:cNvPr id="231427" name="Rectangle 2"/>
          <p:cNvSpPr>
            <a:spLocks noGrp="1" noRot="1" noChangeAspect="1" noChangeArrowheads="1" noTextEdit="1"/>
          </p:cNvSpPr>
          <p:nvPr>
            <p:ph type="sldImg"/>
          </p:nvPr>
        </p:nvSpPr>
        <p:spPr>
          <a:ln/>
        </p:spPr>
      </p:sp>
      <p:sp>
        <p:nvSpPr>
          <p:cNvPr id="2314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smtClean="0"/>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4" name="Zástupný symbol pro obrázek snímku 1"/>
          <p:cNvSpPr>
            <a:spLocks noGrp="1" noRot="1" noChangeAspect="1" noTextEdit="1"/>
          </p:cNvSpPr>
          <p:nvPr>
            <p:ph type="sldImg"/>
          </p:nvPr>
        </p:nvSpPr>
        <p:spPr>
          <a:ln/>
        </p:spPr>
      </p:sp>
      <p:sp>
        <p:nvSpPr>
          <p:cNvPr id="305155" name="Zástupný symbol pro poznámky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altLang="cs-CZ" smtClean="0"/>
          </a:p>
        </p:txBody>
      </p:sp>
      <p:sp>
        <p:nvSpPr>
          <p:cNvPr id="305156" name="Zástupný symbol pro číslo snímku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10430D88-8BBD-4180-8CF9-F2CEC563E079}" type="slidenum">
              <a:rPr lang="cs-CZ" altLang="cs-CZ" smtClean="0">
                <a:latin typeface="Times New Roman" pitchFamily="18" charset="0"/>
              </a:rPr>
              <a:pPr eaLnBrk="1" hangingPunct="1"/>
              <a:t>80</a:t>
            </a:fld>
            <a:endParaRPr lang="cs-CZ" altLang="cs-CZ" smtClean="0">
              <a:latin typeface="Times New Roman" pitchFamily="18" charset="0"/>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78" name="Zástupný symbol pro obrázek snímku 1"/>
          <p:cNvSpPr>
            <a:spLocks noGrp="1" noRot="1" noChangeAspect="1" noTextEdit="1"/>
          </p:cNvSpPr>
          <p:nvPr>
            <p:ph type="sldImg"/>
          </p:nvPr>
        </p:nvSpPr>
        <p:spPr>
          <a:ln/>
        </p:spPr>
      </p:sp>
      <p:sp>
        <p:nvSpPr>
          <p:cNvPr id="306179" name="Zástupný symbol pro poznámky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altLang="cs-CZ" smtClean="0"/>
          </a:p>
        </p:txBody>
      </p:sp>
      <p:sp>
        <p:nvSpPr>
          <p:cNvPr id="306180" name="Zástupný symbol pro číslo snímku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96FA4F28-5935-4889-B43E-17F8E6024965}" type="slidenum">
              <a:rPr lang="cs-CZ" altLang="cs-CZ" smtClean="0">
                <a:latin typeface="Times New Roman" pitchFamily="18" charset="0"/>
              </a:rPr>
              <a:pPr eaLnBrk="1" hangingPunct="1"/>
              <a:t>81</a:t>
            </a:fld>
            <a:endParaRPr lang="cs-CZ" altLang="cs-CZ" smtClean="0">
              <a:latin typeface="Times New Roman" pitchFamily="18" charset="0"/>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2" name="Zástupný symbol pro obrázek snímku 1"/>
          <p:cNvSpPr>
            <a:spLocks noGrp="1" noRot="1" noChangeAspect="1" noTextEdit="1"/>
          </p:cNvSpPr>
          <p:nvPr>
            <p:ph type="sldImg"/>
          </p:nvPr>
        </p:nvSpPr>
        <p:spPr>
          <a:ln/>
        </p:spPr>
      </p:sp>
      <p:sp>
        <p:nvSpPr>
          <p:cNvPr id="307203" name="Zástupný symbol pro poznámky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altLang="cs-CZ" smtClean="0"/>
          </a:p>
        </p:txBody>
      </p:sp>
      <p:sp>
        <p:nvSpPr>
          <p:cNvPr id="307204" name="Zástupný symbol pro číslo snímku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0221EDD0-1709-49A3-97DF-E1ECA23AE99A}" type="slidenum">
              <a:rPr lang="cs-CZ" altLang="cs-CZ" smtClean="0">
                <a:latin typeface="Times New Roman" pitchFamily="18" charset="0"/>
              </a:rPr>
              <a:pPr eaLnBrk="1" hangingPunct="1"/>
              <a:t>82</a:t>
            </a:fld>
            <a:endParaRPr lang="cs-CZ" altLang="cs-CZ" smtClean="0">
              <a:latin typeface="Times New Roman" pitchFamily="18" charset="0"/>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6" name="Zástupný symbol pro obrázek snímku 1"/>
          <p:cNvSpPr>
            <a:spLocks noGrp="1" noRot="1" noChangeAspect="1" noTextEdit="1"/>
          </p:cNvSpPr>
          <p:nvPr>
            <p:ph type="sldImg"/>
          </p:nvPr>
        </p:nvSpPr>
        <p:spPr>
          <a:ln/>
        </p:spPr>
      </p:sp>
      <p:sp>
        <p:nvSpPr>
          <p:cNvPr id="308227" name="Zástupný symbol pro poznámky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altLang="cs-CZ" smtClean="0"/>
          </a:p>
        </p:txBody>
      </p:sp>
      <p:sp>
        <p:nvSpPr>
          <p:cNvPr id="308228" name="Zástupný symbol pro číslo snímku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625A9759-F663-4845-862C-6589215ACFB2}" type="slidenum">
              <a:rPr lang="cs-CZ" altLang="cs-CZ" smtClean="0">
                <a:latin typeface="Times New Roman" pitchFamily="18" charset="0"/>
              </a:rPr>
              <a:pPr eaLnBrk="1" hangingPunct="1"/>
              <a:t>83</a:t>
            </a:fld>
            <a:endParaRPr lang="cs-CZ" altLang="cs-CZ" smtClean="0">
              <a:latin typeface="Times New Roman" pitchFamily="18" charset="0"/>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50" name="Zástupný symbol pro obrázek snímku 1"/>
          <p:cNvSpPr>
            <a:spLocks noGrp="1" noRot="1" noChangeAspect="1" noTextEdit="1"/>
          </p:cNvSpPr>
          <p:nvPr>
            <p:ph type="sldImg"/>
          </p:nvPr>
        </p:nvSpPr>
        <p:spPr>
          <a:ln/>
        </p:spPr>
      </p:sp>
      <p:sp>
        <p:nvSpPr>
          <p:cNvPr id="309251" name="Zástupný symbol pro poznámky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altLang="cs-CZ" smtClean="0"/>
          </a:p>
        </p:txBody>
      </p:sp>
      <p:sp>
        <p:nvSpPr>
          <p:cNvPr id="309252" name="Zástupný symbol pro číslo snímku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79FB9D99-F9F1-4AB2-A473-59F2264BF652}" type="slidenum">
              <a:rPr lang="cs-CZ" altLang="cs-CZ" smtClean="0">
                <a:latin typeface="Times New Roman" pitchFamily="18" charset="0"/>
              </a:rPr>
              <a:pPr eaLnBrk="1" hangingPunct="1"/>
              <a:t>84</a:t>
            </a:fld>
            <a:endParaRPr lang="cs-CZ" altLang="cs-CZ" smtClean="0">
              <a:latin typeface="Times New Roman" pitchFamily="18" charset="0"/>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4" name="Zástupný symbol pro obrázek snímku 1"/>
          <p:cNvSpPr>
            <a:spLocks noGrp="1" noRot="1" noChangeAspect="1" noTextEdit="1"/>
          </p:cNvSpPr>
          <p:nvPr>
            <p:ph type="sldImg"/>
          </p:nvPr>
        </p:nvSpPr>
        <p:spPr>
          <a:ln/>
        </p:spPr>
      </p:sp>
      <p:sp>
        <p:nvSpPr>
          <p:cNvPr id="310275" name="Zástupný symbol pro poznámky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altLang="cs-CZ" smtClean="0"/>
          </a:p>
        </p:txBody>
      </p:sp>
      <p:sp>
        <p:nvSpPr>
          <p:cNvPr id="310276" name="Zástupný symbol pro číslo snímku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6DFE02AC-336D-4AEC-870F-2FDC2C4A290F}" type="slidenum">
              <a:rPr lang="cs-CZ" altLang="cs-CZ" smtClean="0">
                <a:latin typeface="Times New Roman" pitchFamily="18" charset="0"/>
              </a:rPr>
              <a:pPr eaLnBrk="1" hangingPunct="1"/>
              <a:t>85</a:t>
            </a:fld>
            <a:endParaRPr lang="cs-CZ" altLang="cs-CZ" smtClean="0">
              <a:latin typeface="Times New Roman" pitchFamily="18"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64991F91-0634-4FF2-B8DB-5ED94B8017D9}" type="slidenum">
              <a:rPr lang="en-US" altLang="cs-CZ" smtClean="0">
                <a:latin typeface="Times New Roman" pitchFamily="18" charset="0"/>
              </a:rPr>
              <a:pPr eaLnBrk="1" hangingPunct="1"/>
              <a:t>9</a:t>
            </a:fld>
            <a:endParaRPr lang="en-US" altLang="cs-CZ" smtClean="0">
              <a:latin typeface="Times New Roman" pitchFamily="18" charset="0"/>
            </a:endParaRPr>
          </a:p>
        </p:txBody>
      </p:sp>
      <p:sp>
        <p:nvSpPr>
          <p:cNvPr id="232451" name="Rectangle 2"/>
          <p:cNvSpPr>
            <a:spLocks noGrp="1" noRot="1" noChangeAspect="1" noChangeArrowheads="1" noTextEdit="1"/>
          </p:cNvSpPr>
          <p:nvPr>
            <p:ph type="sldImg"/>
          </p:nvPr>
        </p:nvSpPr>
        <p:spPr>
          <a:ln/>
        </p:spPr>
      </p:sp>
      <p:sp>
        <p:nvSpPr>
          <p:cNvPr id="2324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cs-CZ" altLang="cs-CZ" smtClean="0"/>
              <a:t>Podle okolností budou organizována následná  opatření k zabezpečení potřeb a ochrany včetně případné evakuace. Aktivní spoluprací s orgány místních úřadů, civilní ochrany, policie a armády  je možné urychlit záchranu zavalených a obnovu poškozených míst,</a:t>
            </a:r>
            <a:endParaRPr lang="cs-CZ" altLang="cs-CZ" b="1" smtClean="0"/>
          </a:p>
          <a:p>
            <a:pPr eaLnBrk="1" hangingPunct="1"/>
            <a:endParaRPr lang="cs-CZ" altLang="cs-CZ"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p:spPr>
        <p:txBody>
          <a:bodyPr/>
          <a:lstStyle/>
          <a:p>
            <a:r>
              <a:rPr lang="cs-CZ" smtClean="0"/>
              <a:t>Kliknutím lze upravit styl.</a:t>
            </a:r>
            <a:endParaRPr lang="cs-CZ"/>
          </a:p>
        </p:txBody>
      </p:sp>
      <p:sp>
        <p:nvSpPr>
          <p:cNvPr id="3" name="Podnadpis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smtClean="0"/>
              <a:t>Kliknutím lze upravit styl předlohy.</a:t>
            </a:r>
            <a:endParaRPr lang="cs-CZ"/>
          </a:p>
        </p:txBody>
      </p:sp>
      <p:sp>
        <p:nvSpPr>
          <p:cNvPr id="4" name="Zástupný symbol pro datum 3"/>
          <p:cNvSpPr>
            <a:spLocks noGrp="1"/>
          </p:cNvSpPr>
          <p:nvPr>
            <p:ph type="dt" sz="half" idx="10"/>
          </p:nvPr>
        </p:nvSpPr>
        <p:spPr/>
        <p:txBody>
          <a:bodyPr/>
          <a:lstStyle/>
          <a:p>
            <a:fld id="{4BBC4926-37BD-44A8-8009-6841D6D40013}" type="datetimeFigureOut">
              <a:rPr lang="cs-CZ" smtClean="0"/>
              <a:t>29.04.2020</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0BFDEC36-FAAD-42D5-8B87-17452FE2AC5E}" type="slidenum">
              <a:rPr lang="cs-CZ" smtClean="0"/>
              <a:t>‹#›</a:t>
            </a:fld>
            <a:endParaRPr lang="cs-CZ"/>
          </a:p>
        </p:txBody>
      </p:sp>
    </p:spTree>
    <p:extLst>
      <p:ext uri="{BB962C8B-B14F-4D97-AF65-F5344CB8AC3E}">
        <p14:creationId xmlns:p14="http://schemas.microsoft.com/office/powerpoint/2010/main" val="16975614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svislý text 2"/>
          <p:cNvSpPr>
            <a:spLocks noGrp="1"/>
          </p:cNvSpPr>
          <p:nvPr>
            <p:ph type="body" orient="vert" idx="1"/>
          </p:nvPr>
        </p:nvSpPr>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4BBC4926-37BD-44A8-8009-6841D6D40013}" type="datetimeFigureOut">
              <a:rPr lang="cs-CZ" smtClean="0"/>
              <a:t>29.04.2020</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0BFDEC36-FAAD-42D5-8B87-17452FE2AC5E}" type="slidenum">
              <a:rPr lang="cs-CZ" smtClean="0"/>
              <a:t>‹#›</a:t>
            </a:fld>
            <a:endParaRPr lang="cs-CZ"/>
          </a:p>
        </p:txBody>
      </p:sp>
    </p:spTree>
    <p:extLst>
      <p:ext uri="{BB962C8B-B14F-4D97-AF65-F5344CB8AC3E}">
        <p14:creationId xmlns:p14="http://schemas.microsoft.com/office/powerpoint/2010/main" val="19656585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74638"/>
            <a:ext cx="2057400" cy="5851525"/>
          </a:xfrm>
        </p:spPr>
        <p:txBody>
          <a:bodyPr vert="eaVert"/>
          <a:lstStyle/>
          <a:p>
            <a:r>
              <a:rPr lang="cs-CZ" smtClean="0"/>
              <a:t>Kliknutím lze upravit styl.</a:t>
            </a:r>
            <a:endParaRPr lang="cs-CZ"/>
          </a:p>
        </p:txBody>
      </p:sp>
      <p:sp>
        <p:nvSpPr>
          <p:cNvPr id="3" name="Zástupný symbol pro svislý text 2"/>
          <p:cNvSpPr>
            <a:spLocks noGrp="1"/>
          </p:cNvSpPr>
          <p:nvPr>
            <p:ph type="body" orient="vert" idx="1"/>
          </p:nvPr>
        </p:nvSpPr>
        <p:spPr>
          <a:xfrm>
            <a:off x="457200" y="274638"/>
            <a:ext cx="6019800" cy="5851525"/>
          </a:xfrm>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4BBC4926-37BD-44A8-8009-6841D6D40013}" type="datetimeFigureOut">
              <a:rPr lang="cs-CZ" smtClean="0"/>
              <a:t>29.04.2020</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0BFDEC36-FAAD-42D5-8B87-17452FE2AC5E}" type="slidenum">
              <a:rPr lang="cs-CZ" smtClean="0"/>
              <a:t>‹#›</a:t>
            </a:fld>
            <a:endParaRPr lang="cs-CZ"/>
          </a:p>
        </p:txBody>
      </p:sp>
    </p:spTree>
    <p:extLst>
      <p:ext uri="{BB962C8B-B14F-4D97-AF65-F5344CB8AC3E}">
        <p14:creationId xmlns:p14="http://schemas.microsoft.com/office/powerpoint/2010/main" val="10188185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idx="1"/>
          </p:nvPr>
        </p:nvSpPr>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4BBC4926-37BD-44A8-8009-6841D6D40013}" type="datetimeFigureOut">
              <a:rPr lang="cs-CZ" smtClean="0"/>
              <a:t>29.04.2020</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0BFDEC36-FAAD-42D5-8B87-17452FE2AC5E}" type="slidenum">
              <a:rPr lang="cs-CZ" smtClean="0"/>
              <a:t>‹#›</a:t>
            </a:fld>
            <a:endParaRPr lang="cs-CZ"/>
          </a:p>
        </p:txBody>
      </p:sp>
    </p:spTree>
    <p:extLst>
      <p:ext uri="{BB962C8B-B14F-4D97-AF65-F5344CB8AC3E}">
        <p14:creationId xmlns:p14="http://schemas.microsoft.com/office/powerpoint/2010/main" val="616788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smtClean="0"/>
              <a:t>Kliknutím lze upravit styl.</a:t>
            </a:r>
            <a:endParaRPr lang="cs-CZ"/>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smtClean="0"/>
              <a:t>Kliknutím lze upravit styly předlohy textu.</a:t>
            </a:r>
          </a:p>
        </p:txBody>
      </p:sp>
      <p:sp>
        <p:nvSpPr>
          <p:cNvPr id="4" name="Zástupný symbol pro datum 3"/>
          <p:cNvSpPr>
            <a:spLocks noGrp="1"/>
          </p:cNvSpPr>
          <p:nvPr>
            <p:ph type="dt" sz="half" idx="10"/>
          </p:nvPr>
        </p:nvSpPr>
        <p:spPr/>
        <p:txBody>
          <a:bodyPr/>
          <a:lstStyle/>
          <a:p>
            <a:fld id="{4BBC4926-37BD-44A8-8009-6841D6D40013}" type="datetimeFigureOut">
              <a:rPr lang="cs-CZ" smtClean="0"/>
              <a:t>29.04.2020</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0BFDEC36-FAAD-42D5-8B87-17452FE2AC5E}" type="slidenum">
              <a:rPr lang="cs-CZ" smtClean="0"/>
              <a:t>‹#›</a:t>
            </a:fld>
            <a:endParaRPr lang="cs-CZ"/>
          </a:p>
        </p:txBody>
      </p:sp>
    </p:spTree>
    <p:extLst>
      <p:ext uri="{BB962C8B-B14F-4D97-AF65-F5344CB8AC3E}">
        <p14:creationId xmlns:p14="http://schemas.microsoft.com/office/powerpoint/2010/main" val="4212618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datum 4"/>
          <p:cNvSpPr>
            <a:spLocks noGrp="1"/>
          </p:cNvSpPr>
          <p:nvPr>
            <p:ph type="dt" sz="half" idx="10"/>
          </p:nvPr>
        </p:nvSpPr>
        <p:spPr/>
        <p:txBody>
          <a:bodyPr/>
          <a:lstStyle/>
          <a:p>
            <a:fld id="{4BBC4926-37BD-44A8-8009-6841D6D40013}" type="datetimeFigureOut">
              <a:rPr lang="cs-CZ" smtClean="0"/>
              <a:t>29.04.2020</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0BFDEC36-FAAD-42D5-8B87-17452FE2AC5E}" type="slidenum">
              <a:rPr lang="cs-CZ" smtClean="0"/>
              <a:t>‹#›</a:t>
            </a:fld>
            <a:endParaRPr lang="cs-CZ"/>
          </a:p>
        </p:txBody>
      </p:sp>
    </p:spTree>
    <p:extLst>
      <p:ext uri="{BB962C8B-B14F-4D97-AF65-F5344CB8AC3E}">
        <p14:creationId xmlns:p14="http://schemas.microsoft.com/office/powerpoint/2010/main" val="38473693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cs-CZ" smtClean="0"/>
              <a:t>Kliknutím lze upravit styl.</a:t>
            </a:r>
            <a:endParaRPr lang="cs-CZ"/>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7" name="Zástupný symbol pro datum 6"/>
          <p:cNvSpPr>
            <a:spLocks noGrp="1"/>
          </p:cNvSpPr>
          <p:nvPr>
            <p:ph type="dt" sz="half" idx="10"/>
          </p:nvPr>
        </p:nvSpPr>
        <p:spPr/>
        <p:txBody>
          <a:bodyPr/>
          <a:lstStyle/>
          <a:p>
            <a:fld id="{4BBC4926-37BD-44A8-8009-6841D6D40013}" type="datetimeFigureOut">
              <a:rPr lang="cs-CZ" smtClean="0"/>
              <a:t>29.04.2020</a:t>
            </a:fld>
            <a:endParaRPr lang="cs-CZ"/>
          </a:p>
        </p:txBody>
      </p:sp>
      <p:sp>
        <p:nvSpPr>
          <p:cNvPr id="8" name="Zástupný symbol pro zápatí 7"/>
          <p:cNvSpPr>
            <a:spLocks noGrp="1"/>
          </p:cNvSpPr>
          <p:nvPr>
            <p:ph type="ftr" sz="quarter" idx="11"/>
          </p:nvPr>
        </p:nvSpPr>
        <p:spPr/>
        <p:txBody>
          <a:bodyPr/>
          <a:lstStyle/>
          <a:p>
            <a:endParaRPr lang="cs-CZ"/>
          </a:p>
        </p:txBody>
      </p:sp>
      <p:sp>
        <p:nvSpPr>
          <p:cNvPr id="9" name="Zástupný symbol pro číslo snímku 8"/>
          <p:cNvSpPr>
            <a:spLocks noGrp="1"/>
          </p:cNvSpPr>
          <p:nvPr>
            <p:ph type="sldNum" sz="quarter" idx="12"/>
          </p:nvPr>
        </p:nvSpPr>
        <p:spPr/>
        <p:txBody>
          <a:bodyPr/>
          <a:lstStyle/>
          <a:p>
            <a:fld id="{0BFDEC36-FAAD-42D5-8B87-17452FE2AC5E}" type="slidenum">
              <a:rPr lang="cs-CZ" smtClean="0"/>
              <a:t>‹#›</a:t>
            </a:fld>
            <a:endParaRPr lang="cs-CZ"/>
          </a:p>
        </p:txBody>
      </p:sp>
    </p:spTree>
    <p:extLst>
      <p:ext uri="{BB962C8B-B14F-4D97-AF65-F5344CB8AC3E}">
        <p14:creationId xmlns:p14="http://schemas.microsoft.com/office/powerpoint/2010/main" val="25399945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datum 2"/>
          <p:cNvSpPr>
            <a:spLocks noGrp="1"/>
          </p:cNvSpPr>
          <p:nvPr>
            <p:ph type="dt" sz="half" idx="10"/>
          </p:nvPr>
        </p:nvSpPr>
        <p:spPr/>
        <p:txBody>
          <a:bodyPr/>
          <a:lstStyle/>
          <a:p>
            <a:fld id="{4BBC4926-37BD-44A8-8009-6841D6D40013}" type="datetimeFigureOut">
              <a:rPr lang="cs-CZ" smtClean="0"/>
              <a:t>29.04.2020</a:t>
            </a:fld>
            <a:endParaRPr lang="cs-CZ"/>
          </a:p>
        </p:txBody>
      </p:sp>
      <p:sp>
        <p:nvSpPr>
          <p:cNvPr id="4" name="Zástupný symbol pro zápatí 3"/>
          <p:cNvSpPr>
            <a:spLocks noGrp="1"/>
          </p:cNvSpPr>
          <p:nvPr>
            <p:ph type="ftr" sz="quarter" idx="11"/>
          </p:nvPr>
        </p:nvSpPr>
        <p:spPr/>
        <p:txBody>
          <a:bodyPr/>
          <a:lstStyle/>
          <a:p>
            <a:endParaRPr lang="cs-CZ"/>
          </a:p>
        </p:txBody>
      </p:sp>
      <p:sp>
        <p:nvSpPr>
          <p:cNvPr id="5" name="Zástupný symbol pro číslo snímku 4"/>
          <p:cNvSpPr>
            <a:spLocks noGrp="1"/>
          </p:cNvSpPr>
          <p:nvPr>
            <p:ph type="sldNum" sz="quarter" idx="12"/>
          </p:nvPr>
        </p:nvSpPr>
        <p:spPr/>
        <p:txBody>
          <a:bodyPr/>
          <a:lstStyle/>
          <a:p>
            <a:fld id="{0BFDEC36-FAAD-42D5-8B87-17452FE2AC5E}" type="slidenum">
              <a:rPr lang="cs-CZ" smtClean="0"/>
              <a:t>‹#›</a:t>
            </a:fld>
            <a:endParaRPr lang="cs-CZ"/>
          </a:p>
        </p:txBody>
      </p:sp>
    </p:spTree>
    <p:extLst>
      <p:ext uri="{BB962C8B-B14F-4D97-AF65-F5344CB8AC3E}">
        <p14:creationId xmlns:p14="http://schemas.microsoft.com/office/powerpoint/2010/main" val="16476762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fld id="{4BBC4926-37BD-44A8-8009-6841D6D40013}" type="datetimeFigureOut">
              <a:rPr lang="cs-CZ" smtClean="0"/>
              <a:t>29.04.2020</a:t>
            </a:fld>
            <a:endParaRPr lang="cs-CZ"/>
          </a:p>
        </p:txBody>
      </p:sp>
      <p:sp>
        <p:nvSpPr>
          <p:cNvPr id="3" name="Zástupný symbol pro zápatí 2"/>
          <p:cNvSpPr>
            <a:spLocks noGrp="1"/>
          </p:cNvSpPr>
          <p:nvPr>
            <p:ph type="ftr" sz="quarter" idx="11"/>
          </p:nvPr>
        </p:nvSpPr>
        <p:spPr/>
        <p:txBody>
          <a:bodyPr/>
          <a:lstStyle/>
          <a:p>
            <a:endParaRPr lang="cs-CZ"/>
          </a:p>
        </p:txBody>
      </p:sp>
      <p:sp>
        <p:nvSpPr>
          <p:cNvPr id="4" name="Zástupný symbol pro číslo snímku 3"/>
          <p:cNvSpPr>
            <a:spLocks noGrp="1"/>
          </p:cNvSpPr>
          <p:nvPr>
            <p:ph type="sldNum" sz="quarter" idx="12"/>
          </p:nvPr>
        </p:nvSpPr>
        <p:spPr/>
        <p:txBody>
          <a:bodyPr/>
          <a:lstStyle/>
          <a:p>
            <a:fld id="{0BFDEC36-FAAD-42D5-8B87-17452FE2AC5E}" type="slidenum">
              <a:rPr lang="cs-CZ" smtClean="0"/>
              <a:t>‹#›</a:t>
            </a:fld>
            <a:endParaRPr lang="cs-CZ"/>
          </a:p>
        </p:txBody>
      </p:sp>
    </p:spTree>
    <p:extLst>
      <p:ext uri="{BB962C8B-B14F-4D97-AF65-F5344CB8AC3E}">
        <p14:creationId xmlns:p14="http://schemas.microsoft.com/office/powerpoint/2010/main" val="35884419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smtClean="0"/>
              <a:t>Kliknutím lze upravit styl.</a:t>
            </a:r>
            <a:endParaRPr lang="cs-CZ"/>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
        <p:nvSpPr>
          <p:cNvPr id="5" name="Zástupný symbol pro datum 4"/>
          <p:cNvSpPr>
            <a:spLocks noGrp="1"/>
          </p:cNvSpPr>
          <p:nvPr>
            <p:ph type="dt" sz="half" idx="10"/>
          </p:nvPr>
        </p:nvSpPr>
        <p:spPr/>
        <p:txBody>
          <a:bodyPr/>
          <a:lstStyle/>
          <a:p>
            <a:fld id="{4BBC4926-37BD-44A8-8009-6841D6D40013}" type="datetimeFigureOut">
              <a:rPr lang="cs-CZ" smtClean="0"/>
              <a:t>29.04.2020</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0BFDEC36-FAAD-42D5-8B87-17452FE2AC5E}" type="slidenum">
              <a:rPr lang="cs-CZ" smtClean="0"/>
              <a:t>‹#›</a:t>
            </a:fld>
            <a:endParaRPr lang="cs-CZ"/>
          </a:p>
        </p:txBody>
      </p:sp>
    </p:spTree>
    <p:extLst>
      <p:ext uri="{BB962C8B-B14F-4D97-AF65-F5344CB8AC3E}">
        <p14:creationId xmlns:p14="http://schemas.microsoft.com/office/powerpoint/2010/main" val="21876342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smtClean="0"/>
              <a:t>Kliknutím lze upravit styl.</a:t>
            </a:r>
            <a:endParaRPr lang="cs-CZ"/>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
        <p:nvSpPr>
          <p:cNvPr id="5" name="Zástupný symbol pro datum 4"/>
          <p:cNvSpPr>
            <a:spLocks noGrp="1"/>
          </p:cNvSpPr>
          <p:nvPr>
            <p:ph type="dt" sz="half" idx="10"/>
          </p:nvPr>
        </p:nvSpPr>
        <p:spPr/>
        <p:txBody>
          <a:bodyPr/>
          <a:lstStyle/>
          <a:p>
            <a:fld id="{4BBC4926-37BD-44A8-8009-6841D6D40013}" type="datetimeFigureOut">
              <a:rPr lang="cs-CZ" smtClean="0"/>
              <a:t>29.04.2020</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0BFDEC36-FAAD-42D5-8B87-17452FE2AC5E}" type="slidenum">
              <a:rPr lang="cs-CZ" smtClean="0"/>
              <a:t>‹#›</a:t>
            </a:fld>
            <a:endParaRPr lang="cs-CZ"/>
          </a:p>
        </p:txBody>
      </p:sp>
    </p:spTree>
    <p:extLst>
      <p:ext uri="{BB962C8B-B14F-4D97-AF65-F5344CB8AC3E}">
        <p14:creationId xmlns:p14="http://schemas.microsoft.com/office/powerpoint/2010/main" val="2514384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03D4A8"/>
            </a:gs>
            <a:gs pos="25000">
              <a:srgbClr val="21D6E0"/>
            </a:gs>
            <a:gs pos="75000">
              <a:srgbClr val="0087E6"/>
            </a:gs>
            <a:gs pos="100000">
              <a:srgbClr val="005CBF"/>
            </a:gs>
          </a:gsLst>
          <a:lin ang="5400000" scaled="0"/>
          <a:tileRect/>
        </a:gradFill>
        <a:effectLst/>
      </p:bgPr>
    </p:bg>
    <p:spTree>
      <p:nvGrpSpPr>
        <p:cNvPr id="1" name=""/>
        <p:cNvGrpSpPr/>
        <p:nvPr/>
      </p:nvGrpSpPr>
      <p:grpSpPr>
        <a:xfrm>
          <a:off x="0" y="0"/>
          <a:ext cx="0" cy="0"/>
          <a:chOff x="0" y="0"/>
          <a:chExt cx="0" cy="0"/>
        </a:xfrm>
      </p:grpSpPr>
      <p:sp>
        <p:nvSpPr>
          <p:cNvPr id="2" name="Zástupný symbol pro nadpis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cs-CZ" smtClean="0"/>
              <a:t>Kliknutím lze upravit styl.</a:t>
            </a:r>
            <a:endParaRPr lang="cs-CZ"/>
          </a:p>
        </p:txBody>
      </p:sp>
      <p:sp>
        <p:nvSpPr>
          <p:cNvPr id="3" name="Zástupný symbol pro tex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BBC4926-37BD-44A8-8009-6841D6D40013}" type="datetimeFigureOut">
              <a:rPr lang="cs-CZ" smtClean="0"/>
              <a:t>29.04.2020</a:t>
            </a:fld>
            <a:endParaRPr lang="cs-CZ"/>
          </a:p>
        </p:txBody>
      </p:sp>
      <p:sp>
        <p:nvSpPr>
          <p:cNvPr id="5" name="Zástupný symbol pro zápatí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Zástupný symbol pro číslo snímku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BFDEC36-FAAD-42D5-8B87-17452FE2AC5E}" type="slidenum">
              <a:rPr lang="cs-CZ" smtClean="0"/>
              <a:t>‹#›</a:t>
            </a:fld>
            <a:endParaRPr lang="cs-CZ"/>
          </a:p>
        </p:txBody>
      </p:sp>
    </p:spTree>
    <p:extLst>
      <p:ext uri="{BB962C8B-B14F-4D97-AF65-F5344CB8AC3E}">
        <p14:creationId xmlns:p14="http://schemas.microsoft.com/office/powerpoint/2010/main" val="382242115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1.wmf"/><Relationship Id="rId4" Type="http://schemas.openxmlformats.org/officeDocument/2006/relationships/oleObject" Target="../embeddings/oleObject1.bin"/></Relationships>
</file>

<file path=ppt/slides/_rels/slide1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9.xml"/><Relationship Id="rId1" Type="http://schemas.openxmlformats.org/officeDocument/2006/relationships/slideLayout" Target="../slideLayouts/slideLayout7.xml"/><Relationship Id="rId5" Type="http://schemas.openxmlformats.org/officeDocument/2006/relationships/image" Target="../media/image16.jpeg"/><Relationship Id="rId4" Type="http://schemas.openxmlformats.org/officeDocument/2006/relationships/image" Target="../media/image15.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6.xml"/><Relationship Id="rId1" Type="http://schemas.openxmlformats.org/officeDocument/2006/relationships/slideLayout" Target="../slideLayouts/slideLayout7.xml"/><Relationship Id="rId4" Type="http://schemas.openxmlformats.org/officeDocument/2006/relationships/image" Target="../media/image24.jpeg"/></Relationships>
</file>

<file path=ppt/slides/_rels/slide3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9.xml"/><Relationship Id="rId1" Type="http://schemas.openxmlformats.org/officeDocument/2006/relationships/slideLayout" Target="../slideLayouts/slideLayout7.xml"/><Relationship Id="rId5" Type="http://schemas.openxmlformats.org/officeDocument/2006/relationships/image" Target="../media/image29.jpeg"/><Relationship Id="rId4" Type="http://schemas.openxmlformats.org/officeDocument/2006/relationships/image" Target="../media/image28.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2.xml"/><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43.xml.rels><?xml version="1.0" encoding="UTF-8" standalone="yes"?>
<Relationships xmlns="http://schemas.openxmlformats.org/package/2006/relationships"><Relationship Id="rId3" Type="http://schemas.openxmlformats.org/officeDocument/2006/relationships/image" Target="../media/image33.wmf"/><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34.wmf"/><Relationship Id="rId2" Type="http://schemas.openxmlformats.org/officeDocument/2006/relationships/notesSlide" Target="../notesSlides/notesSlide44.xml"/><Relationship Id="rId1" Type="http://schemas.openxmlformats.org/officeDocument/2006/relationships/slideLayout" Target="../slideLayouts/slideLayout7.xml"/><Relationship Id="rId4" Type="http://schemas.openxmlformats.org/officeDocument/2006/relationships/image" Target="../media/image35.wmf"/></Relationships>
</file>

<file path=ppt/slides/_rels/slide4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5.xml"/><Relationship Id="rId1" Type="http://schemas.openxmlformats.org/officeDocument/2006/relationships/slideLayout" Target="../slideLayouts/slideLayout7.xml"/><Relationship Id="rId4" Type="http://schemas.openxmlformats.org/officeDocument/2006/relationships/image" Target="../media/image37.jpeg"/></Relationships>
</file>

<file path=ppt/slides/_rels/slide4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46.xml"/><Relationship Id="rId1" Type="http://schemas.openxmlformats.org/officeDocument/2006/relationships/slideLayout" Target="../slideLayouts/slideLayout7.xml"/><Relationship Id="rId4" Type="http://schemas.openxmlformats.org/officeDocument/2006/relationships/image" Target="../media/image39.jpeg"/></Relationships>
</file>

<file path=ppt/slides/_rels/slide4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47.xml"/><Relationship Id="rId1" Type="http://schemas.openxmlformats.org/officeDocument/2006/relationships/slideLayout" Target="../slideLayouts/slideLayout7.xml"/><Relationship Id="rId4" Type="http://schemas.openxmlformats.org/officeDocument/2006/relationships/image" Target="../media/image41.jpeg"/></Relationships>
</file>

<file path=ppt/slides/_rels/slide4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48.xml"/><Relationship Id="rId1" Type="http://schemas.openxmlformats.org/officeDocument/2006/relationships/slideLayout" Target="../slideLayouts/slideLayout7.xml"/><Relationship Id="rId4" Type="http://schemas.openxmlformats.org/officeDocument/2006/relationships/image" Target="../media/image43.jpeg"/></Relationships>
</file>

<file path=ppt/slides/_rels/slide49.xml.rels><?xml version="1.0" encoding="UTF-8" standalone="yes"?>
<Relationships xmlns="http://schemas.openxmlformats.org/package/2006/relationships"><Relationship Id="rId3" Type="http://schemas.openxmlformats.org/officeDocument/2006/relationships/image" Target="../media/image44.wmf"/><Relationship Id="rId2" Type="http://schemas.openxmlformats.org/officeDocument/2006/relationships/notesSlide" Target="../notesSlides/notesSlide49.xml"/><Relationship Id="rId1" Type="http://schemas.openxmlformats.org/officeDocument/2006/relationships/slideLayout" Target="../slideLayouts/slideLayout7.xml"/><Relationship Id="rId4" Type="http://schemas.openxmlformats.org/officeDocument/2006/relationships/image" Target="../media/image45.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46.wmf"/><Relationship Id="rId2" Type="http://schemas.openxmlformats.org/officeDocument/2006/relationships/notesSlide" Target="../notesSlides/notesSlide51.xml"/><Relationship Id="rId1" Type="http://schemas.openxmlformats.org/officeDocument/2006/relationships/slideLayout" Target="../slideLayouts/slideLayout7.xml"/><Relationship Id="rId4" Type="http://schemas.openxmlformats.org/officeDocument/2006/relationships/image" Target="../media/image47.wmf"/></Relationships>
</file>

<file path=ppt/slides/_rels/slide52.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52.xml"/><Relationship Id="rId1" Type="http://schemas.openxmlformats.org/officeDocument/2006/relationships/slideLayout" Target="../slideLayouts/slideLayout7.xml"/><Relationship Id="rId4" Type="http://schemas.openxmlformats.org/officeDocument/2006/relationships/image" Target="../media/image49.jpeg"/></Relationships>
</file>

<file path=ppt/slides/_rels/slide5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53.xml"/><Relationship Id="rId1" Type="http://schemas.openxmlformats.org/officeDocument/2006/relationships/slideLayout" Target="../slideLayouts/slideLayout7.xml"/><Relationship Id="rId4" Type="http://schemas.openxmlformats.org/officeDocument/2006/relationships/image" Target="../media/image51.jpeg"/></Relationships>
</file>

<file path=ppt/slides/_rels/slide54.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54.xml"/><Relationship Id="rId1" Type="http://schemas.openxmlformats.org/officeDocument/2006/relationships/slideLayout" Target="../slideLayouts/slideLayout7.xml"/><Relationship Id="rId5" Type="http://schemas.openxmlformats.org/officeDocument/2006/relationships/image" Target="../media/image54.jpeg"/><Relationship Id="rId4" Type="http://schemas.openxmlformats.org/officeDocument/2006/relationships/image" Target="../media/image53.jpeg"/></Relationships>
</file>

<file path=ppt/slides/_rels/slide55.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56.xml"/><Relationship Id="rId1" Type="http://schemas.openxmlformats.org/officeDocument/2006/relationships/slideLayout" Target="../slideLayouts/slideLayout7.xml"/><Relationship Id="rId4" Type="http://schemas.openxmlformats.org/officeDocument/2006/relationships/image" Target="../media/image57.jpeg"/></Relationships>
</file>

<file path=ppt/slides/_rels/slide5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7.xml"/><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5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8.xml"/><Relationship Id="rId1" Type="http://schemas.openxmlformats.org/officeDocument/2006/relationships/slideLayout" Target="../slideLayouts/slideLayout7.xml"/><Relationship Id="rId4" Type="http://schemas.openxmlformats.org/officeDocument/2006/relationships/image" Target="../media/image59.jpeg"/></Relationships>
</file>

<file path=ppt/slides/_rels/slide59.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59.xml"/><Relationship Id="rId1" Type="http://schemas.openxmlformats.org/officeDocument/2006/relationships/slideLayout" Target="../slideLayouts/slideLayout7.xml"/><Relationship Id="rId4" Type="http://schemas.openxmlformats.org/officeDocument/2006/relationships/image" Target="../media/image61.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60.xml"/><Relationship Id="rId1" Type="http://schemas.openxmlformats.org/officeDocument/2006/relationships/slideLayout" Target="../slideLayouts/slideLayout7.xml"/><Relationship Id="rId4" Type="http://schemas.openxmlformats.org/officeDocument/2006/relationships/image" Target="../media/image63.jpeg"/></Relationships>
</file>

<file path=ppt/slides/_rels/slide61.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61.xml"/><Relationship Id="rId1" Type="http://schemas.openxmlformats.org/officeDocument/2006/relationships/slideLayout" Target="../slideLayouts/slideLayout7.xml"/><Relationship Id="rId4" Type="http://schemas.openxmlformats.org/officeDocument/2006/relationships/image" Target="../media/image65.jpeg"/></Relationships>
</file>

<file path=ppt/slides/_rels/slide6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62.xml"/><Relationship Id="rId1" Type="http://schemas.openxmlformats.org/officeDocument/2006/relationships/slideLayout" Target="../slideLayouts/slideLayout7.xml"/><Relationship Id="rId4" Type="http://schemas.openxmlformats.org/officeDocument/2006/relationships/image" Target="../media/image67.png"/></Relationships>
</file>

<file path=ppt/slides/_rels/slide6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63.xml"/><Relationship Id="rId1" Type="http://schemas.openxmlformats.org/officeDocument/2006/relationships/slideLayout" Target="../slideLayouts/slideLayout7.xml"/><Relationship Id="rId4" Type="http://schemas.openxmlformats.org/officeDocument/2006/relationships/image" Target="../media/image69.png"/></Relationships>
</file>

<file path=ppt/slides/_rels/slide64.xml.rels><?xml version="1.0" encoding="UTF-8" standalone="yes"?>
<Relationships xmlns="http://schemas.openxmlformats.org/package/2006/relationships"><Relationship Id="rId3" Type="http://schemas.openxmlformats.org/officeDocument/2006/relationships/image" Target="../media/image70.wmf"/><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65.xml"/><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67.xml"/><Relationship Id="rId1" Type="http://schemas.openxmlformats.org/officeDocument/2006/relationships/slideLayout" Target="../slideLayouts/slideLayout2.xml"/><Relationship Id="rId4" Type="http://schemas.openxmlformats.org/officeDocument/2006/relationships/image" Target="../media/image74.jpeg"/></Relationships>
</file>

<file path=ppt/slides/_rels/slide6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68.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69.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72.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76.xml"/><Relationship Id="rId1" Type="http://schemas.openxmlformats.org/officeDocument/2006/relationships/slideLayout" Target="../slideLayouts/slideLayout2.xml"/><Relationship Id="rId5" Type="http://schemas.openxmlformats.org/officeDocument/2006/relationships/image" Target="../media/image84.emf"/><Relationship Id="rId4" Type="http://schemas.openxmlformats.org/officeDocument/2006/relationships/image" Target="../media/image83.emf"/></Relationships>
</file>

<file path=ppt/slides/_rels/slide77.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77.xml"/><Relationship Id="rId1" Type="http://schemas.openxmlformats.org/officeDocument/2006/relationships/slideLayout" Target="../slideLayouts/slideLayout7.xml"/><Relationship Id="rId4" Type="http://schemas.openxmlformats.org/officeDocument/2006/relationships/image" Target="../media/image82.png"/></Relationships>
</file>

<file path=ppt/slides/_rels/slide78.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78.xml"/><Relationship Id="rId1" Type="http://schemas.openxmlformats.org/officeDocument/2006/relationships/slideLayout" Target="../slideLayouts/slideLayout7.xml"/><Relationship Id="rId4" Type="http://schemas.openxmlformats.org/officeDocument/2006/relationships/image" Target="../media/image82.png"/></Relationships>
</file>

<file path=ppt/slides/_rels/slide79.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79.xml"/><Relationship Id="rId1" Type="http://schemas.openxmlformats.org/officeDocument/2006/relationships/slideLayout" Target="../slideLayouts/slideLayout7.xml"/><Relationship Id="rId4" Type="http://schemas.openxmlformats.org/officeDocument/2006/relationships/image" Target="../media/image82.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80.xml"/><Relationship Id="rId1" Type="http://schemas.openxmlformats.org/officeDocument/2006/relationships/slideLayout" Target="../slideLayouts/slideLayout7.xml"/><Relationship Id="rId4" Type="http://schemas.openxmlformats.org/officeDocument/2006/relationships/image" Target="../media/image82.png"/></Relationships>
</file>

<file path=ppt/slides/_rels/slide81.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81.xml"/><Relationship Id="rId1" Type="http://schemas.openxmlformats.org/officeDocument/2006/relationships/slideLayout" Target="../slideLayouts/slideLayout2.xml"/><Relationship Id="rId4" Type="http://schemas.openxmlformats.org/officeDocument/2006/relationships/image" Target="../media/image89.png"/></Relationships>
</file>

<file path=ppt/slides/_rels/slide82.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82.xml"/><Relationship Id="rId1" Type="http://schemas.openxmlformats.org/officeDocument/2006/relationships/slideLayout" Target="../slideLayouts/slideLayout2.xml"/><Relationship Id="rId4" Type="http://schemas.openxmlformats.org/officeDocument/2006/relationships/hyperlink" Target="http://pubs.usgs.gov/gip/dynamic/slabs.html" TargetMode="External"/></Relationships>
</file>

<file path=ppt/slides/_rels/slide83.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84.xml"/><Relationship Id="rId1" Type="http://schemas.openxmlformats.org/officeDocument/2006/relationships/slideLayout" Target="../slideLayouts/slideLayout2.xml"/><Relationship Id="rId4" Type="http://schemas.openxmlformats.org/officeDocument/2006/relationships/image" Target="../media/image82.png"/></Relationships>
</file>

<file path=ppt/slides/_rels/slide85.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image" Target="../media/image93.png"/><Relationship Id="rId7" Type="http://schemas.openxmlformats.org/officeDocument/2006/relationships/image" Target="../media/image97.png"/><Relationship Id="rId2" Type="http://schemas.openxmlformats.org/officeDocument/2006/relationships/notesSlide" Target="../notesSlides/notesSlide85.xml"/><Relationship Id="rId1" Type="http://schemas.openxmlformats.org/officeDocument/2006/relationships/slideLayout" Target="../slideLayouts/slideLayout2.xml"/><Relationship Id="rId6" Type="http://schemas.openxmlformats.org/officeDocument/2006/relationships/image" Target="../media/image96.png"/><Relationship Id="rId5" Type="http://schemas.openxmlformats.org/officeDocument/2006/relationships/image" Target="../media/image95.png"/><Relationship Id="rId4" Type="http://schemas.openxmlformats.org/officeDocument/2006/relationships/image" Target="../media/image94.png"/><Relationship Id="rId9" Type="http://schemas.openxmlformats.org/officeDocument/2006/relationships/image" Target="../media/image98.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title" idx="4294967295"/>
          </p:nvPr>
        </p:nvSpPr>
        <p:spPr>
          <a:xfrm>
            <a:off x="0" y="274638"/>
            <a:ext cx="8229600" cy="1143000"/>
          </a:xfrm>
        </p:spPr>
        <p:txBody>
          <a:bodyPr>
            <a:normAutofit fontScale="90000"/>
          </a:bodyPr>
          <a:lstStyle/>
          <a:p>
            <a:pPr eaLnBrk="1" hangingPunct="1"/>
            <a:r>
              <a:rPr lang="cs-CZ" altLang="cs-CZ" sz="4000" b="1" dirty="0" smtClean="0">
                <a:solidFill>
                  <a:schemeClr val="tx1"/>
                </a:solidFill>
                <a:effectLst/>
              </a:rPr>
              <a:t>Souhrn občanských opatření proti kalamitám vyvolaným zemětřeseními</a:t>
            </a:r>
          </a:p>
        </p:txBody>
      </p:sp>
      <p:sp>
        <p:nvSpPr>
          <p:cNvPr id="309251" name="Rectangle 3"/>
          <p:cNvSpPr>
            <a:spLocks noGrp="1" noChangeArrowheads="1"/>
          </p:cNvSpPr>
          <p:nvPr>
            <p:ph idx="4294967295"/>
          </p:nvPr>
        </p:nvSpPr>
        <p:spPr>
          <a:xfrm>
            <a:off x="0" y="1773238"/>
            <a:ext cx="8697913" cy="5084762"/>
          </a:xfrm>
        </p:spPr>
        <p:txBody>
          <a:bodyPr/>
          <a:lstStyle/>
          <a:p>
            <a:pPr eaLnBrk="1" hangingPunct="1">
              <a:lnSpc>
                <a:spcPct val="90000"/>
              </a:lnSpc>
              <a:defRPr/>
            </a:pPr>
            <a:r>
              <a:rPr lang="cs-CZ" sz="2400" dirty="0" smtClean="0">
                <a:effectLst/>
              </a:rPr>
              <a:t>Souhrn občanských opatření je  sestavený na základě příruček pro výchovu obyvatel, které byly vypracovány v Japonsku, USA, Rusku a Číně pro podmínky České republiky..</a:t>
            </a:r>
            <a:endParaRPr lang="cs-CZ" sz="2400" b="1" dirty="0" smtClean="0">
              <a:effectLst/>
            </a:endParaRPr>
          </a:p>
          <a:p>
            <a:pPr eaLnBrk="1" hangingPunct="1">
              <a:lnSpc>
                <a:spcPct val="90000"/>
              </a:lnSpc>
              <a:defRPr/>
            </a:pPr>
            <a:r>
              <a:rPr lang="cs-CZ" sz="2400" b="1" dirty="0" smtClean="0">
                <a:effectLst/>
              </a:rPr>
              <a:t>Občanská opatření  před výskytem silného zemětřesení v oblasti ohrožené dopadem zemětřesení klasifikovaným intenzitou 7 a více stupňů MSK-64: </a:t>
            </a:r>
          </a:p>
          <a:p>
            <a:pPr eaLnBrk="1" hangingPunct="1">
              <a:lnSpc>
                <a:spcPct val="90000"/>
              </a:lnSpc>
              <a:defRPr/>
            </a:pPr>
            <a:r>
              <a:rPr lang="cs-CZ" sz="2400" dirty="0" smtClean="0">
                <a:effectLst/>
              </a:rPr>
              <a:t>-          těžký nábytek je třeba připevnit ke stěnám (v oblastech s 8</a:t>
            </a:r>
            <a:r>
              <a:rPr lang="cs-CZ" sz="2400" dirty="0" smtClean="0">
                <a:effectLst/>
                <a:sym typeface="Symbol" pitchFamily="18" charset="2"/>
              </a:rPr>
              <a:t></a:t>
            </a:r>
            <a:r>
              <a:rPr lang="cs-CZ" sz="2400" dirty="0" smtClean="0">
                <a:effectLst/>
              </a:rPr>
              <a:t> MSK-64 a více je to nezbytné),</a:t>
            </a:r>
            <a:endParaRPr lang="cs-CZ" sz="2400" b="1" dirty="0" smtClean="0">
              <a:effectLst/>
            </a:endParaRPr>
          </a:p>
          <a:p>
            <a:pPr eaLnBrk="1" hangingPunct="1">
              <a:lnSpc>
                <a:spcPct val="90000"/>
              </a:lnSpc>
              <a:defRPr/>
            </a:pPr>
            <a:r>
              <a:rPr lang="cs-CZ" sz="2400" dirty="0" smtClean="0">
                <a:effectLst/>
              </a:rPr>
              <a:t>-          hořlavé látky (petrolej, benzín apod.) se musí ukládat do bezpečných nádob,</a:t>
            </a:r>
            <a:endParaRPr lang="cs-CZ" sz="2400" b="1" dirty="0" smtClean="0">
              <a:effectLst/>
            </a:endParaRPr>
          </a:p>
          <a:p>
            <a:pPr eaLnBrk="1" hangingPunct="1">
              <a:lnSpc>
                <a:spcPct val="90000"/>
              </a:lnSpc>
              <a:defRPr/>
            </a:pPr>
            <a:r>
              <a:rPr lang="cs-CZ" sz="2400" dirty="0" smtClean="0">
                <a:effectLst/>
              </a:rPr>
              <a:t>-          tlakové nádoby s </a:t>
            </a:r>
            <a:r>
              <a:rPr lang="cs-CZ" sz="2400" dirty="0" err="1" smtClean="0">
                <a:effectLst/>
              </a:rPr>
              <a:t>propanbutanem</a:t>
            </a:r>
            <a:r>
              <a:rPr lang="cs-CZ" sz="2400" dirty="0" smtClean="0">
                <a:effectLst/>
              </a:rPr>
              <a:t> se musí ukládat tak, aby nedošlo při otřesu k jejich pádu a je třeba uzavírat jejich ventily,  </a:t>
            </a:r>
            <a:endParaRPr lang="cs-CZ" sz="2400" b="1" dirty="0" smtClean="0">
              <a:effectLst/>
            </a:endParaRPr>
          </a:p>
          <a:p>
            <a:pPr eaLnBrk="1" hangingPunct="1">
              <a:lnSpc>
                <a:spcPct val="90000"/>
              </a:lnSpc>
              <a:defRPr/>
            </a:pPr>
            <a:endParaRPr lang="cs-CZ" sz="2400" dirty="0" smtClean="0"/>
          </a:p>
        </p:txBody>
      </p:sp>
    </p:spTree>
    <p:extLst>
      <p:ext uri="{BB962C8B-B14F-4D97-AF65-F5344CB8AC3E}">
        <p14:creationId xmlns:p14="http://schemas.microsoft.com/office/powerpoint/2010/main" val="267148854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730" name="Rectangle 2"/>
          <p:cNvSpPr>
            <a:spLocks noGrp="1" noChangeArrowheads="1"/>
          </p:cNvSpPr>
          <p:nvPr>
            <p:ph type="title"/>
          </p:nvPr>
        </p:nvSpPr>
        <p:spPr/>
        <p:txBody>
          <a:bodyPr/>
          <a:lstStyle/>
          <a:p>
            <a:pPr eaLnBrk="1" hangingPunct="1">
              <a:defRPr/>
            </a:pPr>
            <a:r>
              <a:rPr lang="cs-CZ" sz="4000" smtClean="0"/>
              <a:t>Chování obyvatel při zemětřeseních</a:t>
            </a:r>
          </a:p>
        </p:txBody>
      </p:sp>
      <p:sp>
        <p:nvSpPr>
          <p:cNvPr id="329731" name="Rectangle 3"/>
          <p:cNvSpPr>
            <a:spLocks noGrp="1" noChangeArrowheads="1"/>
          </p:cNvSpPr>
          <p:nvPr>
            <p:ph idx="1"/>
          </p:nvPr>
        </p:nvSpPr>
        <p:spPr>
          <a:xfrm>
            <a:off x="457200" y="1600200"/>
            <a:ext cx="8686800" cy="5257800"/>
          </a:xfrm>
        </p:spPr>
        <p:txBody>
          <a:bodyPr/>
          <a:lstStyle/>
          <a:p>
            <a:pPr eaLnBrk="1" hangingPunct="1">
              <a:defRPr/>
            </a:pPr>
            <a:r>
              <a:rPr lang="cs-CZ" sz="2800" smtClean="0">
                <a:effectLst/>
              </a:rPr>
              <a:t>k pití musí člověk používat výhradně vodu převařenou nebo pocházející ze zdroje označeného orgány místních úřadů jako nezávadný,</a:t>
            </a:r>
            <a:endParaRPr lang="cs-CZ" sz="2800" b="1" smtClean="0">
              <a:effectLst/>
            </a:endParaRPr>
          </a:p>
          <a:p>
            <a:pPr eaLnBrk="1" hangingPunct="1">
              <a:defRPr/>
            </a:pPr>
            <a:r>
              <a:rPr lang="cs-CZ" sz="2800" smtClean="0">
                <a:effectLst/>
              </a:rPr>
              <a:t>k nouzovému bydlení musí člověk používat stan nebo jednoduchý přístřešek s lehkou konstrukcí. Je nutno vzdálit se od vysokých budov a jiných objektů hrozících pádem nebo zřícením (pomníky, stromy, tovární komíny, skalní útvary apod.) </a:t>
            </a:r>
          </a:p>
          <a:p>
            <a:pPr eaLnBrk="1" hangingPunct="1">
              <a:defRPr/>
            </a:pPr>
            <a:r>
              <a:rPr lang="cs-CZ" sz="2800" smtClean="0">
                <a:effectLst/>
              </a:rPr>
              <a:t> při evakuaci dbát pokynů orgánů místní či státní správy  (řízená evakuace)</a:t>
            </a:r>
            <a:endParaRPr lang="cs-CZ" sz="2800" smtClean="0"/>
          </a:p>
        </p:txBody>
      </p:sp>
    </p:spTree>
    <p:extLst>
      <p:ext uri="{BB962C8B-B14F-4D97-AF65-F5344CB8AC3E}">
        <p14:creationId xmlns:p14="http://schemas.microsoft.com/office/powerpoint/2010/main" val="240538288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8" name="Rectangle 2"/>
          <p:cNvSpPr>
            <a:spLocks noGrp="1" noChangeArrowheads="1"/>
          </p:cNvSpPr>
          <p:nvPr>
            <p:ph type="title"/>
          </p:nvPr>
        </p:nvSpPr>
        <p:spPr/>
        <p:txBody>
          <a:bodyPr/>
          <a:lstStyle/>
          <a:p>
            <a:pPr eaLnBrk="1" hangingPunct="1">
              <a:defRPr/>
            </a:pPr>
            <a:r>
              <a:rPr lang="cs-CZ" smtClean="0"/>
              <a:t>Zemětřesení v ČR</a:t>
            </a:r>
          </a:p>
        </p:txBody>
      </p:sp>
      <p:sp>
        <p:nvSpPr>
          <p:cNvPr id="290819" name="Rectangle 3"/>
          <p:cNvSpPr>
            <a:spLocks noGrp="1" noChangeArrowheads="1"/>
          </p:cNvSpPr>
          <p:nvPr>
            <p:ph idx="1"/>
          </p:nvPr>
        </p:nvSpPr>
        <p:spPr/>
        <p:txBody>
          <a:bodyPr/>
          <a:lstStyle/>
          <a:p>
            <a:pPr eaLnBrk="1" hangingPunct="1">
              <a:lnSpc>
                <a:spcPct val="90000"/>
              </a:lnSpc>
              <a:defRPr/>
            </a:pPr>
            <a:r>
              <a:rPr lang="cs-CZ" sz="2400" b="1" smtClean="0">
                <a:effectLst/>
              </a:rPr>
              <a:t>Otřesy, které se  vyskytují na území Čech a Moravy jsou tektonického původu a jsou většinou slabé. </a:t>
            </a:r>
          </a:p>
          <a:p>
            <a:pPr eaLnBrk="1" hangingPunct="1">
              <a:lnSpc>
                <a:spcPct val="90000"/>
              </a:lnSpc>
              <a:defRPr/>
            </a:pPr>
            <a:r>
              <a:rPr lang="cs-CZ" sz="2400" smtClean="0">
                <a:effectLst/>
              </a:rPr>
              <a:t>Až na výjimky (27.2.1786 v oblasti Českého Těšína) mají magnitudo menší než 5.2 (tj. intenzitu v epicentru zemětřesení menší nebo rovnou 7.5 MSK-64). </a:t>
            </a:r>
          </a:p>
          <a:p>
            <a:pPr eaLnBrk="1" hangingPunct="1">
              <a:lnSpc>
                <a:spcPct val="90000"/>
              </a:lnSpc>
              <a:defRPr/>
            </a:pPr>
            <a:r>
              <a:rPr lang="cs-CZ" sz="2400" smtClean="0">
                <a:effectLst/>
              </a:rPr>
              <a:t>Hloubky ohnisek zemětřesení, spočtené na základě makroseismických dat jsou obvykle menší než 12 km, ponejvíce jsou v intervalu 5 - 7 km. Pouze oblast Západních Beskyd je charakterizována otřesy hlubšími; otřes z 27.2.1786 měl hloubku ohniska 30 km. Slabé otřesy se vyskytují samostatně, silnější potom ve skupinách.</a:t>
            </a:r>
          </a:p>
          <a:p>
            <a:pPr eaLnBrk="1" hangingPunct="1">
              <a:lnSpc>
                <a:spcPct val="90000"/>
              </a:lnSpc>
              <a:defRPr/>
            </a:pPr>
            <a:endParaRPr lang="cs-CZ" sz="2400" smtClean="0"/>
          </a:p>
        </p:txBody>
      </p:sp>
    </p:spTree>
    <p:extLst>
      <p:ext uri="{BB962C8B-B14F-4D97-AF65-F5344CB8AC3E}">
        <p14:creationId xmlns:p14="http://schemas.microsoft.com/office/powerpoint/2010/main" val="210903353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70" name="Rectangle 2"/>
          <p:cNvSpPr>
            <a:spLocks noGrp="1" noChangeArrowheads="1"/>
          </p:cNvSpPr>
          <p:nvPr>
            <p:ph type="title"/>
          </p:nvPr>
        </p:nvSpPr>
        <p:spPr/>
        <p:txBody>
          <a:bodyPr/>
          <a:lstStyle/>
          <a:p>
            <a:pPr eaLnBrk="1" hangingPunct="1">
              <a:defRPr/>
            </a:pPr>
            <a:r>
              <a:rPr lang="en-US" smtClean="0"/>
              <a:t>Seismicita v </a:t>
            </a:r>
            <a:r>
              <a:rPr lang="cs-CZ" smtClean="0"/>
              <a:t>ČR</a:t>
            </a:r>
          </a:p>
        </p:txBody>
      </p:sp>
      <p:sp>
        <p:nvSpPr>
          <p:cNvPr id="288771" name="Rectangle 3"/>
          <p:cNvSpPr>
            <a:spLocks noGrp="1" noChangeArrowheads="1"/>
          </p:cNvSpPr>
          <p:nvPr>
            <p:ph idx="1"/>
          </p:nvPr>
        </p:nvSpPr>
        <p:spPr/>
        <p:txBody>
          <a:bodyPr/>
          <a:lstStyle/>
          <a:p>
            <a:pPr eaLnBrk="1" hangingPunct="1">
              <a:lnSpc>
                <a:spcPct val="80000"/>
              </a:lnSpc>
              <a:defRPr/>
            </a:pPr>
            <a:r>
              <a:rPr lang="cs-CZ" sz="2000" b="1" smtClean="0">
                <a:effectLst/>
              </a:rPr>
              <a:t>K seismicitě každé oblasti přispívají jednak zemětřesení s ohnisky v této oblasti a jednak zemětřesení, jejichž ohniska leží mimo tuto oblast a v této oblasti se projevují makroseismickými dopady. </a:t>
            </a:r>
          </a:p>
          <a:p>
            <a:pPr eaLnBrk="1" hangingPunct="1">
              <a:lnSpc>
                <a:spcPct val="80000"/>
              </a:lnSpc>
              <a:defRPr/>
            </a:pPr>
            <a:r>
              <a:rPr lang="cs-CZ" sz="2000" smtClean="0">
                <a:effectLst/>
              </a:rPr>
              <a:t>V případě České republiky se jedná o zemětřesení, jejichž ohniska leží v:</a:t>
            </a:r>
          </a:p>
          <a:p>
            <a:pPr eaLnBrk="1" hangingPunct="1">
              <a:lnSpc>
                <a:spcPct val="80000"/>
              </a:lnSpc>
              <a:defRPr/>
            </a:pPr>
            <a:r>
              <a:rPr lang="cs-CZ" sz="2000" smtClean="0">
                <a:effectLst/>
              </a:rPr>
              <a:t>alpském předhůří, </a:t>
            </a:r>
          </a:p>
          <a:p>
            <a:pPr eaLnBrk="1" hangingPunct="1">
              <a:lnSpc>
                <a:spcPct val="80000"/>
              </a:lnSpc>
              <a:defRPr/>
            </a:pPr>
            <a:r>
              <a:rPr lang="cs-CZ" sz="2000" smtClean="0">
                <a:effectLst/>
              </a:rPr>
              <a:t>ve Východních, Západních a Jižních Alpách, </a:t>
            </a:r>
          </a:p>
          <a:p>
            <a:pPr eaLnBrk="1" hangingPunct="1">
              <a:lnSpc>
                <a:spcPct val="80000"/>
              </a:lnSpc>
              <a:defRPr/>
            </a:pPr>
            <a:r>
              <a:rPr lang="cs-CZ" sz="2000" smtClean="0">
                <a:effectLst/>
              </a:rPr>
              <a:t>v oblasti Franského a Švábského Jury, </a:t>
            </a:r>
          </a:p>
          <a:p>
            <a:pPr eaLnBrk="1" hangingPunct="1">
              <a:lnSpc>
                <a:spcPct val="80000"/>
              </a:lnSpc>
              <a:defRPr/>
            </a:pPr>
            <a:r>
              <a:rPr lang="cs-CZ" sz="2000" smtClean="0">
                <a:effectLst/>
              </a:rPr>
              <a:t>v Sasku, </a:t>
            </a:r>
          </a:p>
          <a:p>
            <a:pPr eaLnBrk="1" hangingPunct="1">
              <a:lnSpc>
                <a:spcPct val="80000"/>
              </a:lnSpc>
              <a:defRPr/>
            </a:pPr>
            <a:r>
              <a:rPr lang="cs-CZ" sz="2000" smtClean="0">
                <a:effectLst/>
              </a:rPr>
              <a:t>Polsku, </a:t>
            </a:r>
          </a:p>
          <a:p>
            <a:pPr eaLnBrk="1" hangingPunct="1">
              <a:lnSpc>
                <a:spcPct val="80000"/>
              </a:lnSpc>
              <a:defRPr/>
            </a:pPr>
            <a:r>
              <a:rPr lang="cs-CZ" sz="2000" smtClean="0">
                <a:effectLst/>
              </a:rPr>
              <a:t>Západních Karpatech, </a:t>
            </a:r>
          </a:p>
          <a:p>
            <a:pPr eaLnBrk="1" hangingPunct="1">
              <a:lnSpc>
                <a:spcPct val="80000"/>
              </a:lnSpc>
              <a:defRPr/>
            </a:pPr>
            <a:r>
              <a:rPr lang="cs-CZ" sz="2000" smtClean="0">
                <a:effectLst/>
              </a:rPr>
              <a:t>Panonském masívu</a:t>
            </a:r>
          </a:p>
          <a:p>
            <a:pPr eaLnBrk="1" hangingPunct="1">
              <a:lnSpc>
                <a:spcPct val="80000"/>
              </a:lnSpc>
              <a:defRPr/>
            </a:pPr>
            <a:r>
              <a:rPr lang="cs-CZ" sz="2000" smtClean="0">
                <a:effectLst/>
              </a:rPr>
              <a:t> </a:t>
            </a:r>
            <a:r>
              <a:rPr lang="cs-CZ" sz="2000" u="sng" smtClean="0">
                <a:effectLst/>
              </a:rPr>
              <a:t>a dokonce</a:t>
            </a:r>
            <a:r>
              <a:rPr lang="cs-CZ" sz="2000" smtClean="0">
                <a:effectLst/>
              </a:rPr>
              <a:t> i ve Slovinsku, Jugoslávii a v oblasti Vrancea v Rumunsku na ohybu Jižních Karpat. </a:t>
            </a:r>
          </a:p>
          <a:p>
            <a:pPr eaLnBrk="1" hangingPunct="1">
              <a:lnSpc>
                <a:spcPct val="80000"/>
              </a:lnSpc>
              <a:defRPr/>
            </a:pPr>
            <a:endParaRPr lang="cs-CZ" sz="2000" smtClean="0"/>
          </a:p>
        </p:txBody>
      </p:sp>
    </p:spTree>
    <p:extLst>
      <p:ext uri="{BB962C8B-B14F-4D97-AF65-F5344CB8AC3E}">
        <p14:creationId xmlns:p14="http://schemas.microsoft.com/office/powerpoint/2010/main" val="147523499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2" name="Rectangle 2"/>
          <p:cNvSpPr>
            <a:spLocks noGrp="1" noChangeArrowheads="1"/>
          </p:cNvSpPr>
          <p:nvPr>
            <p:ph type="title"/>
          </p:nvPr>
        </p:nvSpPr>
        <p:spPr/>
        <p:txBody>
          <a:bodyPr/>
          <a:lstStyle/>
          <a:p>
            <a:pPr eaLnBrk="1" hangingPunct="1">
              <a:defRPr/>
            </a:pPr>
            <a:r>
              <a:rPr lang="cs-CZ" sz="4000" smtClean="0"/>
              <a:t>Seismoaktivní oblast Skalná-Bad Elster</a:t>
            </a:r>
          </a:p>
        </p:txBody>
      </p:sp>
      <p:sp>
        <p:nvSpPr>
          <p:cNvPr id="286723" name="Rectangle 3"/>
          <p:cNvSpPr>
            <a:spLocks noGrp="1" noChangeArrowheads="1"/>
          </p:cNvSpPr>
          <p:nvPr>
            <p:ph idx="1"/>
          </p:nvPr>
        </p:nvSpPr>
        <p:spPr>
          <a:xfrm>
            <a:off x="0" y="1600200"/>
            <a:ext cx="8686800" cy="5257800"/>
          </a:xfrm>
        </p:spPr>
        <p:txBody>
          <a:bodyPr/>
          <a:lstStyle/>
          <a:p>
            <a:pPr eaLnBrk="1" hangingPunct="1">
              <a:lnSpc>
                <a:spcPct val="80000"/>
              </a:lnSpc>
              <a:defRPr/>
            </a:pPr>
            <a:r>
              <a:rPr lang="cs-CZ" sz="1800" smtClean="0"/>
              <a:t>zlomy zpeřené k mariánsko-lázeňskému zlomu, </a:t>
            </a:r>
          </a:p>
          <a:p>
            <a:pPr eaLnBrk="1" hangingPunct="1">
              <a:lnSpc>
                <a:spcPct val="80000"/>
              </a:lnSpc>
              <a:defRPr/>
            </a:pPr>
            <a:r>
              <a:rPr lang="cs-CZ" sz="1800" smtClean="0"/>
              <a:t>typickým znakem opakovaný výskyt zemětřesných rojů, hloubky epicentra  3-12 km, největší četnost 5-7 km, </a:t>
            </a:r>
          </a:p>
          <a:p>
            <a:pPr eaLnBrk="1" hangingPunct="1">
              <a:lnSpc>
                <a:spcPct val="80000"/>
              </a:lnSpc>
              <a:defRPr/>
            </a:pPr>
            <a:r>
              <a:rPr lang="cs-CZ" sz="1800" smtClean="0">
                <a:effectLst/>
              </a:rPr>
              <a:t>jednotlivá zemětřesení  jsou doprovázena zvukovými efekty,</a:t>
            </a:r>
          </a:p>
          <a:p>
            <a:pPr eaLnBrk="1" hangingPunct="1">
              <a:lnSpc>
                <a:spcPct val="80000"/>
              </a:lnSpc>
              <a:defRPr/>
            </a:pPr>
            <a:r>
              <a:rPr lang="cs-CZ" sz="1800" smtClean="0">
                <a:effectLst/>
              </a:rPr>
              <a:t>-          zemětřesné roje jsou doprovázeny změnami vydatnosti minerálních pramenů, a to teplých v oblasti Karlových Varů i studených v oblasti Františkových lázní,</a:t>
            </a:r>
          </a:p>
          <a:p>
            <a:pPr algn="just" eaLnBrk="1" hangingPunct="1">
              <a:lnSpc>
                <a:spcPct val="80000"/>
              </a:lnSpc>
              <a:spcBef>
                <a:spcPct val="50000"/>
              </a:spcBef>
              <a:buClrTx/>
              <a:buSzTx/>
              <a:buFontTx/>
              <a:buNone/>
              <a:defRPr/>
            </a:pPr>
            <a:r>
              <a:rPr lang="cs-CZ" sz="1800" smtClean="0">
                <a:effectLst/>
              </a:rPr>
              <a:t>při nejsilnějších zemětřesných rojích se ohniska otřesů nacházejí v celé ohniskové oblasti s tím, že nejvíce jich bývá na křížení zlomu mariánskolázeňského  a krušnohorského, při slabých rojích se ohniska otřesů  nacházejí jen v některé části ohniskové oblasti, </a:t>
            </a:r>
          </a:p>
          <a:p>
            <a:pPr algn="just" eaLnBrk="1" hangingPunct="1">
              <a:lnSpc>
                <a:spcPct val="90000"/>
              </a:lnSpc>
              <a:spcBef>
                <a:spcPct val="50000"/>
              </a:spcBef>
              <a:buClrTx/>
              <a:buSzTx/>
              <a:buFontTx/>
              <a:buNone/>
              <a:defRPr/>
            </a:pPr>
            <a:r>
              <a:rPr lang="cs-CZ" sz="1800" smtClean="0">
                <a:effectLst/>
              </a:rPr>
              <a:t>největší otřesy měly intenzitu v epicentru Io = 7</a:t>
            </a:r>
            <a:r>
              <a:rPr lang="cs-CZ" sz="1800" smtClean="0">
                <a:effectLst/>
                <a:sym typeface="Symbol" pitchFamily="18" charset="2"/>
              </a:rPr>
              <a:t></a:t>
            </a:r>
            <a:r>
              <a:rPr lang="cs-CZ" sz="1800" smtClean="0">
                <a:effectLst/>
              </a:rPr>
              <a:t> MSK-64 (tj. magnitudo 4.9),</a:t>
            </a:r>
          </a:p>
          <a:p>
            <a:pPr algn="just" eaLnBrk="1" hangingPunct="1">
              <a:lnSpc>
                <a:spcPct val="80000"/>
              </a:lnSpc>
              <a:spcBef>
                <a:spcPct val="50000"/>
              </a:spcBef>
              <a:buClrTx/>
              <a:buSzTx/>
              <a:buFontTx/>
              <a:buNone/>
              <a:defRPr/>
            </a:pPr>
            <a:r>
              <a:rPr lang="cs-CZ" sz="1800" smtClean="0">
                <a:effectLst/>
              </a:rPr>
              <a:t>poslední silnější otřesy v roce 1985 a 1986, slabší otřesy se projevovaly nejprve akusticky – dunění,  také doznívání aktivity mělo podobný charakter</a:t>
            </a:r>
          </a:p>
          <a:p>
            <a:pPr algn="just" eaLnBrk="1" hangingPunct="1">
              <a:lnSpc>
                <a:spcPct val="90000"/>
              </a:lnSpc>
              <a:spcBef>
                <a:spcPct val="50000"/>
              </a:spcBef>
              <a:buClrTx/>
              <a:buSzTx/>
              <a:buFontTx/>
              <a:buNone/>
              <a:defRPr/>
            </a:pPr>
            <a:r>
              <a:rPr lang="cs-CZ" sz="1800" smtClean="0">
                <a:effectLst/>
              </a:rPr>
              <a:t>Roj se skládal ze čtyř hlavních aktivních období, mezi kterými byla aktivita nízká. Tato aktivní období se soustředila kolem nejsilnějších otřesů roje a trvala 4 - 6 dnů. Charakter zemětřesné činnosti nebyl v různých fázích roje stejný, jednou byl charakteristický velkých počet slabých otřesů (např. 21.-22.1.1986) a podruhé větší počet silnějších otřesů (např. 20.-25.12.1985).</a:t>
            </a:r>
          </a:p>
          <a:p>
            <a:pPr algn="just" eaLnBrk="1" hangingPunct="1">
              <a:lnSpc>
                <a:spcPct val="80000"/>
              </a:lnSpc>
              <a:spcBef>
                <a:spcPct val="50000"/>
              </a:spcBef>
              <a:buClrTx/>
              <a:buSzTx/>
              <a:buFontTx/>
              <a:buNone/>
              <a:defRPr/>
            </a:pPr>
            <a:endParaRPr lang="cs-CZ" sz="1800" smtClean="0">
              <a:effectLst/>
            </a:endParaRPr>
          </a:p>
          <a:p>
            <a:pPr eaLnBrk="1" hangingPunct="1">
              <a:lnSpc>
                <a:spcPct val="80000"/>
              </a:lnSpc>
              <a:defRPr/>
            </a:pPr>
            <a:endParaRPr lang="cs-CZ" sz="1800" smtClean="0"/>
          </a:p>
        </p:txBody>
      </p:sp>
    </p:spTree>
    <p:extLst>
      <p:ext uri="{BB962C8B-B14F-4D97-AF65-F5344CB8AC3E}">
        <p14:creationId xmlns:p14="http://schemas.microsoft.com/office/powerpoint/2010/main" val="192911085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3970" name="Object 4"/>
          <p:cNvGraphicFramePr>
            <a:graphicFrameLocks noChangeAspect="1"/>
          </p:cNvGraphicFramePr>
          <p:nvPr/>
        </p:nvGraphicFramePr>
        <p:xfrm>
          <a:off x="1066800" y="304800"/>
          <a:ext cx="7543800" cy="5605463"/>
        </p:xfrm>
        <a:graphic>
          <a:graphicData uri="http://schemas.openxmlformats.org/presentationml/2006/ole">
            <mc:AlternateContent xmlns:mc="http://schemas.openxmlformats.org/markup-compatibility/2006">
              <mc:Choice xmlns:v="urn:schemas-microsoft-com:vml" Requires="v">
                <p:oleObj spid="_x0000_s1045" r:id="rId4" imgW="9825228" imgH="7592568" progId="Word.Picture.8">
                  <p:embed/>
                </p:oleObj>
              </mc:Choice>
              <mc:Fallback>
                <p:oleObj r:id="rId4" imgW="9825228" imgH="7592568" progId="Word.Picture.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r="36638" b="18967"/>
                      <a:stretch>
                        <a:fillRect/>
                      </a:stretch>
                    </p:blipFill>
                    <p:spPr bwMode="auto">
                      <a:xfrm>
                        <a:off x="1066800" y="304800"/>
                        <a:ext cx="7543800" cy="560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83971" name="Text Box 5"/>
          <p:cNvSpPr txBox="1">
            <a:spLocks noChangeArrowheads="1"/>
          </p:cNvSpPr>
          <p:nvPr/>
        </p:nvSpPr>
        <p:spPr bwMode="auto">
          <a:xfrm>
            <a:off x="381000" y="6172200"/>
            <a:ext cx="8153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cs-CZ" altLang="cs-CZ" sz="2400" b="1"/>
              <a:t>Škody při zemětřesení – Dolní Žandov 21.12.1985</a:t>
            </a:r>
          </a:p>
        </p:txBody>
      </p:sp>
    </p:spTree>
    <p:extLst>
      <p:ext uri="{BB962C8B-B14F-4D97-AF65-F5344CB8AC3E}">
        <p14:creationId xmlns:p14="http://schemas.microsoft.com/office/powerpoint/2010/main" val="379926507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Picture 3" descr="a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4938" y="1406525"/>
            <a:ext cx="6278562" cy="4195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995" name="Text Box 4"/>
          <p:cNvSpPr txBox="1">
            <a:spLocks noChangeArrowheads="1"/>
          </p:cNvSpPr>
          <p:nvPr/>
        </p:nvSpPr>
        <p:spPr bwMode="auto">
          <a:xfrm>
            <a:off x="2103438" y="423863"/>
            <a:ext cx="685315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cs-CZ" altLang="cs-CZ" dirty="0"/>
              <a:t>Aljaška, 1964, </a:t>
            </a:r>
            <a:r>
              <a:rPr lang="cs-CZ" altLang="cs-CZ" dirty="0" err="1"/>
              <a:t>subsidence</a:t>
            </a:r>
            <a:r>
              <a:rPr lang="cs-CZ" altLang="cs-CZ" dirty="0"/>
              <a:t>, </a:t>
            </a:r>
            <a:r>
              <a:rPr lang="cs-CZ" altLang="cs-CZ" dirty="0" err="1"/>
              <a:t>ztekucení</a:t>
            </a:r>
            <a:r>
              <a:rPr lang="cs-CZ" altLang="cs-CZ" dirty="0"/>
              <a:t> podložních hornin </a:t>
            </a:r>
            <a:r>
              <a:rPr lang="cs-CZ" altLang="cs-CZ" dirty="0" smtClean="0"/>
              <a:t>- sesuvy </a:t>
            </a:r>
            <a:endParaRPr lang="cs-CZ" altLang="cs-CZ" dirty="0"/>
          </a:p>
        </p:txBody>
      </p:sp>
    </p:spTree>
    <p:extLst>
      <p:ext uri="{BB962C8B-B14F-4D97-AF65-F5344CB8AC3E}">
        <p14:creationId xmlns:p14="http://schemas.microsoft.com/office/powerpoint/2010/main" val="143521441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Picture 4" descr="6470040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0113" y="333375"/>
            <a:ext cx="73152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019" name="Text Box 5"/>
          <p:cNvSpPr txBox="1">
            <a:spLocks noChangeArrowheads="1"/>
          </p:cNvSpPr>
          <p:nvPr/>
        </p:nvSpPr>
        <p:spPr bwMode="auto">
          <a:xfrm>
            <a:off x="395288" y="5734050"/>
            <a:ext cx="86042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cs-CZ" altLang="cs-CZ"/>
              <a:t>Aljaška 1964, 8,5 magn., subsidence po uvolnění fluid a ztekucení písků v podloží</a:t>
            </a:r>
          </a:p>
          <a:p>
            <a:pPr eaLnBrk="1" hangingPunct="1"/>
            <a:r>
              <a:rPr lang="cs-CZ" altLang="cs-CZ"/>
              <a:t>3,3 m subsidence, 4,2 m horizontální pohyb, ztráta soudržnosti jílů, ztekucení písků</a:t>
            </a:r>
          </a:p>
        </p:txBody>
      </p:sp>
    </p:spTree>
    <p:extLst>
      <p:ext uri="{BB962C8B-B14F-4D97-AF65-F5344CB8AC3E}">
        <p14:creationId xmlns:p14="http://schemas.microsoft.com/office/powerpoint/2010/main" val="290952327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609600" y="304800"/>
            <a:ext cx="7848600" cy="2133600"/>
          </a:xfrm>
        </p:spPr>
        <p:txBody>
          <a:bodyPr/>
          <a:lstStyle/>
          <a:p>
            <a:pPr eaLnBrk="1" hangingPunct="1">
              <a:defRPr/>
            </a:pPr>
            <a:r>
              <a:rPr lang="cs-CZ" sz="2400" smtClean="0"/>
              <a:t>Sesuvy vyvolané otřesy, Achonrage, Aljaška, zvodnění sedimentů způsobilo sesuvy a subsidenci v délce o šířce 273 na vzdálenost 2500 m . Zničeno 75 domů. Příčina ztráta koheze podložních jílů a písků- kolaps následoval 2 minuty po otřesu)</a:t>
            </a:r>
          </a:p>
        </p:txBody>
      </p:sp>
      <p:pic>
        <p:nvPicPr>
          <p:cNvPr id="410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1981200"/>
            <a:ext cx="7315200" cy="4114800"/>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4101" name="Text Box 5"/>
          <p:cNvSpPr txBox="1">
            <a:spLocks noChangeArrowheads="1"/>
          </p:cNvSpPr>
          <p:nvPr/>
        </p:nvSpPr>
        <p:spPr bwMode="auto">
          <a:xfrm>
            <a:off x="990600" y="5791200"/>
            <a:ext cx="6762750" cy="822325"/>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cs-CZ" altLang="cs-CZ" sz="2400">
                <a:latin typeface="Times New Roman" pitchFamily="18" charset="0"/>
              </a:rPr>
              <a:t>Kompakce sedimentů a subsidence podloží způsobila </a:t>
            </a:r>
          </a:p>
          <a:p>
            <a:pPr eaLnBrk="1" hangingPunct="1"/>
            <a:r>
              <a:rPr lang="cs-CZ" altLang="cs-CZ" sz="2400">
                <a:latin typeface="Times New Roman" pitchFamily="18" charset="0"/>
              </a:rPr>
              <a:t>Destrukci budovy</a:t>
            </a:r>
            <a:endParaRPr lang="en-US" altLang="cs-CZ" sz="2400">
              <a:latin typeface="Times New Roman" pitchFamily="18" charset="0"/>
            </a:endParaRPr>
          </a:p>
        </p:txBody>
      </p:sp>
    </p:spTree>
    <p:extLst>
      <p:ext uri="{BB962C8B-B14F-4D97-AF65-F5344CB8AC3E}">
        <p14:creationId xmlns:p14="http://schemas.microsoft.com/office/powerpoint/2010/main" val="83278294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4100"/>
                                        </p:tgtEl>
                                        <p:attrNameLst>
                                          <p:attrName>style.visibility</p:attrName>
                                        </p:attrNameLst>
                                      </p:cBhvr>
                                      <p:to>
                                        <p:strVal val="visible"/>
                                      </p:to>
                                    </p:set>
                                    <p:anim calcmode="lin" valueType="num">
                                      <p:cBhvr additive="base">
                                        <p:cTn id="7" dur="500" fill="hold"/>
                                        <p:tgtEl>
                                          <p:spTgt spid="4100"/>
                                        </p:tgtEl>
                                        <p:attrNameLst>
                                          <p:attrName>ppt_x</p:attrName>
                                        </p:attrNameLst>
                                      </p:cBhvr>
                                      <p:tavLst>
                                        <p:tav tm="0">
                                          <p:val>
                                            <p:strVal val="0-#ppt_w/2"/>
                                          </p:val>
                                        </p:tav>
                                        <p:tav tm="100000">
                                          <p:val>
                                            <p:strVal val="#ppt_x"/>
                                          </p:val>
                                        </p:tav>
                                      </p:tavLst>
                                    </p:anim>
                                    <p:anim calcmode="lin" valueType="num">
                                      <p:cBhvr additive="base">
                                        <p:cTn id="8" dur="500" fill="hold"/>
                                        <p:tgtEl>
                                          <p:spTgt spid="4100"/>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4098"/>
                                        </p:tgtEl>
                                        <p:attrNameLst>
                                          <p:attrName>style.visibility</p:attrName>
                                        </p:attrNameLst>
                                      </p:cBhvr>
                                      <p:to>
                                        <p:strVal val="visible"/>
                                      </p:to>
                                    </p:set>
                                    <p:anim calcmode="lin" valueType="num">
                                      <p:cBhvr additive="base">
                                        <p:cTn id="13" dur="500" fill="hold"/>
                                        <p:tgtEl>
                                          <p:spTgt spid="4098"/>
                                        </p:tgtEl>
                                        <p:attrNameLst>
                                          <p:attrName>ppt_x</p:attrName>
                                        </p:attrNameLst>
                                      </p:cBhvr>
                                      <p:tavLst>
                                        <p:tav tm="0">
                                          <p:val>
                                            <p:strVal val="0-#ppt_w/2"/>
                                          </p:val>
                                        </p:tav>
                                        <p:tav tm="100000">
                                          <p:val>
                                            <p:strVal val="#ppt_x"/>
                                          </p:val>
                                        </p:tav>
                                      </p:tavLst>
                                    </p:anim>
                                    <p:anim calcmode="lin" valueType="num">
                                      <p:cBhvr additive="base">
                                        <p:cTn id="14" dur="500" fill="hold"/>
                                        <p:tgtEl>
                                          <p:spTgt spid="4098"/>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4101"/>
                                        </p:tgtEl>
                                        <p:attrNameLst>
                                          <p:attrName>style.visibility</p:attrName>
                                        </p:attrNameLst>
                                      </p:cBhvr>
                                      <p:to>
                                        <p:strVal val="visible"/>
                                      </p:to>
                                    </p:set>
                                    <p:anim calcmode="lin" valueType="num">
                                      <p:cBhvr additive="base">
                                        <p:cTn id="19" dur="500" fill="hold"/>
                                        <p:tgtEl>
                                          <p:spTgt spid="4101"/>
                                        </p:tgtEl>
                                        <p:attrNameLst>
                                          <p:attrName>ppt_x</p:attrName>
                                        </p:attrNameLst>
                                      </p:cBhvr>
                                      <p:tavLst>
                                        <p:tav tm="0">
                                          <p:val>
                                            <p:strVal val="0-#ppt_w/2"/>
                                          </p:val>
                                        </p:tav>
                                        <p:tav tm="100000">
                                          <p:val>
                                            <p:strVal val="#ppt_x"/>
                                          </p:val>
                                        </p:tav>
                                      </p:tavLst>
                                    </p:anim>
                                    <p:anim calcmode="lin" valueType="num">
                                      <p:cBhvr additive="base">
                                        <p:cTn id="20" dur="500" fill="hold"/>
                                        <p:tgtEl>
                                          <p:spTgt spid="4101"/>
                                        </p:tgtEl>
                                        <p:attrNameLst>
                                          <p:attrName>ppt_y</p:attrName>
                                        </p:attrNameLst>
                                      </p:cBhvr>
                                      <p:tavLst>
                                        <p:tav tm="0">
                                          <p:val>
                                            <p:strVal val="#ppt_y"/>
                                          </p:val>
                                        </p:tav>
                                        <p:tav tm="100000">
                                          <p:val>
                                            <p:strVal val="#ppt_y"/>
                                          </p:val>
                                        </p:tav>
                                      </p:tavLst>
                                    </p:anim>
                                  </p:childTnLst>
                                  <p:subTnLst>
                                    <p:set>
                                      <p:cBhvr override="childStyle">
                                        <p:cTn dur="1" fill="hold" display="0" masterRel="nextClick" afterEffect="1"/>
                                        <p:tgtEl>
                                          <p:spTgt spid="4101"/>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8" grpId="0" autoUpdateAnimBg="0"/>
      <p:bldP spid="4101" grpId="0" animBg="1" autoUpdateAnimBg="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685800" y="304800"/>
            <a:ext cx="7772400" cy="685800"/>
          </a:xfrm>
        </p:spPr>
        <p:txBody>
          <a:bodyPr>
            <a:normAutofit fontScale="90000"/>
          </a:bodyPr>
          <a:lstStyle/>
          <a:p>
            <a:pPr eaLnBrk="1" hangingPunct="1">
              <a:defRPr/>
            </a:pPr>
            <a:r>
              <a:rPr lang="cs-CZ" sz="2400" smtClean="0"/>
              <a:t>Zvodnění podložních sedimentů v důsledku seismických otřesů</a:t>
            </a:r>
          </a:p>
        </p:txBody>
      </p:sp>
      <p:sp>
        <p:nvSpPr>
          <p:cNvPr id="8195" name="Rectangle 3"/>
          <p:cNvSpPr>
            <a:spLocks noGrp="1" noChangeArrowheads="1"/>
          </p:cNvSpPr>
          <p:nvPr>
            <p:ph idx="1"/>
          </p:nvPr>
        </p:nvSpPr>
        <p:spPr/>
        <p:txBody>
          <a:bodyPr/>
          <a:lstStyle/>
          <a:p>
            <a:pPr eaLnBrk="1" hangingPunct="1">
              <a:buFont typeface="Wingdings" pitchFamily="2" charset="2"/>
              <a:buNone/>
              <a:defRPr/>
            </a:pPr>
            <a:endParaRPr lang="cs-CZ" sz="1600" smtClean="0"/>
          </a:p>
          <a:p>
            <a:pPr eaLnBrk="1" hangingPunct="1">
              <a:buFont typeface="Wingdings" pitchFamily="2" charset="2"/>
              <a:buNone/>
              <a:defRPr/>
            </a:pPr>
            <a:endParaRPr lang="en-US" sz="1600" smtClean="0"/>
          </a:p>
        </p:txBody>
      </p:sp>
      <p:pic>
        <p:nvPicPr>
          <p:cNvPr id="8806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1066800"/>
            <a:ext cx="73152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069" name="Text Box 5"/>
          <p:cNvSpPr txBox="1">
            <a:spLocks noChangeArrowheads="1"/>
          </p:cNvSpPr>
          <p:nvPr/>
        </p:nvSpPr>
        <p:spPr bwMode="auto">
          <a:xfrm>
            <a:off x="898525" y="5984875"/>
            <a:ext cx="7977188"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cs-CZ" altLang="cs-CZ" sz="2400">
                <a:latin typeface="Times New Roman" pitchFamily="18" charset="0"/>
              </a:rPr>
              <a:t>Niagata, Japonsko, zemětřesení v roce 1964, M=7,4 k poboření </a:t>
            </a:r>
          </a:p>
          <a:p>
            <a:pPr eaLnBrk="1" hangingPunct="1"/>
            <a:r>
              <a:rPr lang="cs-CZ" altLang="cs-CZ" sz="2400">
                <a:latin typeface="Times New Roman" pitchFamily="18" charset="0"/>
              </a:rPr>
              <a:t>domů došlo v důsledku kompakce písků (více než 2 m). </a:t>
            </a:r>
            <a:endParaRPr lang="en-US" altLang="cs-CZ" sz="2400">
              <a:latin typeface="Times New Roman" pitchFamily="18" charset="0"/>
            </a:endParaRPr>
          </a:p>
        </p:txBody>
      </p:sp>
    </p:spTree>
    <p:extLst>
      <p:ext uri="{BB962C8B-B14F-4D97-AF65-F5344CB8AC3E}">
        <p14:creationId xmlns:p14="http://schemas.microsoft.com/office/powerpoint/2010/main" val="22845699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685800" y="228600"/>
            <a:ext cx="7772400" cy="762000"/>
          </a:xfrm>
        </p:spPr>
        <p:txBody>
          <a:bodyPr/>
          <a:lstStyle/>
          <a:p>
            <a:pPr algn="l" eaLnBrk="1" hangingPunct="1">
              <a:defRPr/>
            </a:pPr>
            <a:r>
              <a:rPr lang="cs-CZ" sz="2800" smtClean="0"/>
              <a:t>Kráter vzniklý zvodněním písků</a:t>
            </a:r>
            <a:endParaRPr lang="en-US" sz="2800" smtClean="0"/>
          </a:p>
        </p:txBody>
      </p:sp>
      <p:sp>
        <p:nvSpPr>
          <p:cNvPr id="11267" name="Rectangle 3"/>
          <p:cNvSpPr>
            <a:spLocks noGrp="1" noChangeArrowheads="1"/>
          </p:cNvSpPr>
          <p:nvPr>
            <p:ph idx="1"/>
          </p:nvPr>
        </p:nvSpPr>
        <p:spPr>
          <a:xfrm>
            <a:off x="0" y="5410200"/>
            <a:ext cx="8915400" cy="2933700"/>
          </a:xfrm>
        </p:spPr>
        <p:txBody>
          <a:bodyPr/>
          <a:lstStyle/>
          <a:p>
            <a:pPr eaLnBrk="1" hangingPunct="1">
              <a:defRPr/>
            </a:pPr>
            <a:r>
              <a:rPr lang="cs-CZ" sz="2000" smtClean="0"/>
              <a:t>El Centro, Kalifornie, 1979, Magnitudo 6,9. 30 mil škod, zraněno 91 lidí,  Zvodnělé písky s hladinou podzemní vody blízko povrchu vytvářejí „bahenní sopku“</a:t>
            </a:r>
            <a:r>
              <a:rPr lang="cs-CZ" smtClean="0"/>
              <a:t>.</a:t>
            </a:r>
            <a:endParaRPr lang="en-US" smtClean="0"/>
          </a:p>
          <a:p>
            <a:pPr eaLnBrk="1" hangingPunct="1">
              <a:buFont typeface="Wingdings" pitchFamily="2" charset="2"/>
              <a:buNone/>
              <a:defRPr/>
            </a:pPr>
            <a:endParaRPr lang="en-US" smtClean="0"/>
          </a:p>
        </p:txBody>
      </p:sp>
      <p:pic>
        <p:nvPicPr>
          <p:cNvPr id="8909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7800" y="1066800"/>
            <a:ext cx="6553200" cy="436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2297124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4"/>
          <p:cNvSpPr>
            <a:spLocks noChangeArrowheads="1"/>
          </p:cNvSpPr>
          <p:nvPr/>
        </p:nvSpPr>
        <p:spPr bwMode="auto">
          <a:xfrm>
            <a:off x="250825" y="500063"/>
            <a:ext cx="8893175" cy="666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cs-CZ" altLang="cs-CZ" sz="2400"/>
              <a:t>všichni členové  domácnosti musí znát, kde jsou uzávěry vody, plynu, elektřiny a zásady první pomoci,</a:t>
            </a:r>
            <a:endParaRPr lang="cs-CZ" altLang="cs-CZ" sz="2400" b="1"/>
          </a:p>
          <a:p>
            <a:pPr eaLnBrk="1" hangingPunct="1"/>
            <a:r>
              <a:rPr lang="cs-CZ" altLang="cs-CZ" sz="2400"/>
              <a:t>-        v domácnosti musí být vybavená domácí lékárnička i minimální zásoba potravin.</a:t>
            </a:r>
            <a:endParaRPr lang="cs-CZ" altLang="cs-CZ" sz="2400" b="1"/>
          </a:p>
          <a:p>
            <a:pPr eaLnBrk="1" hangingPunct="1"/>
            <a:r>
              <a:rPr lang="cs-CZ" altLang="cs-CZ" sz="2400"/>
              <a:t> </a:t>
            </a:r>
          </a:p>
          <a:p>
            <a:pPr eaLnBrk="1" hangingPunct="1"/>
            <a:r>
              <a:rPr lang="cs-CZ" altLang="cs-CZ" sz="2400" b="1"/>
              <a:t>Občanská opatření  při výskytu silného otřesu (padají předměty, kameny, stěny, objevují se trhliny apod.):</a:t>
            </a:r>
          </a:p>
          <a:p>
            <a:pPr eaLnBrk="1" hangingPunct="1"/>
            <a:endParaRPr lang="cs-CZ" altLang="cs-CZ" sz="2400" b="1"/>
          </a:p>
          <a:p>
            <a:pPr eaLnBrk="1" hangingPunct="1"/>
            <a:r>
              <a:rPr lang="cs-CZ" altLang="cs-CZ" sz="2400"/>
              <a:t>-   každý člověk se musí snažit zachovat rozvahu a nepodlehnout panice, pomoci dětem, starším či nemocným osobám,</a:t>
            </a:r>
            <a:endParaRPr lang="cs-CZ" altLang="cs-CZ" sz="2400" b="1"/>
          </a:p>
          <a:p>
            <a:pPr eaLnBrk="1" hangingPunct="1"/>
            <a:r>
              <a:rPr lang="cs-CZ" altLang="cs-CZ" sz="2400"/>
              <a:t>-         jestliže člověka zemětřesení zastihne v objektu, tak pro něho platí - zůstat v objektu (neskákat z oken z vyšších pater budov), nepoužívat výtah, ukrýt se pod stolem, mezi dveřmi, či na jiném příhodném místě, držet se v blízkosti opěrné zdi, dále od okna, uhasit otevřený oheň, nepoužívat zápalky, svíčky apod.</a:t>
            </a:r>
            <a:endParaRPr lang="cs-CZ" altLang="cs-CZ" sz="2400" b="1"/>
          </a:p>
          <a:p>
            <a:pPr eaLnBrk="1" hangingPunct="1"/>
            <a:r>
              <a:rPr lang="cs-CZ" altLang="cs-CZ" sz="2400"/>
              <a:t>-        </a:t>
            </a:r>
          </a:p>
        </p:txBody>
      </p:sp>
    </p:spTree>
    <p:extLst>
      <p:ext uri="{BB962C8B-B14F-4D97-AF65-F5344CB8AC3E}">
        <p14:creationId xmlns:p14="http://schemas.microsoft.com/office/powerpoint/2010/main" val="202484751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a:xfrm>
            <a:off x="693738" y="133350"/>
            <a:ext cx="7772400" cy="1143000"/>
          </a:xfrm>
        </p:spPr>
        <p:txBody>
          <a:bodyPr/>
          <a:lstStyle/>
          <a:p>
            <a:pPr eaLnBrk="1" hangingPunct="1">
              <a:defRPr/>
            </a:pPr>
            <a:r>
              <a:rPr lang="cs-CZ" smtClean="0"/>
              <a:t>Jevy vyvolané zemětřeseními</a:t>
            </a:r>
            <a:endParaRPr lang="en-US" smtClean="0">
              <a:solidFill>
                <a:schemeClr val="tx1"/>
              </a:solidFill>
              <a:effectLst/>
            </a:endParaRPr>
          </a:p>
        </p:txBody>
      </p:sp>
      <p:sp>
        <p:nvSpPr>
          <p:cNvPr id="76803" name="Rectangle 3"/>
          <p:cNvSpPr>
            <a:spLocks noGrp="1" noChangeArrowheads="1"/>
          </p:cNvSpPr>
          <p:nvPr>
            <p:ph idx="1"/>
          </p:nvPr>
        </p:nvSpPr>
        <p:spPr>
          <a:xfrm>
            <a:off x="685800" y="1201738"/>
            <a:ext cx="7772400" cy="4894262"/>
          </a:xfrm>
        </p:spPr>
        <p:txBody>
          <a:bodyPr/>
          <a:lstStyle/>
          <a:p>
            <a:pPr eaLnBrk="1" hangingPunct="1">
              <a:spcBef>
                <a:spcPts val="600"/>
              </a:spcBef>
              <a:buFont typeface="Wingdings" pitchFamily="2" charset="2"/>
              <a:buNone/>
            </a:pPr>
            <a:r>
              <a:rPr lang="cs-CZ" altLang="cs-CZ" smtClean="0">
                <a:solidFill>
                  <a:srgbClr val="00CC00"/>
                </a:solidFill>
                <a:effectLst/>
              </a:rPr>
              <a:t>Sesuvy</a:t>
            </a:r>
            <a:endParaRPr lang="en-US" altLang="cs-CZ" smtClean="0">
              <a:effectLst/>
            </a:endParaRPr>
          </a:p>
          <a:p>
            <a:pPr lvl="1" eaLnBrk="1" hangingPunct="1"/>
            <a:r>
              <a:rPr lang="en-US" altLang="cs-CZ" smtClean="0">
                <a:effectLst/>
              </a:rPr>
              <a:t>1964 </a:t>
            </a:r>
            <a:r>
              <a:rPr lang="cs-CZ" altLang="cs-CZ" smtClean="0">
                <a:effectLst/>
              </a:rPr>
              <a:t>Aljaška</a:t>
            </a:r>
            <a:r>
              <a:rPr lang="en-US" altLang="cs-CZ" smtClean="0">
                <a:effectLst/>
              </a:rPr>
              <a:t>  </a:t>
            </a:r>
            <a:r>
              <a:rPr lang="en-US" altLang="cs-CZ" smtClean="0">
                <a:effectLst/>
                <a:sym typeface="Symbol" pitchFamily="18" charset="2"/>
              </a:rPr>
              <a:t></a:t>
            </a:r>
            <a:r>
              <a:rPr lang="en-US" altLang="cs-CZ" smtClean="0">
                <a:effectLst/>
              </a:rPr>
              <a:t> Lituya Bay </a:t>
            </a:r>
            <a:r>
              <a:rPr lang="en-US" altLang="cs-CZ" smtClean="0">
                <a:effectLst/>
                <a:sym typeface="Symbol" pitchFamily="18" charset="2"/>
              </a:rPr>
              <a:t></a:t>
            </a:r>
            <a:r>
              <a:rPr lang="en-US" altLang="cs-CZ" smtClean="0">
                <a:effectLst/>
              </a:rPr>
              <a:t> </a:t>
            </a:r>
            <a:r>
              <a:rPr lang="cs-CZ" altLang="cs-CZ" smtClean="0">
                <a:effectLst/>
              </a:rPr>
              <a:t>lokální tsunami,  na protějším svahu voda dosáhla 500 m nad původní hladinu zálivu (po obrovském sesuvu)</a:t>
            </a:r>
            <a:endParaRPr lang="en-US" altLang="cs-CZ" smtClean="0">
              <a:effectLst/>
            </a:endParaRPr>
          </a:p>
          <a:p>
            <a:pPr lvl="1" eaLnBrk="1" hangingPunct="1">
              <a:spcBef>
                <a:spcPts val="600"/>
              </a:spcBef>
            </a:pPr>
            <a:r>
              <a:rPr lang="en-US" altLang="cs-CZ" smtClean="0">
                <a:effectLst/>
              </a:rPr>
              <a:t>1970 Peru  </a:t>
            </a:r>
          </a:p>
          <a:p>
            <a:pPr lvl="1" eaLnBrk="1" hangingPunct="1">
              <a:spcBef>
                <a:spcPts val="600"/>
              </a:spcBef>
            </a:pPr>
            <a:r>
              <a:rPr lang="en-US" altLang="cs-CZ" smtClean="0">
                <a:effectLst/>
              </a:rPr>
              <a:t>1989 Loma Prieta </a:t>
            </a:r>
          </a:p>
        </p:txBody>
      </p:sp>
    </p:spTree>
    <p:extLst>
      <p:ext uri="{BB962C8B-B14F-4D97-AF65-F5344CB8AC3E}">
        <p14:creationId xmlns:p14="http://schemas.microsoft.com/office/powerpoint/2010/main" val="250174742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76803">
                                            <p:txEl>
                                              <p:pRg st="0" end="0"/>
                                            </p:txEl>
                                          </p:spTgt>
                                        </p:tgtEl>
                                        <p:attrNameLst>
                                          <p:attrName>style.visibility</p:attrName>
                                        </p:attrNameLst>
                                      </p:cBhvr>
                                      <p:to>
                                        <p:strVal val="visible"/>
                                      </p:to>
                                    </p:set>
                                    <p:anim calcmode="lin" valueType="num">
                                      <p:cBhvr additive="base">
                                        <p:cTn id="7" dur="500" fill="hold"/>
                                        <p:tgtEl>
                                          <p:spTgt spid="7680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7680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76803">
                                            <p:txEl>
                                              <p:pRg st="1" end="1"/>
                                            </p:txEl>
                                          </p:spTgt>
                                        </p:tgtEl>
                                        <p:attrNameLst>
                                          <p:attrName>style.visibility</p:attrName>
                                        </p:attrNameLst>
                                      </p:cBhvr>
                                      <p:to>
                                        <p:strVal val="visible"/>
                                      </p:to>
                                    </p:set>
                                    <p:anim calcmode="lin" valueType="num">
                                      <p:cBhvr additive="base">
                                        <p:cTn id="13" dur="500" fill="hold"/>
                                        <p:tgtEl>
                                          <p:spTgt spid="76803">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7680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76803">
                                            <p:txEl>
                                              <p:pRg st="2" end="2"/>
                                            </p:txEl>
                                          </p:spTgt>
                                        </p:tgtEl>
                                        <p:attrNameLst>
                                          <p:attrName>style.visibility</p:attrName>
                                        </p:attrNameLst>
                                      </p:cBhvr>
                                      <p:to>
                                        <p:strVal val="visible"/>
                                      </p:to>
                                    </p:set>
                                    <p:anim calcmode="lin" valueType="num">
                                      <p:cBhvr additive="base">
                                        <p:cTn id="19" dur="500" fill="hold"/>
                                        <p:tgtEl>
                                          <p:spTgt spid="76803">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7680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76803">
                                            <p:txEl>
                                              <p:pRg st="3" end="3"/>
                                            </p:txEl>
                                          </p:spTgt>
                                        </p:tgtEl>
                                        <p:attrNameLst>
                                          <p:attrName>style.visibility</p:attrName>
                                        </p:attrNameLst>
                                      </p:cBhvr>
                                      <p:to>
                                        <p:strVal val="visible"/>
                                      </p:to>
                                    </p:set>
                                    <p:anim calcmode="lin" valueType="num">
                                      <p:cBhvr additive="base">
                                        <p:cTn id="25" dur="500" fill="hold"/>
                                        <p:tgtEl>
                                          <p:spTgt spid="76803">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76803">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803" grpId="0" build="p" bldLvl="3" autoUpdateAnimBg="0"/>
    </p:bldLst>
  </p:timing>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8850" name="Rectangle 2"/>
          <p:cNvSpPr>
            <a:spLocks noGrp="1" noChangeArrowheads="1"/>
          </p:cNvSpPr>
          <p:nvPr>
            <p:ph type="title"/>
          </p:nvPr>
        </p:nvSpPr>
        <p:spPr>
          <a:xfrm>
            <a:off x="693738" y="133350"/>
            <a:ext cx="7772400" cy="1143000"/>
          </a:xfrm>
        </p:spPr>
        <p:txBody>
          <a:bodyPr/>
          <a:lstStyle/>
          <a:p>
            <a:pPr eaLnBrk="1" hangingPunct="1">
              <a:defRPr/>
            </a:pPr>
            <a:r>
              <a:rPr lang="cs-CZ" smtClean="0"/>
              <a:t>Jevy spjaté se zemětřeseními</a:t>
            </a:r>
            <a:endParaRPr lang="en-US" smtClean="0">
              <a:solidFill>
                <a:schemeClr val="tx1"/>
              </a:solidFill>
              <a:effectLst/>
            </a:endParaRPr>
          </a:p>
        </p:txBody>
      </p:sp>
      <p:sp>
        <p:nvSpPr>
          <p:cNvPr id="78851" name="Rectangle 3"/>
          <p:cNvSpPr>
            <a:spLocks noGrp="1" noChangeArrowheads="1"/>
          </p:cNvSpPr>
          <p:nvPr>
            <p:ph idx="1"/>
          </p:nvPr>
        </p:nvSpPr>
        <p:spPr>
          <a:xfrm>
            <a:off x="676275" y="1063625"/>
            <a:ext cx="7772400" cy="1103313"/>
          </a:xfrm>
        </p:spPr>
        <p:txBody>
          <a:bodyPr/>
          <a:lstStyle/>
          <a:p>
            <a:pPr eaLnBrk="1" hangingPunct="1">
              <a:spcBef>
                <a:spcPts val="600"/>
              </a:spcBef>
              <a:buFont typeface="Wingdings" pitchFamily="2" charset="2"/>
              <a:buNone/>
            </a:pPr>
            <a:r>
              <a:rPr lang="cs-CZ" altLang="cs-CZ" sz="2800" smtClean="0">
                <a:solidFill>
                  <a:srgbClr val="00CC00"/>
                </a:solidFill>
                <a:effectLst/>
              </a:rPr>
              <a:t>Požáry</a:t>
            </a:r>
            <a:endParaRPr lang="en-US" altLang="cs-CZ" sz="2800" smtClean="0">
              <a:effectLst/>
            </a:endParaRPr>
          </a:p>
          <a:p>
            <a:pPr lvl="1" eaLnBrk="1" hangingPunct="1">
              <a:spcBef>
                <a:spcPts val="600"/>
              </a:spcBef>
            </a:pPr>
            <a:r>
              <a:rPr lang="cs-CZ" altLang="cs-CZ" sz="2400" smtClean="0">
                <a:effectLst/>
              </a:rPr>
              <a:t>Poruchy rozvodů  plynu, elektrické energie aj. </a:t>
            </a:r>
            <a:endParaRPr lang="en-US" altLang="cs-CZ" sz="2400" smtClean="0">
              <a:effectLst/>
            </a:endParaRPr>
          </a:p>
        </p:txBody>
      </p:sp>
      <p:pic>
        <p:nvPicPr>
          <p:cNvPr id="9114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263" y="2222500"/>
            <a:ext cx="3846512" cy="288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141" name="Picture 5"/>
          <p:cNvPicPr>
            <a:picLocks noChangeAspect="1" noChangeArrowheads="1"/>
          </p:cNvPicPr>
          <p:nvPr/>
        </p:nvPicPr>
        <p:blipFill>
          <a:blip r:embed="rId4">
            <a:extLst>
              <a:ext uri="{28A0092B-C50C-407E-A947-70E740481C1C}">
                <a14:useLocalDpi xmlns:a14="http://schemas.microsoft.com/office/drawing/2010/main" val="0"/>
              </a:ext>
            </a:extLst>
          </a:blip>
          <a:srcRect l="2240" t="3360" r="1643" b="1848"/>
          <a:stretch>
            <a:fillRect/>
          </a:stretch>
        </p:blipFill>
        <p:spPr bwMode="auto">
          <a:xfrm>
            <a:off x="3998913" y="3475038"/>
            <a:ext cx="5145087" cy="3382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1672873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78851">
                                            <p:txEl>
                                              <p:pRg st="0" end="0"/>
                                            </p:txEl>
                                          </p:spTgt>
                                        </p:tgtEl>
                                        <p:attrNameLst>
                                          <p:attrName>style.visibility</p:attrName>
                                        </p:attrNameLst>
                                      </p:cBhvr>
                                      <p:to>
                                        <p:strVal val="visible"/>
                                      </p:to>
                                    </p:set>
                                    <p:anim calcmode="lin" valueType="num">
                                      <p:cBhvr additive="base">
                                        <p:cTn id="7" dur="500" fill="hold"/>
                                        <p:tgtEl>
                                          <p:spTgt spid="78851">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7885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78851">
                                            <p:txEl>
                                              <p:pRg st="1" end="1"/>
                                            </p:txEl>
                                          </p:spTgt>
                                        </p:tgtEl>
                                        <p:attrNameLst>
                                          <p:attrName>style.visibility</p:attrName>
                                        </p:attrNameLst>
                                      </p:cBhvr>
                                      <p:to>
                                        <p:strVal val="visible"/>
                                      </p:to>
                                    </p:set>
                                    <p:anim calcmode="lin" valueType="num">
                                      <p:cBhvr additive="base">
                                        <p:cTn id="13" dur="500" fill="hold"/>
                                        <p:tgtEl>
                                          <p:spTgt spid="78851">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78851">
                                            <p:txEl>
                                              <p:pRg st="1" end="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851" grpId="0" build="p" bldLvl="5" autoUpdateAnimBg="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ChangeArrowheads="1"/>
          </p:cNvSpPr>
          <p:nvPr>
            <p:ph idx="1"/>
          </p:nvPr>
        </p:nvSpPr>
        <p:spPr>
          <a:xfrm>
            <a:off x="234950" y="111125"/>
            <a:ext cx="8794750" cy="1465263"/>
          </a:xfrm>
        </p:spPr>
        <p:txBody>
          <a:bodyPr/>
          <a:lstStyle/>
          <a:p>
            <a:pPr eaLnBrk="1" hangingPunct="1">
              <a:lnSpc>
                <a:spcPct val="90000"/>
              </a:lnSpc>
              <a:spcBef>
                <a:spcPts val="600"/>
              </a:spcBef>
              <a:buFont typeface="Wingdings" pitchFamily="2" charset="2"/>
              <a:buNone/>
              <a:defRPr/>
            </a:pPr>
            <a:r>
              <a:rPr lang="cs-CZ" sz="2800" smtClean="0">
                <a:solidFill>
                  <a:srgbClr val="00CC00"/>
                </a:solidFill>
              </a:rPr>
              <a:t>Tsunami vyvolané podmořskými zemětřeseními</a:t>
            </a:r>
            <a:r>
              <a:rPr lang="en-US" sz="2800" smtClean="0">
                <a:solidFill>
                  <a:srgbClr val="00CC00"/>
                </a:solidFill>
              </a:rPr>
              <a:t>: </a:t>
            </a:r>
            <a:r>
              <a:rPr lang="cs-CZ" sz="2400" smtClean="0"/>
              <a:t> Jedny z nejnebezpečnějších důsledků velkých zemětřesení (většinou vyvolány zemětřeseními většími než 6° Richterovy škály)</a:t>
            </a:r>
            <a:endParaRPr lang="en-US" sz="2800" smtClean="0"/>
          </a:p>
        </p:txBody>
      </p:sp>
      <p:pic>
        <p:nvPicPr>
          <p:cNvPr id="92163" name="Picture 3" descr="tsun2"/>
          <p:cNvPicPr>
            <a:picLocks noChangeAspect="1" noChangeArrowheads="1"/>
          </p:cNvPicPr>
          <p:nvPr/>
        </p:nvPicPr>
        <p:blipFill>
          <a:blip r:embed="rId3">
            <a:extLst>
              <a:ext uri="{28A0092B-C50C-407E-A947-70E740481C1C}">
                <a14:useLocalDpi xmlns:a14="http://schemas.microsoft.com/office/drawing/2010/main" val="0"/>
              </a:ext>
            </a:extLst>
          </a:blip>
          <a:srcRect l="645" t="381" b="1910"/>
          <a:stretch>
            <a:fillRect/>
          </a:stretch>
        </p:blipFill>
        <p:spPr bwMode="auto">
          <a:xfrm>
            <a:off x="250825" y="1643063"/>
            <a:ext cx="6059488" cy="5214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900" name="Text Box 4"/>
          <p:cNvSpPr txBox="1">
            <a:spLocks noChangeArrowheads="1"/>
          </p:cNvSpPr>
          <p:nvPr/>
        </p:nvSpPr>
        <p:spPr bwMode="auto">
          <a:xfrm>
            <a:off x="6426200" y="3617913"/>
            <a:ext cx="1122363" cy="457200"/>
          </a:xfrm>
          <a:prstGeom prst="rect">
            <a:avLst/>
          </a:prstGeom>
          <a:noFill/>
          <a:ln w="9525">
            <a:noFill/>
            <a:miter lim="800000"/>
            <a:headEnd/>
            <a:tailEnd/>
          </a:ln>
          <a:effectLst/>
        </p:spPr>
        <p:txBody>
          <a:bodyPr wrap="none">
            <a:spAutoFit/>
          </a:bodyPr>
          <a:lstStyle/>
          <a:p>
            <a:pPr eaLnBrk="0" hangingPunct="0">
              <a:defRPr/>
            </a:pPr>
            <a:r>
              <a:rPr lang="en-US" sz="2400">
                <a:effectLst>
                  <a:outerShdw blurRad="38100" dist="38100" dir="2700000" algn="tl">
                    <a:srgbClr val="000000"/>
                  </a:outerShdw>
                </a:effectLst>
                <a:latin typeface="Times New Roman" pitchFamily="18" charset="0"/>
              </a:rPr>
              <a:t>Valdez </a:t>
            </a:r>
          </a:p>
        </p:txBody>
      </p:sp>
    </p:spTree>
    <p:extLst>
      <p:ext uri="{BB962C8B-B14F-4D97-AF65-F5344CB8AC3E}">
        <p14:creationId xmlns:p14="http://schemas.microsoft.com/office/powerpoint/2010/main" val="309605786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685800" y="0"/>
            <a:ext cx="7696200" cy="609600"/>
          </a:xfrm>
        </p:spPr>
        <p:txBody>
          <a:bodyPr/>
          <a:lstStyle/>
          <a:p>
            <a:pPr eaLnBrk="1" hangingPunct="1">
              <a:defRPr/>
            </a:pPr>
            <a:r>
              <a:rPr lang="cs-CZ" sz="2400" smtClean="0"/>
              <a:t>Vlna tsunami vyvolaná podmořským zemětřesením</a:t>
            </a:r>
            <a:endParaRPr lang="en-US" sz="2400" smtClean="0"/>
          </a:p>
        </p:txBody>
      </p:sp>
      <p:sp>
        <p:nvSpPr>
          <p:cNvPr id="13315" name="Rectangle 3"/>
          <p:cNvSpPr>
            <a:spLocks noGrp="1" noChangeArrowheads="1"/>
          </p:cNvSpPr>
          <p:nvPr>
            <p:ph idx="1"/>
          </p:nvPr>
        </p:nvSpPr>
        <p:spPr>
          <a:xfrm>
            <a:off x="0" y="5562600"/>
            <a:ext cx="9144000" cy="3886200"/>
          </a:xfrm>
        </p:spPr>
        <p:txBody>
          <a:bodyPr/>
          <a:lstStyle/>
          <a:p>
            <a:pPr eaLnBrk="1" hangingPunct="1">
              <a:defRPr/>
            </a:pPr>
            <a:r>
              <a:rPr lang="cs-CZ" sz="2000" smtClean="0"/>
              <a:t>Wailuku River, Aleuty, 1946, M=7,4 Zemětřesní s epicentrem na Aleutách vytvořilo na Havaji vlnu o výšce až 17 m, 159 mrtvých, 26 mil škod. </a:t>
            </a:r>
          </a:p>
          <a:p>
            <a:pPr eaLnBrk="1" hangingPunct="1">
              <a:defRPr/>
            </a:pPr>
            <a:r>
              <a:rPr lang="cs-CZ" sz="2000" smtClean="0"/>
              <a:t>Most na obrázku byl utržen ze základů a byl posunut o 273 m proti proudu.</a:t>
            </a:r>
            <a:endParaRPr lang="en-US" sz="2000" smtClean="0"/>
          </a:p>
        </p:txBody>
      </p:sp>
      <p:pic>
        <p:nvPicPr>
          <p:cNvPr id="9318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09600"/>
            <a:ext cx="73152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7246478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Text Box 2"/>
          <p:cNvSpPr txBox="1">
            <a:spLocks noChangeArrowheads="1"/>
          </p:cNvSpPr>
          <p:nvPr/>
        </p:nvSpPr>
        <p:spPr bwMode="auto">
          <a:xfrm>
            <a:off x="1047750" y="0"/>
            <a:ext cx="6797675" cy="946150"/>
          </a:xfrm>
          <a:prstGeom prst="rect">
            <a:avLst/>
          </a:prstGeom>
          <a:noFill/>
          <a:ln w="9525">
            <a:noFill/>
            <a:miter lim="800000"/>
            <a:headEnd/>
            <a:tailEnd/>
          </a:ln>
          <a:effectLst/>
        </p:spPr>
        <p:txBody>
          <a:bodyPr>
            <a:spAutoFit/>
          </a:bodyPr>
          <a:lstStyle/>
          <a:p>
            <a:pPr algn="ctr" eaLnBrk="0" hangingPunct="0">
              <a:defRPr/>
            </a:pPr>
            <a:r>
              <a:rPr lang="cs-CZ" sz="2800">
                <a:effectLst>
                  <a:outerShdw blurRad="38100" dist="38100" dir="2700000" algn="tl">
                    <a:srgbClr val="000000"/>
                  </a:outerShdw>
                </a:effectLst>
                <a:latin typeface="Times New Roman" pitchFamily="18" charset="0"/>
              </a:rPr>
              <a:t>Šíření vln tsunami z oblasti Havaje do dalších částí Pacifiku</a:t>
            </a:r>
            <a:endParaRPr lang="en-US" sz="2800">
              <a:effectLst>
                <a:outerShdw blurRad="38100" dist="38100" dir="2700000" algn="tl">
                  <a:srgbClr val="000000"/>
                </a:outerShdw>
              </a:effectLst>
              <a:latin typeface="Times New Roman" pitchFamily="18" charset="0"/>
            </a:endParaRPr>
          </a:p>
        </p:txBody>
      </p:sp>
      <p:pic>
        <p:nvPicPr>
          <p:cNvPr id="94211" name="Picture 3" descr="a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8475" y="1052513"/>
            <a:ext cx="7526338" cy="5622925"/>
          </a:xfrm>
          <a:prstGeom prst="rect">
            <a:avLst/>
          </a:prstGeom>
          <a:noFill/>
          <a:ln w="9525">
            <a:solidFill>
              <a:srgbClr val="FF0066"/>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603822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ChangeArrowheads="1"/>
          </p:cNvSpPr>
          <p:nvPr>
            <p:ph idx="1"/>
          </p:nvPr>
        </p:nvSpPr>
        <p:spPr>
          <a:xfrm>
            <a:off x="234950" y="735013"/>
            <a:ext cx="8794750" cy="5619750"/>
          </a:xfrm>
        </p:spPr>
        <p:txBody>
          <a:bodyPr/>
          <a:lstStyle/>
          <a:p>
            <a:pPr eaLnBrk="1" hangingPunct="1">
              <a:spcBef>
                <a:spcPts val="600"/>
              </a:spcBef>
              <a:buFont typeface="Wingdings" pitchFamily="2" charset="2"/>
              <a:buNone/>
              <a:defRPr/>
            </a:pPr>
            <a:endParaRPr lang="cs-CZ" dirty="0" smtClean="0">
              <a:solidFill>
                <a:srgbClr val="00CC00"/>
              </a:solidFill>
            </a:endParaRPr>
          </a:p>
          <a:p>
            <a:pPr eaLnBrk="1" hangingPunct="1">
              <a:spcBef>
                <a:spcPts val="600"/>
              </a:spcBef>
              <a:buFont typeface="Wingdings" pitchFamily="2" charset="2"/>
              <a:buNone/>
              <a:defRPr/>
            </a:pPr>
            <a:r>
              <a:rPr lang="cs-CZ" dirty="0" smtClean="0">
                <a:solidFill>
                  <a:srgbClr val="00CC00"/>
                </a:solidFill>
              </a:rPr>
              <a:t>Zemětřesení na </a:t>
            </a:r>
            <a:r>
              <a:rPr lang="cs-CZ" dirty="0" err="1" smtClean="0">
                <a:solidFill>
                  <a:srgbClr val="00CC00"/>
                </a:solidFill>
              </a:rPr>
              <a:t>Ajašce</a:t>
            </a:r>
            <a:r>
              <a:rPr lang="cs-CZ" dirty="0" smtClean="0">
                <a:solidFill>
                  <a:srgbClr val="00CC00"/>
                </a:solidFill>
              </a:rPr>
              <a:t> v roce 1964</a:t>
            </a:r>
          </a:p>
          <a:p>
            <a:pPr eaLnBrk="1" hangingPunct="1">
              <a:spcBef>
                <a:spcPts val="600"/>
              </a:spcBef>
              <a:buFont typeface="Wingdings" pitchFamily="2" charset="2"/>
              <a:buNone/>
              <a:defRPr/>
            </a:pPr>
            <a:endParaRPr lang="cs-CZ" dirty="0" smtClean="0">
              <a:solidFill>
                <a:srgbClr val="00CC00"/>
              </a:solidFill>
            </a:endParaRPr>
          </a:p>
          <a:p>
            <a:pPr eaLnBrk="1" hangingPunct="1">
              <a:spcBef>
                <a:spcPts val="600"/>
              </a:spcBef>
              <a:buFont typeface="Wingdings" pitchFamily="2" charset="2"/>
              <a:buNone/>
              <a:defRPr/>
            </a:pPr>
            <a:r>
              <a:rPr lang="cs-CZ" dirty="0" smtClean="0">
                <a:solidFill>
                  <a:schemeClr val="tx2"/>
                </a:solidFill>
              </a:rPr>
              <a:t>Regionální změny v nadmořských výškách</a:t>
            </a:r>
            <a:endParaRPr lang="en-US" dirty="0" smtClean="0">
              <a:solidFill>
                <a:schemeClr val="tx2"/>
              </a:solidFill>
            </a:endParaRPr>
          </a:p>
          <a:p>
            <a:pPr lvl="1" eaLnBrk="1" hangingPunct="1">
              <a:spcBef>
                <a:spcPts val="600"/>
              </a:spcBef>
              <a:defRPr/>
            </a:pPr>
            <a:r>
              <a:rPr lang="cs-CZ" dirty="0" smtClean="0"/>
              <a:t>Zemětřesení v roce 1964 změnilo reliéf na více než 250 000 km</a:t>
            </a:r>
            <a:r>
              <a:rPr lang="cs-CZ" baseline="30000" dirty="0" smtClean="0"/>
              <a:t>2</a:t>
            </a:r>
          </a:p>
          <a:p>
            <a:pPr lvl="1" eaLnBrk="1" hangingPunct="1">
              <a:spcBef>
                <a:spcPts val="600"/>
              </a:spcBef>
              <a:defRPr/>
            </a:pPr>
            <a:endParaRPr lang="cs-CZ" baseline="30000" dirty="0" smtClean="0"/>
          </a:p>
          <a:p>
            <a:pPr lvl="1" eaLnBrk="1" hangingPunct="1">
              <a:spcBef>
                <a:spcPts val="600"/>
              </a:spcBef>
              <a:defRPr/>
            </a:pPr>
            <a:r>
              <a:rPr lang="cs-CZ" dirty="0" smtClean="0"/>
              <a:t>Některé oblasti byly vyzvednuty až o 10 m, některé naopak  poklesly o 2,4 m</a:t>
            </a:r>
          </a:p>
        </p:txBody>
      </p:sp>
    </p:spTree>
    <p:extLst>
      <p:ext uri="{BB962C8B-B14F-4D97-AF65-F5344CB8AC3E}">
        <p14:creationId xmlns:p14="http://schemas.microsoft.com/office/powerpoint/2010/main" val="307962735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ChangeArrowheads="1"/>
          </p:cNvSpPr>
          <p:nvPr/>
        </p:nvSpPr>
        <p:spPr bwMode="auto">
          <a:xfrm>
            <a:off x="695325" y="133350"/>
            <a:ext cx="7772400" cy="1143000"/>
          </a:xfrm>
          <a:prstGeom prst="rect">
            <a:avLst/>
          </a:prstGeom>
          <a:noFill/>
          <a:ln w="12700">
            <a:noFill/>
            <a:miter lim="800000"/>
            <a:headEnd/>
            <a:tailEnd/>
          </a:ln>
          <a:effectLst/>
        </p:spPr>
        <p:txBody>
          <a:bodyPr lIns="90488" tIns="44450" rIns="90488" bIns="44450" anchor="ctr"/>
          <a:lstStyle/>
          <a:p>
            <a:pPr algn="ctr">
              <a:defRPr/>
            </a:pPr>
            <a:r>
              <a:rPr lang="en-US" sz="4400">
                <a:solidFill>
                  <a:schemeClr val="tx2"/>
                </a:solidFill>
                <a:effectLst>
                  <a:outerShdw blurRad="38100" dist="38100" dir="2700000" algn="tl">
                    <a:srgbClr val="000000"/>
                  </a:outerShdw>
                </a:effectLst>
              </a:rPr>
              <a:t>1964 </a:t>
            </a:r>
            <a:r>
              <a:rPr lang="cs-CZ" sz="4400">
                <a:solidFill>
                  <a:schemeClr val="tx2"/>
                </a:solidFill>
                <a:effectLst>
                  <a:outerShdw blurRad="38100" dist="38100" dir="2700000" algn="tl">
                    <a:srgbClr val="000000"/>
                  </a:outerShdw>
                </a:effectLst>
              </a:rPr>
              <a:t>Aljaška</a:t>
            </a:r>
            <a:endParaRPr lang="en-US" sz="4400">
              <a:solidFill>
                <a:schemeClr val="tx2"/>
              </a:solidFill>
              <a:effectLst>
                <a:outerShdw blurRad="38100" dist="38100" dir="2700000" algn="tl">
                  <a:srgbClr val="000000"/>
                </a:outerShdw>
              </a:effectLst>
            </a:endParaRPr>
          </a:p>
        </p:txBody>
      </p:sp>
      <p:sp>
        <p:nvSpPr>
          <p:cNvPr id="89091" name="Rectangle 3"/>
          <p:cNvSpPr>
            <a:spLocks noChangeArrowheads="1"/>
          </p:cNvSpPr>
          <p:nvPr/>
        </p:nvSpPr>
        <p:spPr bwMode="auto">
          <a:xfrm>
            <a:off x="695325" y="1504950"/>
            <a:ext cx="7935913" cy="625475"/>
          </a:xfrm>
          <a:prstGeom prst="rect">
            <a:avLst/>
          </a:prstGeom>
          <a:noFill/>
          <a:ln w="12700">
            <a:noFill/>
            <a:miter lim="800000"/>
            <a:headEnd/>
            <a:tailEnd/>
          </a:ln>
          <a:effectLst/>
        </p:spPr>
        <p:txBody>
          <a:bodyPr lIns="90488" tIns="44450" rIns="90488" bIns="44450"/>
          <a:lstStyle/>
          <a:p>
            <a:pPr marL="342900" indent="-342900">
              <a:spcBef>
                <a:spcPct val="20000"/>
              </a:spcBef>
              <a:buClr>
                <a:schemeClr val="hlink"/>
              </a:buClr>
              <a:buSzPct val="90000"/>
              <a:buFont typeface="Wingdings" pitchFamily="2" charset="2"/>
              <a:buNone/>
              <a:defRPr/>
            </a:pPr>
            <a:endParaRPr lang="cs-CZ" sz="3200">
              <a:effectLst>
                <a:outerShdw blurRad="38100" dist="38100" dir="2700000" algn="tl">
                  <a:srgbClr val="000000"/>
                </a:outerShdw>
              </a:effectLst>
            </a:endParaRPr>
          </a:p>
        </p:txBody>
      </p:sp>
      <p:pic>
        <p:nvPicPr>
          <p:cNvPr id="96260" name="Picture 4"/>
          <p:cNvPicPr>
            <a:picLocks noChangeAspect="1" noChangeArrowheads="1"/>
          </p:cNvPicPr>
          <p:nvPr/>
        </p:nvPicPr>
        <p:blipFill>
          <a:blip r:embed="rId3">
            <a:extLst>
              <a:ext uri="{28A0092B-C50C-407E-A947-70E740481C1C}">
                <a14:useLocalDpi xmlns:a14="http://schemas.microsoft.com/office/drawing/2010/main" val="0"/>
              </a:ext>
            </a:extLst>
          </a:blip>
          <a:srcRect l="874" t="1375" r="1192" b="2562"/>
          <a:stretch>
            <a:fillRect/>
          </a:stretch>
        </p:blipFill>
        <p:spPr bwMode="auto">
          <a:xfrm>
            <a:off x="487363" y="1412875"/>
            <a:ext cx="8047037" cy="5019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093" name="AutoShape 5"/>
          <p:cNvSpPr>
            <a:spLocks noChangeArrowheads="1"/>
          </p:cNvSpPr>
          <p:nvPr/>
        </p:nvSpPr>
        <p:spPr bwMode="auto">
          <a:xfrm rot="-7762891">
            <a:off x="6094413" y="4060825"/>
            <a:ext cx="501650" cy="415925"/>
          </a:xfrm>
          <a:prstGeom prst="rightArrow">
            <a:avLst>
              <a:gd name="adj1" fmla="val 50000"/>
              <a:gd name="adj2" fmla="val 30153"/>
            </a:avLst>
          </a:prstGeom>
          <a:solidFill>
            <a:srgbClr val="FF0066"/>
          </a:solidFill>
          <a:ln w="38100">
            <a:solidFill>
              <a:srgbClr val="FF0066"/>
            </a:solidFill>
            <a:miter lim="800000"/>
            <a:headEnd/>
            <a:tailEnd/>
          </a:ln>
          <a:effectLst/>
        </p:spPr>
        <p:txBody>
          <a:bodyPr vert="eaVert" wrap="none" anchor="ctr"/>
          <a:lstStyle/>
          <a:p>
            <a:pPr algn="ctr" eaLnBrk="0" hangingPunct="0">
              <a:defRPr/>
            </a:pPr>
            <a:endParaRPr lang="cs-CZ" sz="2400">
              <a:solidFill>
                <a:srgbClr val="FF0066"/>
              </a:solidFill>
              <a:effectLst>
                <a:outerShdw blurRad="38100" dist="38100" dir="2700000" algn="tl">
                  <a:srgbClr val="000000"/>
                </a:outerShdw>
              </a:effectLst>
              <a:latin typeface="Times New Roman" pitchFamily="18" charset="0"/>
            </a:endParaRPr>
          </a:p>
        </p:txBody>
      </p:sp>
    </p:spTree>
    <p:extLst>
      <p:ext uri="{BB962C8B-B14F-4D97-AF65-F5344CB8AC3E}">
        <p14:creationId xmlns:p14="http://schemas.microsoft.com/office/powerpoint/2010/main" val="239593206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ChangeArrowheads="1"/>
          </p:cNvSpPr>
          <p:nvPr/>
        </p:nvSpPr>
        <p:spPr bwMode="auto">
          <a:xfrm>
            <a:off x="695325" y="133350"/>
            <a:ext cx="7772400" cy="1143000"/>
          </a:xfrm>
          <a:prstGeom prst="rect">
            <a:avLst/>
          </a:prstGeom>
          <a:noFill/>
          <a:ln w="12700">
            <a:noFill/>
            <a:miter lim="800000"/>
            <a:headEnd/>
            <a:tailEnd/>
          </a:ln>
          <a:effectLst/>
        </p:spPr>
        <p:txBody>
          <a:bodyPr lIns="90488" tIns="44450" rIns="90488" bIns="44450" anchor="ctr"/>
          <a:lstStyle/>
          <a:p>
            <a:pPr algn="ctr">
              <a:defRPr/>
            </a:pPr>
            <a:r>
              <a:rPr lang="cs-CZ" sz="4400">
                <a:solidFill>
                  <a:schemeClr val="tx2"/>
                </a:solidFill>
                <a:effectLst>
                  <a:outerShdw blurRad="38100" dist="38100" dir="2700000" algn="tl">
                    <a:srgbClr val="000000"/>
                  </a:outerShdw>
                </a:effectLst>
              </a:rPr>
              <a:t>Zemětřesení na Aljašce</a:t>
            </a:r>
            <a:endParaRPr lang="en-US" sz="4400">
              <a:solidFill>
                <a:schemeClr val="tx2"/>
              </a:solidFill>
              <a:effectLst>
                <a:outerShdw blurRad="38100" dist="38100" dir="2700000" algn="tl">
                  <a:srgbClr val="000000"/>
                </a:outerShdw>
              </a:effectLst>
            </a:endParaRPr>
          </a:p>
        </p:txBody>
      </p:sp>
      <p:sp>
        <p:nvSpPr>
          <p:cNvPr id="97283" name="Rectangle 3"/>
          <p:cNvSpPr>
            <a:spLocks noChangeArrowheads="1"/>
          </p:cNvSpPr>
          <p:nvPr/>
        </p:nvSpPr>
        <p:spPr bwMode="auto">
          <a:xfrm>
            <a:off x="287338" y="1193800"/>
            <a:ext cx="8856662" cy="147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ts val="500"/>
              </a:spcBef>
              <a:spcAft>
                <a:spcPts val="500"/>
              </a:spcAft>
              <a:buClr>
                <a:schemeClr val="hlink"/>
              </a:buClr>
              <a:buSzPct val="90000"/>
              <a:buFont typeface="Wingdings" pitchFamily="2" charset="2"/>
              <a:buNone/>
            </a:pPr>
            <a:r>
              <a:rPr lang="cs-CZ" altLang="cs-CZ" sz="2000">
                <a:solidFill>
                  <a:srgbClr val="FFFFFF"/>
                </a:solidFill>
              </a:rPr>
              <a:t>Magnitudo pro povrchové vlny spočtené v roce 1964 bylo 8,4 RM </a:t>
            </a:r>
          </a:p>
        </p:txBody>
      </p:sp>
      <p:pic>
        <p:nvPicPr>
          <p:cNvPr id="97284" name="Picture 4" descr="a1"/>
          <p:cNvPicPr>
            <a:picLocks noChangeAspect="1" noChangeArrowheads="1"/>
          </p:cNvPicPr>
          <p:nvPr/>
        </p:nvPicPr>
        <p:blipFill>
          <a:blip r:embed="rId3">
            <a:extLst>
              <a:ext uri="{28A0092B-C50C-407E-A947-70E740481C1C}">
                <a14:useLocalDpi xmlns:a14="http://schemas.microsoft.com/office/drawing/2010/main" val="0"/>
              </a:ext>
            </a:extLst>
          </a:blip>
          <a:srcRect l="1346" r="1154"/>
          <a:stretch>
            <a:fillRect/>
          </a:stretch>
        </p:blipFill>
        <p:spPr bwMode="auto">
          <a:xfrm>
            <a:off x="539750" y="2332038"/>
            <a:ext cx="7462838"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7285" name="Rectangle 5"/>
          <p:cNvSpPr>
            <a:spLocks noChangeArrowheads="1"/>
          </p:cNvSpPr>
          <p:nvPr/>
        </p:nvSpPr>
        <p:spPr bwMode="auto">
          <a:xfrm>
            <a:off x="303213" y="2701925"/>
            <a:ext cx="2873375" cy="381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ts val="500"/>
              </a:spcBef>
              <a:spcAft>
                <a:spcPts val="500"/>
              </a:spcAft>
              <a:buClr>
                <a:schemeClr val="hlink"/>
              </a:buClr>
              <a:buSzPct val="90000"/>
              <a:buFont typeface="Wingdings" pitchFamily="2" charset="2"/>
              <a:buNone/>
            </a:pPr>
            <a:endParaRPr lang="cs-CZ" altLang="cs-CZ" sz="2000">
              <a:solidFill>
                <a:srgbClr val="FFFFFF"/>
              </a:solidFill>
            </a:endParaRPr>
          </a:p>
        </p:txBody>
      </p:sp>
    </p:spTree>
    <p:extLst>
      <p:ext uri="{BB962C8B-B14F-4D97-AF65-F5344CB8AC3E}">
        <p14:creationId xmlns:p14="http://schemas.microsoft.com/office/powerpoint/2010/main" val="11181024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1026"/>
          <p:cNvSpPr>
            <a:spLocks noChangeArrowheads="1"/>
          </p:cNvSpPr>
          <p:nvPr/>
        </p:nvSpPr>
        <p:spPr bwMode="auto">
          <a:xfrm>
            <a:off x="695325" y="133350"/>
            <a:ext cx="7772400" cy="1143000"/>
          </a:xfrm>
          <a:prstGeom prst="rect">
            <a:avLst/>
          </a:prstGeom>
          <a:noFill/>
          <a:ln w="12700">
            <a:noFill/>
            <a:miter lim="800000"/>
            <a:headEnd/>
            <a:tailEnd/>
          </a:ln>
          <a:effectLst/>
        </p:spPr>
        <p:txBody>
          <a:bodyPr lIns="90488" tIns="44450" rIns="90488" bIns="44450" anchor="ctr"/>
          <a:lstStyle/>
          <a:p>
            <a:pPr algn="ctr">
              <a:defRPr/>
            </a:pPr>
            <a:r>
              <a:rPr lang="cs-CZ" sz="4400">
                <a:solidFill>
                  <a:schemeClr val="tx2"/>
                </a:solidFill>
                <a:effectLst>
                  <a:outerShdw blurRad="38100" dist="38100" dir="2700000" algn="tl">
                    <a:srgbClr val="000000"/>
                  </a:outerShdw>
                </a:effectLst>
              </a:rPr>
              <a:t>Aljaška</a:t>
            </a:r>
            <a:endParaRPr lang="en-US" sz="4400">
              <a:solidFill>
                <a:schemeClr val="tx2"/>
              </a:solidFill>
              <a:effectLst>
                <a:outerShdw blurRad="38100" dist="38100" dir="2700000" algn="tl">
                  <a:srgbClr val="000000"/>
                </a:outerShdw>
              </a:effectLst>
            </a:endParaRPr>
          </a:p>
        </p:txBody>
      </p:sp>
      <p:sp>
        <p:nvSpPr>
          <p:cNvPr id="98307" name="Rectangle 1027"/>
          <p:cNvSpPr>
            <a:spLocks noChangeArrowheads="1"/>
          </p:cNvSpPr>
          <p:nvPr/>
        </p:nvSpPr>
        <p:spPr bwMode="auto">
          <a:xfrm>
            <a:off x="287338" y="1184275"/>
            <a:ext cx="8616950" cy="136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ts val="500"/>
              </a:spcBef>
              <a:spcAft>
                <a:spcPts val="500"/>
              </a:spcAft>
              <a:buClr>
                <a:schemeClr val="hlink"/>
              </a:buClr>
              <a:buSzPct val="90000"/>
              <a:buFont typeface="Wingdings" pitchFamily="2" charset="2"/>
              <a:buNone/>
            </a:pPr>
            <a:r>
              <a:rPr lang="cs-CZ" altLang="cs-CZ" sz="2400" b="1" dirty="0">
                <a:solidFill>
                  <a:srgbClr val="FFFF00"/>
                </a:solidFill>
              </a:rPr>
              <a:t>Mrtví</a:t>
            </a:r>
            <a:r>
              <a:rPr lang="en-US" altLang="cs-CZ" sz="2400" b="1" dirty="0">
                <a:solidFill>
                  <a:srgbClr val="FFFF00"/>
                </a:solidFill>
              </a:rPr>
              <a:t>:</a:t>
            </a:r>
            <a:r>
              <a:rPr lang="en-US" altLang="cs-CZ" sz="2400" dirty="0">
                <a:solidFill>
                  <a:srgbClr val="FFFFFF"/>
                </a:solidFill>
              </a:rPr>
              <a:t> 115 </a:t>
            </a:r>
            <a:r>
              <a:rPr lang="cs-CZ" altLang="cs-CZ" sz="2400" dirty="0">
                <a:solidFill>
                  <a:srgbClr val="FFFFFF"/>
                </a:solidFill>
              </a:rPr>
              <a:t>na Aljašce</a:t>
            </a:r>
            <a:r>
              <a:rPr lang="en-US" altLang="cs-CZ" sz="2400" dirty="0">
                <a:solidFill>
                  <a:srgbClr val="FFFFFF"/>
                </a:solidFill>
              </a:rPr>
              <a:t>, 16 </a:t>
            </a:r>
            <a:r>
              <a:rPr lang="cs-CZ" altLang="cs-CZ" sz="2400" dirty="0">
                <a:solidFill>
                  <a:srgbClr val="FFFFFF"/>
                </a:solidFill>
              </a:rPr>
              <a:t>v</a:t>
            </a:r>
            <a:r>
              <a:rPr lang="en-US" altLang="cs-CZ" sz="2400" dirty="0">
                <a:solidFill>
                  <a:srgbClr val="FFFFFF"/>
                </a:solidFill>
              </a:rPr>
              <a:t> Oregon </a:t>
            </a:r>
            <a:r>
              <a:rPr lang="cs-CZ" altLang="cs-CZ" sz="2400" dirty="0">
                <a:solidFill>
                  <a:srgbClr val="FFFFFF"/>
                </a:solidFill>
              </a:rPr>
              <a:t>a K</a:t>
            </a:r>
            <a:r>
              <a:rPr lang="en-US" altLang="cs-CZ" sz="2400" dirty="0" err="1">
                <a:solidFill>
                  <a:srgbClr val="FFFFFF"/>
                </a:solidFill>
              </a:rPr>
              <a:t>aliforni</a:t>
            </a:r>
            <a:r>
              <a:rPr lang="cs-CZ" altLang="cs-CZ" sz="2400" dirty="0">
                <a:solidFill>
                  <a:srgbClr val="FFFFFF"/>
                </a:solidFill>
              </a:rPr>
              <a:t>i</a:t>
            </a:r>
            <a:endParaRPr lang="en-US" altLang="cs-CZ" sz="2400" dirty="0"/>
          </a:p>
          <a:p>
            <a:pPr eaLnBrk="1" hangingPunct="1">
              <a:spcBef>
                <a:spcPts val="500"/>
              </a:spcBef>
              <a:spcAft>
                <a:spcPts val="500"/>
              </a:spcAft>
              <a:buClr>
                <a:schemeClr val="hlink"/>
              </a:buClr>
              <a:buSzPct val="90000"/>
              <a:buFont typeface="Wingdings" pitchFamily="2" charset="2"/>
              <a:buNone/>
            </a:pPr>
            <a:r>
              <a:rPr lang="cs-CZ" altLang="cs-CZ" sz="2400" b="1" dirty="0">
                <a:solidFill>
                  <a:srgbClr val="FFFF00"/>
                </a:solidFill>
              </a:rPr>
              <a:t>Škody</a:t>
            </a:r>
            <a:r>
              <a:rPr lang="en-US" altLang="cs-CZ" sz="2400" b="1" dirty="0">
                <a:solidFill>
                  <a:srgbClr val="FFFF00"/>
                </a:solidFill>
              </a:rPr>
              <a:t>:</a:t>
            </a:r>
            <a:r>
              <a:rPr lang="en-US" altLang="cs-CZ" sz="2400" dirty="0">
                <a:solidFill>
                  <a:srgbClr val="FFFFFF"/>
                </a:solidFill>
              </a:rPr>
              <a:t> </a:t>
            </a:r>
            <a:r>
              <a:rPr lang="cs-CZ" altLang="cs-CZ" sz="2400" dirty="0">
                <a:solidFill>
                  <a:srgbClr val="FFFFFF"/>
                </a:solidFill>
              </a:rPr>
              <a:t>Odhadované ztráty</a:t>
            </a:r>
            <a:r>
              <a:rPr lang="en-US" altLang="cs-CZ" sz="2400" dirty="0">
                <a:solidFill>
                  <a:srgbClr val="FFFFFF"/>
                </a:solidFill>
              </a:rPr>
              <a:t> $300-400 million</a:t>
            </a:r>
            <a:r>
              <a:rPr lang="cs-CZ" altLang="cs-CZ" sz="2400" dirty="0">
                <a:solidFill>
                  <a:srgbClr val="FFFFFF"/>
                </a:solidFill>
              </a:rPr>
              <a:t>ů dolarů (v kurzech roku 1964)</a:t>
            </a:r>
            <a:endParaRPr lang="en-US" altLang="cs-CZ" sz="2400" dirty="0">
              <a:solidFill>
                <a:srgbClr val="FFFFFF"/>
              </a:solidFill>
            </a:endParaRPr>
          </a:p>
        </p:txBody>
      </p:sp>
      <p:pic>
        <p:nvPicPr>
          <p:cNvPr id="98308" name="Picture 1028" descr="a1"/>
          <p:cNvPicPr>
            <a:picLocks noChangeAspect="1" noChangeArrowheads="1"/>
          </p:cNvPicPr>
          <p:nvPr/>
        </p:nvPicPr>
        <p:blipFill>
          <a:blip r:embed="rId3">
            <a:extLst>
              <a:ext uri="{28A0092B-C50C-407E-A947-70E740481C1C}">
                <a14:useLocalDpi xmlns:a14="http://schemas.microsoft.com/office/drawing/2010/main" val="0"/>
              </a:ext>
            </a:extLst>
          </a:blip>
          <a:srcRect l="1346" r="1154"/>
          <a:stretch>
            <a:fillRect/>
          </a:stretch>
        </p:blipFill>
        <p:spPr bwMode="auto">
          <a:xfrm>
            <a:off x="3302000" y="2593975"/>
            <a:ext cx="5842000" cy="354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8309" name="Rectangle 1029"/>
          <p:cNvSpPr>
            <a:spLocks noChangeArrowheads="1"/>
          </p:cNvSpPr>
          <p:nvPr/>
        </p:nvSpPr>
        <p:spPr bwMode="auto">
          <a:xfrm>
            <a:off x="277813" y="2505075"/>
            <a:ext cx="3036887" cy="4208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lstStyle>
            <a:lvl1pPr eaLnBrk="0" hangingPunct="0">
              <a:defRPr>
                <a:solidFill>
                  <a:schemeClr val="tx1"/>
                </a:solidFill>
                <a:latin typeface="Arial" charset="0"/>
              </a:defRPr>
            </a:lvl1pPr>
            <a:lvl2pPr marL="517525"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ts val="500"/>
              </a:spcBef>
              <a:spcAft>
                <a:spcPts val="500"/>
              </a:spcAft>
              <a:buClr>
                <a:schemeClr val="hlink"/>
              </a:buClr>
              <a:buSzPct val="90000"/>
              <a:buFont typeface="Wingdings" pitchFamily="2" charset="2"/>
              <a:buNone/>
            </a:pPr>
            <a:r>
              <a:rPr lang="cs-CZ" altLang="cs-CZ" sz="2400" dirty="0">
                <a:solidFill>
                  <a:srgbClr val="FFFFFF"/>
                </a:solidFill>
              </a:rPr>
              <a:t>Ztráty na životech nízké</a:t>
            </a:r>
            <a:r>
              <a:rPr lang="en-US" altLang="cs-CZ" sz="2400" dirty="0">
                <a:solidFill>
                  <a:srgbClr val="FFFFFF"/>
                </a:solidFill>
              </a:rPr>
              <a:t>:</a:t>
            </a:r>
          </a:p>
          <a:p>
            <a:pPr lvl="1" eaLnBrk="1" hangingPunct="1">
              <a:spcBef>
                <a:spcPts val="500"/>
              </a:spcBef>
              <a:spcAft>
                <a:spcPts val="500"/>
              </a:spcAft>
              <a:buFontTx/>
              <a:buChar char="–"/>
            </a:pPr>
            <a:r>
              <a:rPr lang="en-US" altLang="cs-CZ" sz="2400" dirty="0">
                <a:solidFill>
                  <a:srgbClr val="FFFFFF"/>
                </a:solidFill>
              </a:rPr>
              <a:t> </a:t>
            </a:r>
            <a:r>
              <a:rPr lang="cs-CZ" altLang="cs-CZ" sz="2400" dirty="0">
                <a:solidFill>
                  <a:srgbClr val="FFFFFF"/>
                </a:solidFill>
              </a:rPr>
              <a:t>nízká obydlenosti území</a:t>
            </a:r>
            <a:endParaRPr lang="en-US" altLang="cs-CZ" sz="2400" dirty="0">
              <a:solidFill>
                <a:srgbClr val="FFFFFF"/>
              </a:solidFill>
            </a:endParaRPr>
          </a:p>
          <a:p>
            <a:pPr lvl="1" eaLnBrk="1" hangingPunct="1">
              <a:spcBef>
                <a:spcPts val="500"/>
              </a:spcBef>
              <a:spcAft>
                <a:spcPts val="500"/>
              </a:spcAft>
              <a:buFontTx/>
              <a:buChar char="–"/>
            </a:pPr>
            <a:r>
              <a:rPr lang="cs-CZ" altLang="cs-CZ" sz="2400" dirty="0">
                <a:solidFill>
                  <a:srgbClr val="FFFFFF"/>
                </a:solidFill>
              </a:rPr>
              <a:t>Proběhlo v pátek brzy odpoledne</a:t>
            </a:r>
            <a:r>
              <a:rPr lang="en-US" altLang="cs-CZ" sz="2400" dirty="0">
                <a:solidFill>
                  <a:srgbClr val="FFFFFF"/>
                </a:solidFill>
              </a:rPr>
              <a:t>) </a:t>
            </a:r>
          </a:p>
          <a:p>
            <a:pPr lvl="1" eaLnBrk="1" hangingPunct="1">
              <a:spcBef>
                <a:spcPts val="500"/>
              </a:spcBef>
              <a:spcAft>
                <a:spcPts val="500"/>
              </a:spcAft>
              <a:buFontTx/>
              <a:buChar char="–"/>
            </a:pPr>
            <a:r>
              <a:rPr lang="cs-CZ" altLang="cs-CZ" sz="2400" dirty="0">
                <a:solidFill>
                  <a:srgbClr val="FFFFFF"/>
                </a:solidFill>
              </a:rPr>
              <a:t>Většina domů byla ze dřeva</a:t>
            </a:r>
            <a:endParaRPr lang="en-US" altLang="cs-CZ" sz="2400" dirty="0">
              <a:solidFill>
                <a:srgbClr val="FFFFFF"/>
              </a:solidFill>
            </a:endParaRPr>
          </a:p>
        </p:txBody>
      </p:sp>
    </p:spTree>
    <p:extLst>
      <p:ext uri="{BB962C8B-B14F-4D97-AF65-F5344CB8AC3E}">
        <p14:creationId xmlns:p14="http://schemas.microsoft.com/office/powerpoint/2010/main" val="5823041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ChangeArrowheads="1"/>
          </p:cNvSpPr>
          <p:nvPr/>
        </p:nvSpPr>
        <p:spPr bwMode="auto">
          <a:xfrm>
            <a:off x="695325" y="133350"/>
            <a:ext cx="7772400" cy="1143000"/>
          </a:xfrm>
          <a:prstGeom prst="rect">
            <a:avLst/>
          </a:prstGeom>
          <a:noFill/>
          <a:ln w="12700">
            <a:noFill/>
            <a:miter lim="800000"/>
            <a:headEnd/>
            <a:tailEnd/>
          </a:ln>
          <a:effectLst/>
        </p:spPr>
        <p:txBody>
          <a:bodyPr lIns="90488" tIns="44450" rIns="90488" bIns="44450" anchor="ctr"/>
          <a:lstStyle/>
          <a:p>
            <a:pPr algn="ctr">
              <a:defRPr/>
            </a:pPr>
            <a:r>
              <a:rPr lang="en-US" sz="4400">
                <a:solidFill>
                  <a:schemeClr val="tx2"/>
                </a:solidFill>
                <a:effectLst>
                  <a:outerShdw blurRad="38100" dist="38100" dir="2700000" algn="tl">
                    <a:srgbClr val="000000"/>
                  </a:outerShdw>
                </a:effectLst>
              </a:rPr>
              <a:t>1964 </a:t>
            </a:r>
            <a:r>
              <a:rPr lang="cs-CZ" sz="4400">
                <a:solidFill>
                  <a:schemeClr val="tx2"/>
                </a:solidFill>
                <a:effectLst>
                  <a:outerShdw blurRad="38100" dist="38100" dir="2700000" algn="tl">
                    <a:srgbClr val="000000"/>
                  </a:outerShdw>
                </a:effectLst>
              </a:rPr>
              <a:t>Aljaška</a:t>
            </a:r>
            <a:endParaRPr lang="en-US" sz="4400">
              <a:solidFill>
                <a:schemeClr val="tx2"/>
              </a:solidFill>
              <a:effectLst>
                <a:outerShdw blurRad="38100" dist="38100" dir="2700000" algn="tl">
                  <a:srgbClr val="000000"/>
                </a:outerShdw>
              </a:effectLst>
            </a:endParaRPr>
          </a:p>
        </p:txBody>
      </p:sp>
      <p:sp>
        <p:nvSpPr>
          <p:cNvPr id="91139" name="Rectangle 3"/>
          <p:cNvSpPr>
            <a:spLocks noChangeArrowheads="1"/>
          </p:cNvSpPr>
          <p:nvPr/>
        </p:nvSpPr>
        <p:spPr bwMode="auto">
          <a:xfrm>
            <a:off x="695325" y="1504950"/>
            <a:ext cx="7935913" cy="625475"/>
          </a:xfrm>
          <a:prstGeom prst="rect">
            <a:avLst/>
          </a:prstGeom>
          <a:noFill/>
          <a:ln w="12700">
            <a:noFill/>
            <a:miter lim="800000"/>
            <a:headEnd/>
            <a:tailEnd/>
          </a:ln>
          <a:effectLst/>
        </p:spPr>
        <p:txBody>
          <a:bodyPr lIns="90488" tIns="44450" rIns="90488" bIns="44450"/>
          <a:lstStyle/>
          <a:p>
            <a:pPr marL="342900" indent="-342900">
              <a:spcBef>
                <a:spcPct val="20000"/>
              </a:spcBef>
              <a:buClr>
                <a:schemeClr val="hlink"/>
              </a:buClr>
              <a:buSzPct val="90000"/>
              <a:buFont typeface="Wingdings" pitchFamily="2" charset="2"/>
              <a:buNone/>
              <a:defRPr/>
            </a:pPr>
            <a:endParaRPr lang="cs-CZ" sz="3200">
              <a:effectLst>
                <a:outerShdw blurRad="38100" dist="38100" dir="2700000" algn="tl">
                  <a:srgbClr val="000000"/>
                </a:outerShdw>
              </a:effectLst>
            </a:endParaRPr>
          </a:p>
        </p:txBody>
      </p:sp>
      <p:pic>
        <p:nvPicPr>
          <p:cNvPr id="9933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7650" y="1935163"/>
            <a:ext cx="4762500" cy="3808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933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05450" y="4802188"/>
            <a:ext cx="3097213" cy="1941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9334" name="Picture 6" descr="a1"/>
          <p:cNvPicPr>
            <a:picLocks noChangeAspect="1" noChangeArrowheads="1"/>
          </p:cNvPicPr>
          <p:nvPr/>
        </p:nvPicPr>
        <p:blipFill>
          <a:blip r:embed="rId5">
            <a:extLst>
              <a:ext uri="{28A0092B-C50C-407E-A947-70E740481C1C}">
                <a14:useLocalDpi xmlns:a14="http://schemas.microsoft.com/office/drawing/2010/main" val="0"/>
              </a:ext>
            </a:extLst>
          </a:blip>
          <a:srcRect r="1616"/>
          <a:stretch>
            <a:fillRect/>
          </a:stretch>
        </p:blipFill>
        <p:spPr bwMode="auto">
          <a:xfrm>
            <a:off x="5227638" y="1341438"/>
            <a:ext cx="3641725" cy="3313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354776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346" name="Rectangle 2"/>
          <p:cNvSpPr>
            <a:spLocks noGrp="1" noChangeArrowheads="1"/>
          </p:cNvSpPr>
          <p:nvPr>
            <p:ph type="title"/>
          </p:nvPr>
        </p:nvSpPr>
        <p:spPr/>
        <p:txBody>
          <a:bodyPr/>
          <a:lstStyle/>
          <a:p>
            <a:pPr eaLnBrk="1" hangingPunct="1">
              <a:defRPr/>
            </a:pPr>
            <a:r>
              <a:rPr lang="cs-CZ" sz="4000" smtClean="0"/>
              <a:t>Chování obyvatel při zemětřeseních</a:t>
            </a:r>
          </a:p>
        </p:txBody>
      </p:sp>
      <p:sp>
        <p:nvSpPr>
          <p:cNvPr id="313347" name="Rectangle 3"/>
          <p:cNvSpPr>
            <a:spLocks noGrp="1" noChangeArrowheads="1"/>
          </p:cNvSpPr>
          <p:nvPr>
            <p:ph idx="1"/>
          </p:nvPr>
        </p:nvSpPr>
        <p:spPr/>
        <p:txBody>
          <a:bodyPr/>
          <a:lstStyle/>
          <a:p>
            <a:pPr eaLnBrk="1" hangingPunct="1">
              <a:defRPr/>
            </a:pPr>
            <a:r>
              <a:rPr lang="cs-CZ" smtClean="0">
                <a:effectLst/>
              </a:rPr>
              <a:t>jestliže člověka zemětřesení zastihne vně budovy, tak pro něho platí - jít dále od budov, nejlépe na volné prostranství, kde musí zůstat dokud otřes neskončí.,</a:t>
            </a:r>
            <a:endParaRPr lang="cs-CZ" b="1" smtClean="0">
              <a:effectLst/>
            </a:endParaRPr>
          </a:p>
          <a:p>
            <a:pPr eaLnBrk="1" hangingPunct="1">
              <a:defRPr/>
            </a:pPr>
            <a:r>
              <a:rPr lang="cs-CZ" smtClean="0">
                <a:effectLst/>
              </a:rPr>
              <a:t>        jestliže se člověk nachází v jedoucím autě, urychleně má zastavit, pokud možno na volném prostranství a zůstat v autě dokud otřes neustane.</a:t>
            </a:r>
            <a:endParaRPr lang="cs-CZ" b="1" smtClean="0">
              <a:effectLst/>
            </a:endParaRPr>
          </a:p>
          <a:p>
            <a:pPr eaLnBrk="1" hangingPunct="1">
              <a:buFont typeface="Wingdings" pitchFamily="2" charset="2"/>
              <a:buNone/>
              <a:defRPr/>
            </a:pPr>
            <a:endParaRPr lang="cs-CZ" b="1" smtClean="0">
              <a:effectLst/>
            </a:endParaRPr>
          </a:p>
          <a:p>
            <a:pPr eaLnBrk="1" hangingPunct="1">
              <a:defRPr/>
            </a:pPr>
            <a:endParaRPr lang="cs-CZ" smtClean="0"/>
          </a:p>
        </p:txBody>
      </p:sp>
    </p:spTree>
    <p:extLst>
      <p:ext uri="{BB962C8B-B14F-4D97-AF65-F5344CB8AC3E}">
        <p14:creationId xmlns:p14="http://schemas.microsoft.com/office/powerpoint/2010/main" val="395486611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1026"/>
          <p:cNvSpPr>
            <a:spLocks noChangeArrowheads="1"/>
          </p:cNvSpPr>
          <p:nvPr/>
        </p:nvSpPr>
        <p:spPr bwMode="auto">
          <a:xfrm>
            <a:off x="695325" y="133350"/>
            <a:ext cx="7772400" cy="1143000"/>
          </a:xfrm>
          <a:prstGeom prst="rect">
            <a:avLst/>
          </a:prstGeom>
          <a:noFill/>
          <a:ln w="12700">
            <a:noFill/>
            <a:miter lim="800000"/>
            <a:headEnd/>
            <a:tailEnd/>
          </a:ln>
          <a:effectLst/>
        </p:spPr>
        <p:txBody>
          <a:bodyPr lIns="90488" tIns="44450" rIns="90488" bIns="44450" anchor="ctr"/>
          <a:lstStyle/>
          <a:p>
            <a:pPr algn="ctr">
              <a:defRPr/>
            </a:pPr>
            <a:r>
              <a:rPr lang="cs-CZ" sz="4400">
                <a:solidFill>
                  <a:schemeClr val="tx2"/>
                </a:solidFill>
                <a:effectLst>
                  <a:outerShdw blurRad="38100" dist="38100" dir="2700000" algn="tl">
                    <a:srgbClr val="000000"/>
                  </a:outerShdw>
                </a:effectLst>
              </a:rPr>
              <a:t>Zemětřesení na Aljašce </a:t>
            </a:r>
            <a:endParaRPr lang="en-US" sz="4400">
              <a:solidFill>
                <a:schemeClr val="tx2"/>
              </a:solidFill>
              <a:effectLst>
                <a:outerShdw blurRad="38100" dist="38100" dir="2700000" algn="tl">
                  <a:srgbClr val="000000"/>
                </a:outerShdw>
              </a:effectLst>
            </a:endParaRPr>
          </a:p>
        </p:txBody>
      </p:sp>
      <p:sp>
        <p:nvSpPr>
          <p:cNvPr id="97283" name="Rectangle 1027"/>
          <p:cNvSpPr>
            <a:spLocks noChangeArrowheads="1"/>
          </p:cNvSpPr>
          <p:nvPr/>
        </p:nvSpPr>
        <p:spPr bwMode="auto">
          <a:xfrm>
            <a:off x="695325" y="1504950"/>
            <a:ext cx="7935913" cy="5153025"/>
          </a:xfrm>
          <a:prstGeom prst="rect">
            <a:avLst/>
          </a:prstGeom>
          <a:noFill/>
          <a:ln w="12700">
            <a:noFill/>
            <a:miter lim="800000"/>
            <a:headEnd/>
            <a:tailEnd/>
          </a:ln>
          <a:effectLst/>
        </p:spPr>
        <p:txBody>
          <a:bodyPr lIns="90488" tIns="44450" rIns="90488" bIns="44450"/>
          <a:lstStyle/>
          <a:p>
            <a:pPr marL="342900" indent="-342900">
              <a:spcBef>
                <a:spcPct val="20000"/>
              </a:spcBef>
              <a:buClr>
                <a:schemeClr val="hlink"/>
              </a:buClr>
              <a:buSzPct val="90000"/>
              <a:buFont typeface="Wingdings" pitchFamily="2" charset="2"/>
              <a:buBlip>
                <a:blip r:embed="rId3"/>
              </a:buBlip>
              <a:defRPr/>
            </a:pPr>
            <a:r>
              <a:rPr lang="cs-CZ" sz="3200">
                <a:effectLst>
                  <a:outerShdw blurRad="38100" dist="38100" dir="2700000" algn="tl">
                    <a:srgbClr val="000000"/>
                  </a:outerShdw>
                </a:effectLst>
              </a:rPr>
              <a:t>Tsunami devastovalo mnoho měst podél Aljašského zálivu, ale také poničilo vážně dva přístavy v Kanadě (Alberni), záp. Pobřeží US (15 mrtvých)</a:t>
            </a:r>
          </a:p>
          <a:p>
            <a:pPr marL="342900" indent="-342900">
              <a:spcBef>
                <a:spcPct val="20000"/>
              </a:spcBef>
              <a:buClr>
                <a:schemeClr val="hlink"/>
              </a:buClr>
              <a:buSzPct val="90000"/>
              <a:buFont typeface="Wingdings" pitchFamily="2" charset="2"/>
              <a:buBlip>
                <a:blip r:embed="rId3"/>
              </a:buBlip>
              <a:defRPr/>
            </a:pPr>
            <a:r>
              <a:rPr lang="cs-CZ" sz="3200">
                <a:effectLst>
                  <a:outerShdw blurRad="38100" dist="38100" dir="2700000" algn="tl">
                    <a:srgbClr val="000000"/>
                  </a:outerShdw>
                </a:effectLst>
              </a:rPr>
              <a:t>Havajské ostrovy</a:t>
            </a:r>
          </a:p>
          <a:p>
            <a:pPr marL="342900" indent="-342900">
              <a:spcBef>
                <a:spcPct val="20000"/>
              </a:spcBef>
              <a:buClr>
                <a:schemeClr val="hlink"/>
              </a:buClr>
              <a:buSzPct val="90000"/>
              <a:buFont typeface="Wingdings" pitchFamily="2" charset="2"/>
              <a:buBlip>
                <a:blip r:embed="rId3"/>
              </a:buBlip>
              <a:defRPr/>
            </a:pPr>
            <a:endParaRPr lang="cs-CZ" sz="3200">
              <a:effectLst>
                <a:outerShdw blurRad="38100" dist="38100" dir="2700000" algn="tl">
                  <a:srgbClr val="000000"/>
                </a:outerShdw>
              </a:effectLst>
            </a:endParaRPr>
          </a:p>
        </p:txBody>
      </p:sp>
    </p:spTree>
    <p:extLst>
      <p:ext uri="{BB962C8B-B14F-4D97-AF65-F5344CB8AC3E}">
        <p14:creationId xmlns:p14="http://schemas.microsoft.com/office/powerpoint/2010/main" val="86439336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8" name="Picture 4" descr="6470070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088" y="404813"/>
            <a:ext cx="73152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1379" name="Text Box 5"/>
          <p:cNvSpPr txBox="1">
            <a:spLocks noChangeArrowheads="1"/>
          </p:cNvSpPr>
          <p:nvPr/>
        </p:nvSpPr>
        <p:spPr bwMode="auto">
          <a:xfrm>
            <a:off x="519113" y="5897563"/>
            <a:ext cx="81343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cs-CZ" altLang="cs-CZ"/>
              <a:t>Hanning Bay Fault Scarp, Aljaška 1964, výzdvih na zlomu sz.-jv. směru odkryl </a:t>
            </a:r>
          </a:p>
          <a:p>
            <a:pPr eaLnBrk="1" hangingPunct="1"/>
            <a:r>
              <a:rPr lang="cs-CZ" altLang="cs-CZ"/>
              <a:t>pPříbojovou zónu a posunul jí do oceánu (výzdvih 3,5 – 4 m)</a:t>
            </a:r>
          </a:p>
        </p:txBody>
      </p:sp>
    </p:spTree>
    <p:extLst>
      <p:ext uri="{BB962C8B-B14F-4D97-AF65-F5344CB8AC3E}">
        <p14:creationId xmlns:p14="http://schemas.microsoft.com/office/powerpoint/2010/main" val="348829585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2" name="Picture 4" descr="6470070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850" y="260350"/>
            <a:ext cx="73152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03" name="Text Box 5"/>
          <p:cNvSpPr txBox="1">
            <a:spLocks noChangeArrowheads="1"/>
          </p:cNvSpPr>
          <p:nvPr/>
        </p:nvSpPr>
        <p:spPr bwMode="auto">
          <a:xfrm>
            <a:off x="376238" y="5608638"/>
            <a:ext cx="8648586"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cs-CZ" altLang="cs-CZ" dirty="0" err="1"/>
              <a:t>Subsidence</a:t>
            </a:r>
            <a:r>
              <a:rPr lang="cs-CZ" altLang="cs-CZ" dirty="0"/>
              <a:t> a záplava pobřeží, během zemětřesení na Aljašce, 1964</a:t>
            </a:r>
          </a:p>
          <a:p>
            <a:pPr eaLnBrk="1" hangingPunct="1"/>
            <a:r>
              <a:rPr lang="cs-CZ" altLang="cs-CZ" dirty="0"/>
              <a:t>Vesnice </a:t>
            </a:r>
            <a:r>
              <a:rPr lang="cs-CZ" altLang="cs-CZ" dirty="0" err="1"/>
              <a:t>Portage</a:t>
            </a:r>
            <a:r>
              <a:rPr lang="cs-CZ" altLang="cs-CZ" dirty="0"/>
              <a:t>, - 1,8 </a:t>
            </a:r>
            <a:r>
              <a:rPr lang="cs-CZ" altLang="cs-CZ" dirty="0" err="1"/>
              <a:t>tekt</a:t>
            </a:r>
            <a:r>
              <a:rPr lang="cs-CZ" altLang="cs-CZ" dirty="0"/>
              <a:t>. </a:t>
            </a:r>
            <a:r>
              <a:rPr lang="cs-CZ" altLang="cs-CZ" dirty="0" err="1"/>
              <a:t>Subsidence</a:t>
            </a:r>
            <a:r>
              <a:rPr lang="cs-CZ" altLang="cs-CZ" dirty="0"/>
              <a:t>, břežní linie postoupila o 3,4 </a:t>
            </a:r>
            <a:r>
              <a:rPr lang="cs-CZ" altLang="cs-CZ" dirty="0" smtClean="0"/>
              <a:t>km do </a:t>
            </a:r>
            <a:r>
              <a:rPr lang="cs-CZ" altLang="cs-CZ" dirty="0"/>
              <a:t>pevniny</a:t>
            </a:r>
          </a:p>
          <a:p>
            <a:pPr eaLnBrk="1" hangingPunct="1"/>
            <a:r>
              <a:rPr lang="cs-CZ" altLang="cs-CZ" dirty="0"/>
              <a:t>Pobřeží zaneseno </a:t>
            </a:r>
            <a:r>
              <a:rPr lang="cs-CZ" altLang="cs-CZ" dirty="0" err="1"/>
              <a:t>siltem</a:t>
            </a:r>
            <a:r>
              <a:rPr lang="cs-CZ" altLang="cs-CZ" dirty="0"/>
              <a:t> a pískem</a:t>
            </a:r>
          </a:p>
        </p:txBody>
      </p:sp>
    </p:spTree>
    <p:extLst>
      <p:ext uri="{BB962C8B-B14F-4D97-AF65-F5344CB8AC3E}">
        <p14:creationId xmlns:p14="http://schemas.microsoft.com/office/powerpoint/2010/main" val="88049790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6" name="Picture 4" descr="6470070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990600"/>
            <a:ext cx="73152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427" name="Text Box 5"/>
          <p:cNvSpPr txBox="1">
            <a:spLocks noChangeArrowheads="1"/>
          </p:cNvSpPr>
          <p:nvPr/>
        </p:nvSpPr>
        <p:spPr bwMode="auto">
          <a:xfrm>
            <a:off x="592138" y="6040438"/>
            <a:ext cx="67500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cs-CZ" altLang="cs-CZ"/>
              <a:t>Submarinní sesuvy na pobřeží Aljašky způsobené zemětřesením</a:t>
            </a:r>
          </a:p>
        </p:txBody>
      </p:sp>
    </p:spTree>
    <p:extLst>
      <p:ext uri="{BB962C8B-B14F-4D97-AF65-F5344CB8AC3E}">
        <p14:creationId xmlns:p14="http://schemas.microsoft.com/office/powerpoint/2010/main" val="134873710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50" name="Picture 4" descr="6470070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990600"/>
            <a:ext cx="73152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451" name="Text Box 5"/>
          <p:cNvSpPr txBox="1">
            <a:spLocks noChangeArrowheads="1"/>
          </p:cNvSpPr>
          <p:nvPr/>
        </p:nvSpPr>
        <p:spPr bwMode="auto">
          <a:xfrm>
            <a:off x="611188" y="5949950"/>
            <a:ext cx="82740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cs-CZ" altLang="cs-CZ"/>
              <a:t>Sesuvy smykové, Goverment Hill, Anchorage, Aljaška, škola se sesunula o 9 m,</a:t>
            </a:r>
          </a:p>
          <a:p>
            <a:pPr eaLnBrk="1" hangingPunct="1"/>
            <a:r>
              <a:rPr lang="cs-CZ" altLang="cs-CZ"/>
              <a:t>Šířka sesuvné oblasti 370 m</a:t>
            </a:r>
          </a:p>
        </p:txBody>
      </p:sp>
    </p:spTree>
    <p:extLst>
      <p:ext uri="{BB962C8B-B14F-4D97-AF65-F5344CB8AC3E}">
        <p14:creationId xmlns:p14="http://schemas.microsoft.com/office/powerpoint/2010/main" val="319254854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4" name="Picture 4" descr="6470070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990600"/>
            <a:ext cx="73152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5475" name="Text Box 5"/>
          <p:cNvSpPr txBox="1">
            <a:spLocks noChangeArrowheads="1"/>
          </p:cNvSpPr>
          <p:nvPr/>
        </p:nvSpPr>
        <p:spPr bwMode="auto">
          <a:xfrm>
            <a:off x="663575" y="6113463"/>
            <a:ext cx="65976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cs-CZ" altLang="cs-CZ"/>
              <a:t>Subsidence a horizonální posuny v řádu m, Anchorage, Aljaška</a:t>
            </a:r>
          </a:p>
        </p:txBody>
      </p:sp>
    </p:spTree>
    <p:extLst>
      <p:ext uri="{BB962C8B-B14F-4D97-AF65-F5344CB8AC3E}">
        <p14:creationId xmlns:p14="http://schemas.microsoft.com/office/powerpoint/2010/main" val="207667896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8" name="Picture 4" descr="6470040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388" y="260350"/>
            <a:ext cx="5602287" cy="3735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499" name="Picture 5" descr="6470040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35375" y="3117850"/>
            <a:ext cx="5313363" cy="3541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6500" name="Text Box 6"/>
          <p:cNvSpPr txBox="1">
            <a:spLocks noChangeArrowheads="1"/>
          </p:cNvSpPr>
          <p:nvPr/>
        </p:nvSpPr>
        <p:spPr bwMode="auto">
          <a:xfrm>
            <a:off x="158750" y="4384675"/>
            <a:ext cx="3092450" cy="1465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cs-CZ" altLang="cs-CZ"/>
              <a:t>Aljaška, 1964</a:t>
            </a:r>
          </a:p>
          <a:p>
            <a:pPr eaLnBrk="1" hangingPunct="1"/>
            <a:r>
              <a:rPr lang="cs-CZ" altLang="cs-CZ"/>
              <a:t>Pořušení dopravních staveb,</a:t>
            </a:r>
          </a:p>
          <a:p>
            <a:pPr eaLnBrk="1" hangingPunct="1"/>
            <a:r>
              <a:rPr lang="cs-CZ" altLang="cs-CZ"/>
              <a:t>Komprese v S-J směru, </a:t>
            </a:r>
          </a:p>
          <a:p>
            <a:pPr eaLnBrk="1" hangingPunct="1"/>
            <a:r>
              <a:rPr lang="cs-CZ" altLang="cs-CZ"/>
              <a:t>Posun oceolové konstrukce </a:t>
            </a:r>
          </a:p>
          <a:p>
            <a:pPr eaLnBrk="1" hangingPunct="1"/>
            <a:endParaRPr lang="cs-CZ" altLang="cs-CZ"/>
          </a:p>
        </p:txBody>
      </p:sp>
    </p:spTree>
    <p:extLst>
      <p:ext uri="{BB962C8B-B14F-4D97-AF65-F5344CB8AC3E}">
        <p14:creationId xmlns:p14="http://schemas.microsoft.com/office/powerpoint/2010/main" val="174549333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2" name="Picture 4" descr="647007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0113" y="404813"/>
            <a:ext cx="73152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7523" name="Text Box 5"/>
          <p:cNvSpPr txBox="1">
            <a:spLocks noChangeArrowheads="1"/>
          </p:cNvSpPr>
          <p:nvPr/>
        </p:nvSpPr>
        <p:spPr bwMode="auto">
          <a:xfrm>
            <a:off x="0" y="5876925"/>
            <a:ext cx="9328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cs-CZ" altLang="cs-CZ" b="1"/>
              <a:t>Turnagain Heighst Landslide, Anchorage, Alaska, 27 domů bylo zničeno, </a:t>
            </a:r>
          </a:p>
          <a:p>
            <a:pPr eaLnBrk="1" hangingPunct="1"/>
            <a:r>
              <a:rPr lang="cs-CZ" altLang="cs-CZ" b="1"/>
              <a:t>Ztekucení podložních hornin (jílovitých zvětralin, 7,6 m mocná zóna, smykový sesuv</a:t>
            </a:r>
          </a:p>
        </p:txBody>
      </p:sp>
    </p:spTree>
    <p:extLst>
      <p:ext uri="{BB962C8B-B14F-4D97-AF65-F5344CB8AC3E}">
        <p14:creationId xmlns:p14="http://schemas.microsoft.com/office/powerpoint/2010/main" val="421793279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57200" y="277813"/>
            <a:ext cx="8229600" cy="457200"/>
          </a:xfrm>
        </p:spPr>
        <p:txBody>
          <a:bodyPr/>
          <a:lstStyle/>
          <a:p>
            <a:pPr eaLnBrk="1" hangingPunct="1">
              <a:defRPr/>
            </a:pPr>
            <a:r>
              <a:rPr lang="cs-CZ" sz="2400" smtClean="0"/>
              <a:t>Sesuvy vyvolané otřesy půdy</a:t>
            </a:r>
          </a:p>
        </p:txBody>
      </p:sp>
      <p:pic>
        <p:nvPicPr>
          <p:cNvPr id="10854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295400"/>
            <a:ext cx="3708400" cy="556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8548" name="Text Box 6"/>
          <p:cNvSpPr txBox="1">
            <a:spLocks noChangeArrowheads="1"/>
          </p:cNvSpPr>
          <p:nvPr/>
        </p:nvSpPr>
        <p:spPr bwMode="auto">
          <a:xfrm>
            <a:off x="4556125" y="1641475"/>
            <a:ext cx="4359275" cy="228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cs-CZ" altLang="cs-CZ" sz="2400">
                <a:latin typeface="Times New Roman" pitchFamily="18" charset="0"/>
              </a:rPr>
              <a:t>Hebgen Lake Montana, zemětřesení </a:t>
            </a:r>
          </a:p>
          <a:p>
            <a:pPr eaLnBrk="1" hangingPunct="1"/>
            <a:r>
              <a:rPr lang="cs-CZ" altLang="cs-CZ" sz="2400">
                <a:latin typeface="Times New Roman" pitchFamily="18" charset="0"/>
              </a:rPr>
              <a:t>Z r. 1959, Magnitudo 7,1. </a:t>
            </a:r>
          </a:p>
          <a:p>
            <a:pPr eaLnBrk="1" hangingPunct="1"/>
            <a:r>
              <a:rPr lang="cs-CZ" altLang="cs-CZ" sz="2400">
                <a:latin typeface="Times New Roman" pitchFamily="18" charset="0"/>
              </a:rPr>
              <a:t>Blokové sesuvy na vzdálenost </a:t>
            </a:r>
          </a:p>
          <a:p>
            <a:pPr eaLnBrk="1" hangingPunct="1"/>
            <a:r>
              <a:rPr lang="cs-CZ" altLang="cs-CZ" sz="2400">
                <a:latin typeface="Times New Roman" pitchFamily="18" charset="0"/>
              </a:rPr>
              <a:t>58 km kolem pobřeží jezera zcela </a:t>
            </a:r>
          </a:p>
          <a:p>
            <a:pPr eaLnBrk="1" hangingPunct="1"/>
            <a:r>
              <a:rPr lang="cs-CZ" altLang="cs-CZ" sz="2400">
                <a:latin typeface="Times New Roman" pitchFamily="18" charset="0"/>
              </a:rPr>
              <a:t>Zničilo silnici. </a:t>
            </a:r>
            <a:endParaRPr lang="en-US" altLang="cs-CZ" sz="2400">
              <a:latin typeface="Times New Roman" pitchFamily="18" charset="0"/>
            </a:endParaRPr>
          </a:p>
        </p:txBody>
      </p:sp>
    </p:spTree>
    <p:extLst>
      <p:ext uri="{BB962C8B-B14F-4D97-AF65-F5344CB8AC3E}">
        <p14:creationId xmlns:p14="http://schemas.microsoft.com/office/powerpoint/2010/main" val="102188674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70" name="Picture 1026"/>
          <p:cNvPicPr>
            <a:picLocks noChangeAspect="1" noChangeArrowheads="1"/>
          </p:cNvPicPr>
          <p:nvPr/>
        </p:nvPicPr>
        <p:blipFill>
          <a:blip r:embed="rId3">
            <a:lum bright="6000"/>
            <a:extLst>
              <a:ext uri="{28A0092B-C50C-407E-A947-70E740481C1C}">
                <a14:useLocalDpi xmlns:a14="http://schemas.microsoft.com/office/drawing/2010/main" val="0"/>
              </a:ext>
            </a:extLst>
          </a:blip>
          <a:srcRect/>
          <a:stretch>
            <a:fillRect/>
          </a:stretch>
        </p:blipFill>
        <p:spPr bwMode="auto">
          <a:xfrm>
            <a:off x="5402263" y="938213"/>
            <a:ext cx="3375025" cy="231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9571" name="Picture 1027"/>
          <p:cNvPicPr>
            <a:picLocks noChangeAspect="1" noChangeArrowheads="1"/>
          </p:cNvPicPr>
          <p:nvPr/>
        </p:nvPicPr>
        <p:blipFill>
          <a:blip r:embed="rId4">
            <a:lum bright="12000"/>
            <a:extLst>
              <a:ext uri="{28A0092B-C50C-407E-A947-70E740481C1C}">
                <a14:useLocalDpi xmlns:a14="http://schemas.microsoft.com/office/drawing/2010/main" val="0"/>
              </a:ext>
            </a:extLst>
          </a:blip>
          <a:srcRect/>
          <a:stretch>
            <a:fillRect/>
          </a:stretch>
        </p:blipFill>
        <p:spPr bwMode="auto">
          <a:xfrm>
            <a:off x="5657850" y="3895725"/>
            <a:ext cx="3046413" cy="2328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9332" name="Text Box 1028"/>
          <p:cNvSpPr txBox="1">
            <a:spLocks noChangeArrowheads="1"/>
          </p:cNvSpPr>
          <p:nvPr/>
        </p:nvSpPr>
        <p:spPr bwMode="auto">
          <a:xfrm>
            <a:off x="196850" y="4086225"/>
            <a:ext cx="5257800" cy="2395538"/>
          </a:xfrm>
          <a:prstGeom prst="rect">
            <a:avLst/>
          </a:prstGeom>
          <a:noFill/>
          <a:ln w="9525">
            <a:noFill/>
            <a:miter lim="800000"/>
            <a:headEnd/>
            <a:tailEnd/>
          </a:ln>
          <a:effectLst/>
        </p:spPr>
        <p:txBody>
          <a:bodyPr>
            <a:spAutoFit/>
          </a:bodyPr>
          <a:lstStyle/>
          <a:p>
            <a:pPr eaLnBrk="0" hangingPunct="0">
              <a:spcBef>
                <a:spcPts val="500"/>
              </a:spcBef>
              <a:spcAft>
                <a:spcPts val="500"/>
              </a:spcAft>
              <a:defRPr/>
            </a:pPr>
            <a:endParaRPr lang="cs-CZ" b="1">
              <a:solidFill>
                <a:srgbClr val="FFFFFF"/>
              </a:solidFill>
              <a:latin typeface="Times New Roman" pitchFamily="18" charset="0"/>
            </a:endParaRPr>
          </a:p>
          <a:p>
            <a:pPr eaLnBrk="0" hangingPunct="0">
              <a:spcBef>
                <a:spcPts val="500"/>
              </a:spcBef>
              <a:spcAft>
                <a:spcPts val="500"/>
              </a:spcAft>
              <a:defRPr/>
            </a:pPr>
            <a:r>
              <a:rPr lang="cs-CZ" b="1">
                <a:solidFill>
                  <a:srgbClr val="FFFFFF"/>
                </a:solidFill>
                <a:latin typeface="Times New Roman" pitchFamily="18" charset="0"/>
              </a:rPr>
              <a:t>Tsunami  se omezily zde na uzavřenou oblast zálivu Prince Williama, </a:t>
            </a:r>
          </a:p>
          <a:p>
            <a:pPr eaLnBrk="0" hangingPunct="0">
              <a:spcBef>
                <a:spcPts val="500"/>
              </a:spcBef>
              <a:spcAft>
                <a:spcPts val="500"/>
              </a:spcAft>
              <a:defRPr/>
            </a:pPr>
            <a:r>
              <a:rPr lang="cs-CZ" b="1">
                <a:solidFill>
                  <a:srgbClr val="FFFFFF"/>
                </a:solidFill>
                <a:latin typeface="Times New Roman" pitchFamily="18" charset="0"/>
              </a:rPr>
              <a:t>Katastrofické vlny a rezonující oscilace hladiny od břehů trvaly 4 hodiny, </a:t>
            </a:r>
          </a:p>
          <a:p>
            <a:pPr eaLnBrk="0" hangingPunct="0">
              <a:spcBef>
                <a:spcPts val="500"/>
              </a:spcBef>
              <a:spcAft>
                <a:spcPts val="500"/>
              </a:spcAft>
              <a:defRPr/>
            </a:pPr>
            <a:r>
              <a:rPr lang="cs-CZ" b="1">
                <a:solidFill>
                  <a:srgbClr val="FFFFFF"/>
                </a:solidFill>
                <a:latin typeface="Times New Roman" pitchFamily="18" charset="0"/>
              </a:rPr>
              <a:t>Největší zvednutí hladiny asi po 6 hod. koincidovalo s přílivem</a:t>
            </a:r>
            <a:endParaRPr lang="en-US">
              <a:effectLst>
                <a:outerShdw blurRad="38100" dist="38100" dir="2700000" algn="tl">
                  <a:srgbClr val="000000"/>
                </a:outerShdw>
              </a:effectLst>
              <a:latin typeface="Times New Roman" pitchFamily="18" charset="0"/>
            </a:endParaRPr>
          </a:p>
        </p:txBody>
      </p:sp>
      <p:sp>
        <p:nvSpPr>
          <p:cNvPr id="99333" name="Text Box 1029"/>
          <p:cNvSpPr txBox="1">
            <a:spLocks noChangeArrowheads="1"/>
          </p:cNvSpPr>
          <p:nvPr/>
        </p:nvSpPr>
        <p:spPr bwMode="auto">
          <a:xfrm>
            <a:off x="6419850" y="190500"/>
            <a:ext cx="1046163" cy="457200"/>
          </a:xfrm>
          <a:prstGeom prst="rect">
            <a:avLst/>
          </a:prstGeom>
          <a:noFill/>
          <a:ln w="9525">
            <a:noFill/>
            <a:miter lim="800000"/>
            <a:headEnd/>
            <a:tailEnd/>
          </a:ln>
          <a:effectLst/>
        </p:spPr>
        <p:txBody>
          <a:bodyPr wrap="none">
            <a:spAutoFit/>
          </a:bodyPr>
          <a:lstStyle/>
          <a:p>
            <a:pPr eaLnBrk="0" hangingPunct="0">
              <a:defRPr/>
            </a:pPr>
            <a:r>
              <a:rPr lang="en-US" sz="2400">
                <a:effectLst>
                  <a:outerShdw blurRad="38100" dist="38100" dir="2700000" algn="tl">
                    <a:srgbClr val="000000"/>
                  </a:outerShdw>
                </a:effectLst>
                <a:latin typeface="Times New Roman" pitchFamily="18" charset="0"/>
              </a:rPr>
              <a:t>Valdez</a:t>
            </a:r>
          </a:p>
        </p:txBody>
      </p:sp>
      <p:pic>
        <p:nvPicPr>
          <p:cNvPr id="109574" name="Picture 1030" descr="a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4025" y="142875"/>
            <a:ext cx="3883025" cy="393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884381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394" name="Rectangle 2"/>
          <p:cNvSpPr>
            <a:spLocks noGrp="1" noChangeArrowheads="1"/>
          </p:cNvSpPr>
          <p:nvPr>
            <p:ph type="title"/>
          </p:nvPr>
        </p:nvSpPr>
        <p:spPr/>
        <p:txBody>
          <a:bodyPr/>
          <a:lstStyle/>
          <a:p>
            <a:pPr eaLnBrk="1" hangingPunct="1">
              <a:defRPr/>
            </a:pPr>
            <a:r>
              <a:rPr lang="cs-CZ" sz="4000" smtClean="0"/>
              <a:t>Chování obyvatel při zemětřeseních</a:t>
            </a:r>
          </a:p>
        </p:txBody>
      </p:sp>
      <p:sp>
        <p:nvSpPr>
          <p:cNvPr id="315395" name="Rectangle 3"/>
          <p:cNvSpPr>
            <a:spLocks noGrp="1" noChangeArrowheads="1"/>
          </p:cNvSpPr>
          <p:nvPr>
            <p:ph idx="1"/>
          </p:nvPr>
        </p:nvSpPr>
        <p:spPr/>
        <p:txBody>
          <a:bodyPr/>
          <a:lstStyle/>
          <a:p>
            <a:pPr eaLnBrk="1" hangingPunct="1">
              <a:lnSpc>
                <a:spcPct val="80000"/>
              </a:lnSpc>
              <a:defRPr/>
            </a:pPr>
            <a:r>
              <a:rPr lang="cs-CZ" sz="2800" b="1" smtClean="0">
                <a:effectLst/>
              </a:rPr>
              <a:t>Občanská opatření  po výskytu silného zemětřesení (padaly těžké předměty, kameny, stěny budov, objevily se trhliny ve zdech, v půdě apod.):</a:t>
            </a:r>
          </a:p>
          <a:p>
            <a:pPr eaLnBrk="1" hangingPunct="1">
              <a:lnSpc>
                <a:spcPct val="80000"/>
              </a:lnSpc>
              <a:defRPr/>
            </a:pPr>
            <a:r>
              <a:rPr lang="cs-CZ" sz="2800" smtClean="0">
                <a:effectLst/>
              </a:rPr>
              <a:t>         člověk se musí řídit pokyny civilní ochrany, policie a orgánů státní správy,</a:t>
            </a:r>
            <a:endParaRPr lang="cs-CZ" sz="2800" b="1" smtClean="0">
              <a:effectLst/>
            </a:endParaRPr>
          </a:p>
          <a:p>
            <a:pPr eaLnBrk="1" hangingPunct="1">
              <a:lnSpc>
                <a:spcPct val="80000"/>
              </a:lnSpc>
              <a:defRPr/>
            </a:pPr>
            <a:r>
              <a:rPr lang="cs-CZ" sz="2800" smtClean="0">
                <a:effectLst/>
              </a:rPr>
              <a:t>         člověk musí věnovat pozornost přesným informacím (zapnout televizi, rádio),</a:t>
            </a:r>
            <a:endParaRPr lang="cs-CZ" sz="2800" b="1" smtClean="0">
              <a:effectLst/>
            </a:endParaRPr>
          </a:p>
          <a:p>
            <a:pPr eaLnBrk="1" hangingPunct="1">
              <a:lnSpc>
                <a:spcPct val="80000"/>
              </a:lnSpc>
              <a:defRPr/>
            </a:pPr>
            <a:r>
              <a:rPr lang="cs-CZ" sz="2800" smtClean="0">
                <a:effectLst/>
              </a:rPr>
              <a:t>        člověk nesmí podléhat panice a musí uklidňovat spoluobčany,</a:t>
            </a:r>
            <a:endParaRPr lang="cs-CZ" sz="2800" b="1" smtClean="0">
              <a:effectLst/>
            </a:endParaRPr>
          </a:p>
          <a:p>
            <a:pPr eaLnBrk="1" hangingPunct="1">
              <a:lnSpc>
                <a:spcPct val="80000"/>
              </a:lnSpc>
              <a:defRPr/>
            </a:pPr>
            <a:r>
              <a:rPr lang="cs-CZ" sz="2800" smtClean="0">
                <a:effectLst/>
              </a:rPr>
              <a:t>      člověk musí poskytnout první pomoc zraněným spoluobčanům,</a:t>
            </a:r>
            <a:endParaRPr lang="cs-CZ" sz="2800" b="1" smtClean="0">
              <a:effectLst/>
            </a:endParaRPr>
          </a:p>
          <a:p>
            <a:pPr eaLnBrk="1" hangingPunct="1">
              <a:lnSpc>
                <a:spcPct val="80000"/>
              </a:lnSpc>
              <a:defRPr/>
            </a:pPr>
            <a:endParaRPr lang="cs-CZ" sz="2800" smtClean="0"/>
          </a:p>
        </p:txBody>
      </p:sp>
    </p:spTree>
    <p:extLst>
      <p:ext uri="{BB962C8B-B14F-4D97-AF65-F5344CB8AC3E}">
        <p14:creationId xmlns:p14="http://schemas.microsoft.com/office/powerpoint/2010/main" val="106832520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4" name="Picture 4" descr="6470040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650" y="765175"/>
            <a:ext cx="73152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0595" name="Text Box 5"/>
          <p:cNvSpPr txBox="1">
            <a:spLocks noChangeArrowheads="1"/>
          </p:cNvSpPr>
          <p:nvPr/>
        </p:nvSpPr>
        <p:spPr bwMode="auto">
          <a:xfrm>
            <a:off x="0" y="5805488"/>
            <a:ext cx="91249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cs-CZ" altLang="cs-CZ"/>
              <a:t>Přístav zničený tsunami po zemětřesení na Aljašce, 1964, vytrhané koleje vlnou tsunami</a:t>
            </a:r>
          </a:p>
          <a:p>
            <a:pPr eaLnBrk="1" hangingPunct="1"/>
            <a:r>
              <a:rPr lang="cs-CZ" altLang="cs-CZ"/>
              <a:t>Škoda 14 mil US jen v přístavu</a:t>
            </a:r>
          </a:p>
        </p:txBody>
      </p:sp>
    </p:spTree>
    <p:extLst>
      <p:ext uri="{BB962C8B-B14F-4D97-AF65-F5344CB8AC3E}">
        <p14:creationId xmlns:p14="http://schemas.microsoft.com/office/powerpoint/2010/main" val="1854261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8" name="Picture 4" descr="6470071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2988" y="333375"/>
            <a:ext cx="73152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1619" name="Text Box 5"/>
          <p:cNvSpPr txBox="1">
            <a:spLocks noChangeArrowheads="1"/>
          </p:cNvSpPr>
          <p:nvPr/>
        </p:nvSpPr>
        <p:spPr bwMode="auto">
          <a:xfrm>
            <a:off x="0" y="5516563"/>
            <a:ext cx="9150350" cy="91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cs-CZ" altLang="cs-CZ"/>
              <a:t>Následky tsunami v přístavu Seeward- nejprve submarinní sesuv způsobil menší </a:t>
            </a:r>
          </a:p>
          <a:p>
            <a:pPr eaLnBrk="1" hangingPunct="1"/>
            <a:r>
              <a:rPr lang="cs-CZ" altLang="cs-CZ"/>
              <a:t>Vlnu tsunami, pak přišla hlavní vlna spjatá s tekt. Zemětřesením, max. výška vlny 11,5 m</a:t>
            </a:r>
          </a:p>
          <a:p>
            <a:pPr eaLnBrk="1" hangingPunct="1"/>
            <a:r>
              <a:rPr lang="cs-CZ" altLang="cs-CZ"/>
              <a:t>Vlny pokračovaly 8 hod. po zemětřesení (rezonance, refrakce).</a:t>
            </a:r>
          </a:p>
        </p:txBody>
      </p:sp>
    </p:spTree>
    <p:extLst>
      <p:ext uri="{BB962C8B-B14F-4D97-AF65-F5344CB8AC3E}">
        <p14:creationId xmlns:p14="http://schemas.microsoft.com/office/powerpoint/2010/main" val="251422530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ChangeArrowheads="1"/>
          </p:cNvSpPr>
          <p:nvPr/>
        </p:nvSpPr>
        <p:spPr bwMode="auto">
          <a:xfrm>
            <a:off x="685800" y="609600"/>
            <a:ext cx="7772400" cy="1219200"/>
          </a:xfrm>
          <a:prstGeom prst="rect">
            <a:avLst/>
          </a:prstGeom>
          <a:noFill/>
          <a:ln w="12700">
            <a:noFill/>
            <a:miter lim="800000"/>
            <a:headEnd/>
            <a:tailEnd/>
          </a:ln>
          <a:effectLst/>
        </p:spPr>
        <p:txBody>
          <a:bodyPr lIns="90488" tIns="44450" rIns="90488" bIns="44450" anchor="ctr"/>
          <a:lstStyle/>
          <a:p>
            <a:pPr algn="ctr">
              <a:defRPr/>
            </a:pPr>
            <a:r>
              <a:rPr lang="en-US" sz="4400">
                <a:solidFill>
                  <a:schemeClr val="tx2"/>
                </a:solidFill>
                <a:effectLst>
                  <a:outerShdw blurRad="38100" dist="38100" dir="2700000" algn="tl">
                    <a:srgbClr val="000000"/>
                  </a:outerShdw>
                </a:effectLst>
              </a:rPr>
              <a:t>1906 </a:t>
            </a:r>
            <a:r>
              <a:rPr lang="cs-CZ" sz="4400">
                <a:solidFill>
                  <a:schemeClr val="tx2"/>
                </a:solidFill>
                <a:effectLst>
                  <a:outerShdw blurRad="38100" dist="38100" dir="2700000" algn="tl">
                    <a:srgbClr val="000000"/>
                  </a:outerShdw>
                </a:effectLst>
              </a:rPr>
              <a:t> Zemětřesení v San Francisku</a:t>
            </a:r>
            <a:r>
              <a:rPr lang="en-US" sz="4400">
                <a:solidFill>
                  <a:schemeClr val="tx2"/>
                </a:solidFill>
                <a:effectLst>
                  <a:outerShdw blurRad="38100" dist="38100" dir="2700000" algn="tl">
                    <a:srgbClr val="000000"/>
                  </a:outerShdw>
                </a:effectLst>
              </a:rPr>
              <a:t/>
            </a:r>
            <a:br>
              <a:rPr lang="en-US" sz="4400">
                <a:solidFill>
                  <a:schemeClr val="tx2"/>
                </a:solidFill>
                <a:effectLst>
                  <a:outerShdw blurRad="38100" dist="38100" dir="2700000" algn="tl">
                    <a:srgbClr val="000000"/>
                  </a:outerShdw>
                </a:effectLst>
              </a:rPr>
            </a:br>
            <a:r>
              <a:rPr lang="en-US" sz="2800">
                <a:solidFill>
                  <a:schemeClr val="tx2"/>
                </a:solidFill>
                <a:effectLst>
                  <a:outerShdw blurRad="38100" dist="38100" dir="2700000" algn="tl">
                    <a:srgbClr val="000000"/>
                  </a:outerShdw>
                </a:effectLst>
              </a:rPr>
              <a:t>April 18, 1906</a:t>
            </a:r>
          </a:p>
        </p:txBody>
      </p:sp>
      <p:sp>
        <p:nvSpPr>
          <p:cNvPr id="101379" name="Rectangle 3"/>
          <p:cNvSpPr>
            <a:spLocks noChangeArrowheads="1"/>
          </p:cNvSpPr>
          <p:nvPr/>
        </p:nvSpPr>
        <p:spPr bwMode="auto">
          <a:xfrm>
            <a:off x="684213" y="2133600"/>
            <a:ext cx="7772400" cy="4391025"/>
          </a:xfrm>
          <a:prstGeom prst="rect">
            <a:avLst/>
          </a:prstGeom>
          <a:noFill/>
          <a:ln w="12700">
            <a:noFill/>
            <a:miter lim="800000"/>
            <a:headEnd/>
            <a:tailEnd/>
          </a:ln>
          <a:effectLst/>
        </p:spPr>
        <p:txBody>
          <a:bodyPr lIns="90488" tIns="44450" rIns="90488" bIns="44450"/>
          <a:lstStyle/>
          <a:p>
            <a:pPr marL="342900" indent="-342900">
              <a:spcBef>
                <a:spcPct val="20000"/>
              </a:spcBef>
              <a:buClr>
                <a:schemeClr val="hlink"/>
              </a:buClr>
              <a:buSzPct val="90000"/>
              <a:buFont typeface="Wingdings" pitchFamily="2" charset="2"/>
              <a:buBlip>
                <a:blip r:embed="rId3"/>
              </a:buBlip>
              <a:defRPr/>
            </a:pPr>
            <a:r>
              <a:rPr lang="en-US" sz="3200">
                <a:effectLst>
                  <a:outerShdw blurRad="38100" dist="38100" dir="2700000" algn="tl">
                    <a:srgbClr val="000000"/>
                  </a:outerShdw>
                </a:effectLst>
              </a:rPr>
              <a:t>Magnitud</a:t>
            </a:r>
            <a:r>
              <a:rPr lang="cs-CZ" sz="3200">
                <a:effectLst>
                  <a:outerShdw blurRad="38100" dist="38100" dir="2700000" algn="tl">
                    <a:srgbClr val="000000"/>
                  </a:outerShdw>
                </a:effectLst>
              </a:rPr>
              <a:t>o</a:t>
            </a:r>
            <a:r>
              <a:rPr lang="en-US" sz="3200">
                <a:effectLst>
                  <a:outerShdw blurRad="38100" dist="38100" dir="2700000" algn="tl">
                    <a:srgbClr val="000000"/>
                  </a:outerShdw>
                </a:effectLst>
              </a:rPr>
              <a:t> — 8.3</a:t>
            </a:r>
          </a:p>
          <a:p>
            <a:pPr marL="742950" lvl="1" indent="-285750">
              <a:spcBef>
                <a:spcPct val="20000"/>
              </a:spcBef>
              <a:buFontTx/>
              <a:buChar char="–"/>
              <a:defRPr/>
            </a:pPr>
            <a:r>
              <a:rPr lang="cs-CZ" sz="2800">
                <a:effectLst>
                  <a:outerShdw blurRad="38100" dist="38100" dir="2700000" algn="tl">
                    <a:srgbClr val="000000"/>
                  </a:outerShdw>
                </a:effectLst>
              </a:rPr>
              <a:t>Délka</a:t>
            </a:r>
            <a:r>
              <a:rPr lang="en-US" sz="2800">
                <a:effectLst>
                  <a:outerShdw blurRad="38100" dist="38100" dir="2700000" algn="tl">
                    <a:srgbClr val="000000"/>
                  </a:outerShdw>
                </a:effectLst>
              </a:rPr>
              <a:t> — 45</a:t>
            </a:r>
            <a:r>
              <a:rPr lang="cs-CZ" sz="2800">
                <a:effectLst>
                  <a:outerShdw blurRad="38100" dist="38100" dir="2700000" algn="tl">
                    <a:srgbClr val="000000"/>
                  </a:outerShdw>
                </a:effectLst>
              </a:rPr>
              <a:t> </a:t>
            </a:r>
            <a:r>
              <a:rPr lang="en-US" sz="2800">
                <a:effectLst>
                  <a:outerShdw blurRad="38100" dist="38100" dir="2700000" algn="tl">
                    <a:srgbClr val="000000"/>
                  </a:outerShdw>
                </a:effectLst>
              </a:rPr>
              <a:t>- 60 </a:t>
            </a:r>
            <a:r>
              <a:rPr lang="cs-CZ" sz="2800">
                <a:effectLst>
                  <a:outerShdw blurRad="38100" dist="38100" dir="2700000" algn="tl">
                    <a:srgbClr val="000000"/>
                  </a:outerShdw>
                </a:effectLst>
              </a:rPr>
              <a:t>s.</a:t>
            </a:r>
            <a:endParaRPr lang="en-US" sz="2800">
              <a:effectLst>
                <a:outerShdw blurRad="38100" dist="38100" dir="2700000" algn="tl">
                  <a:srgbClr val="000000"/>
                </a:outerShdw>
              </a:effectLst>
            </a:endParaRPr>
          </a:p>
          <a:p>
            <a:pPr marL="342900" indent="-342900">
              <a:spcBef>
                <a:spcPct val="20000"/>
              </a:spcBef>
              <a:buClr>
                <a:schemeClr val="hlink"/>
              </a:buClr>
              <a:buSzPct val="90000"/>
              <a:buFont typeface="Wingdings" pitchFamily="2" charset="2"/>
              <a:buBlip>
                <a:blip r:embed="rId3"/>
              </a:buBlip>
              <a:defRPr/>
            </a:pPr>
            <a:r>
              <a:rPr lang="cs-CZ" sz="2800">
                <a:effectLst>
                  <a:outerShdw blurRad="38100" dist="38100" dir="2700000" algn="tl">
                    <a:srgbClr val="000000"/>
                  </a:outerShdw>
                </a:effectLst>
              </a:rPr>
              <a:t>Škody</a:t>
            </a:r>
            <a:endParaRPr lang="en-US" sz="2800">
              <a:effectLst>
                <a:outerShdw blurRad="38100" dist="38100" dir="2700000" algn="tl">
                  <a:srgbClr val="000000"/>
                </a:outerShdw>
              </a:effectLst>
            </a:endParaRPr>
          </a:p>
          <a:p>
            <a:pPr marL="742950" lvl="1" indent="-285750">
              <a:spcBef>
                <a:spcPct val="20000"/>
              </a:spcBef>
              <a:buFontTx/>
              <a:buChar char="–"/>
              <a:defRPr/>
            </a:pPr>
            <a:r>
              <a:rPr lang="cs-CZ" sz="2800">
                <a:effectLst>
                  <a:outerShdw blurRad="38100" dist="38100" dir="2700000" algn="tl">
                    <a:srgbClr val="000000"/>
                  </a:outerShdw>
                </a:effectLst>
              </a:rPr>
              <a:t>Mrtví – odhad 700 – 2 500 lidí</a:t>
            </a:r>
            <a:endParaRPr lang="en-US" sz="2800">
              <a:effectLst>
                <a:outerShdw blurRad="38100" dist="38100" dir="2700000" algn="tl">
                  <a:srgbClr val="000000"/>
                </a:outerShdw>
              </a:effectLst>
            </a:endParaRPr>
          </a:p>
          <a:p>
            <a:pPr marL="742950" lvl="1" indent="-285750">
              <a:spcBef>
                <a:spcPct val="20000"/>
              </a:spcBef>
              <a:buFontTx/>
              <a:buChar char="–"/>
              <a:defRPr/>
            </a:pPr>
            <a:r>
              <a:rPr lang="cs-CZ" sz="2800">
                <a:effectLst>
                  <a:outerShdw blurRad="38100" dist="38100" dir="2700000" algn="tl">
                    <a:srgbClr val="000000"/>
                  </a:outerShdw>
                </a:effectLst>
              </a:rPr>
              <a:t>Škody na majetku:</a:t>
            </a:r>
            <a:endParaRPr lang="en-US" sz="2800">
              <a:effectLst>
                <a:outerShdw blurRad="38100" dist="38100" dir="2700000" algn="tl">
                  <a:srgbClr val="000000"/>
                </a:outerShdw>
              </a:effectLst>
            </a:endParaRPr>
          </a:p>
          <a:p>
            <a:pPr marL="1143000" lvl="2" indent="-228600">
              <a:spcBef>
                <a:spcPct val="20000"/>
              </a:spcBef>
              <a:buClr>
                <a:schemeClr val="accent2"/>
              </a:buClr>
              <a:buSzPct val="90000"/>
              <a:buFont typeface="Wingdings" pitchFamily="2" charset="2"/>
              <a:buBlip>
                <a:blip r:embed="rId4"/>
              </a:buBlip>
              <a:defRPr/>
            </a:pPr>
            <a:r>
              <a:rPr lang="en-US" sz="2400">
                <a:effectLst>
                  <a:outerShdw blurRad="38100" dist="38100" dir="2700000" algn="tl">
                    <a:srgbClr val="000000"/>
                  </a:outerShdw>
                </a:effectLst>
              </a:rPr>
              <a:t>$400 million (1906 dollars)</a:t>
            </a:r>
            <a:r>
              <a:rPr lang="cs-CZ" sz="2400">
                <a:effectLst>
                  <a:outerShdw blurRad="38100" dist="38100" dir="2700000" algn="tl">
                    <a:srgbClr val="000000"/>
                  </a:outerShdw>
                </a:effectLst>
              </a:rPr>
              <a:t>, zničeno 28 000 budov, 520 celých bloků San Francisca</a:t>
            </a:r>
            <a:endParaRPr lang="en-US" sz="2400">
              <a:effectLst>
                <a:outerShdw blurRad="38100" dist="38100" dir="2700000" algn="tl">
                  <a:srgbClr val="000000"/>
                </a:outerShdw>
              </a:effectLst>
            </a:endParaRPr>
          </a:p>
          <a:p>
            <a:pPr marL="1143000" lvl="2" indent="-228600">
              <a:spcBef>
                <a:spcPct val="20000"/>
              </a:spcBef>
              <a:buClr>
                <a:schemeClr val="accent2"/>
              </a:buClr>
              <a:buSzPct val="90000"/>
              <a:buFont typeface="Wingdings" pitchFamily="2" charset="2"/>
              <a:buBlip>
                <a:blip r:embed="rId4"/>
              </a:buBlip>
              <a:defRPr/>
            </a:pPr>
            <a:r>
              <a:rPr lang="cs-CZ" sz="2400">
                <a:effectLst>
                  <a:outerShdw blurRad="38100" dist="38100" dir="2700000" algn="tl">
                    <a:srgbClr val="000000"/>
                  </a:outerShdw>
                </a:effectLst>
              </a:rPr>
              <a:t>Nejsilnější otřesy v blízkosti San Franciského zálivu</a:t>
            </a:r>
            <a:endParaRPr lang="en-US" sz="2400">
              <a:effectLst>
                <a:outerShdw blurRad="38100" dist="38100" dir="2700000" algn="tl">
                  <a:srgbClr val="000000"/>
                </a:outerShdw>
              </a:effectLst>
            </a:endParaRPr>
          </a:p>
        </p:txBody>
      </p:sp>
    </p:spTree>
    <p:extLst>
      <p:ext uri="{BB962C8B-B14F-4D97-AF65-F5344CB8AC3E}">
        <p14:creationId xmlns:p14="http://schemas.microsoft.com/office/powerpoint/2010/main" val="428626050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p:cNvSpPr>
            <a:spLocks noChangeArrowheads="1"/>
          </p:cNvSpPr>
          <p:nvPr/>
        </p:nvSpPr>
        <p:spPr bwMode="auto">
          <a:xfrm>
            <a:off x="609600" y="5334000"/>
            <a:ext cx="7848600" cy="990600"/>
          </a:xfrm>
          <a:prstGeom prst="rect">
            <a:avLst/>
          </a:prstGeom>
          <a:noFill/>
          <a:ln w="12700">
            <a:noFill/>
            <a:miter lim="800000"/>
            <a:headEnd/>
            <a:tailEnd/>
          </a:ln>
          <a:effectLst/>
        </p:spPr>
        <p:txBody>
          <a:bodyPr lIns="90488" tIns="44450" rIns="90488" bIns="44450"/>
          <a:lstStyle/>
          <a:p>
            <a:pPr marL="342900" indent="-342900" algn="ctr">
              <a:spcBef>
                <a:spcPct val="20000"/>
              </a:spcBef>
              <a:buClr>
                <a:schemeClr val="hlink"/>
              </a:buClr>
              <a:buSzPct val="90000"/>
              <a:buFont typeface="Wingdings" pitchFamily="2" charset="2"/>
              <a:buNone/>
              <a:defRPr/>
            </a:pPr>
            <a:r>
              <a:rPr lang="en-US" sz="1600">
                <a:effectLst>
                  <a:outerShdw blurRad="38100" dist="38100" dir="2700000" algn="tl">
                    <a:srgbClr val="000000"/>
                  </a:outerShdw>
                </a:effectLst>
              </a:rPr>
              <a:t>Sacramento Street and approaching fire following 1906 San Francisco Earthquake</a:t>
            </a:r>
          </a:p>
        </p:txBody>
      </p:sp>
      <p:pic>
        <p:nvPicPr>
          <p:cNvPr id="113667" name="Picture 3"/>
          <p:cNvPicPr>
            <a:picLocks noChangeArrowheads="1"/>
          </p:cNvPicPr>
          <p:nvPr/>
        </p:nvPicPr>
        <p:blipFill>
          <a:blip r:embed="rId3" cstate="print">
            <a:extLst>
              <a:ext uri="{28A0092B-C50C-407E-A947-70E740481C1C}">
                <a14:useLocalDpi xmlns:a14="http://schemas.microsoft.com/office/drawing/2010/main" val="0"/>
              </a:ext>
            </a:extLst>
          </a:blip>
          <a:srcRect l="1001" t="1767" r="2756" b="4700"/>
          <a:stretch>
            <a:fillRect/>
          </a:stretch>
        </p:blipFill>
        <p:spPr bwMode="auto">
          <a:xfrm>
            <a:off x="541338" y="693738"/>
            <a:ext cx="8094662" cy="445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Tree>
    <p:extLst>
      <p:ext uri="{BB962C8B-B14F-4D97-AF65-F5344CB8AC3E}">
        <p14:creationId xmlns:p14="http://schemas.microsoft.com/office/powerpoint/2010/main" val="191446962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90" name="Picture 2"/>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400" y="523875"/>
            <a:ext cx="5613400" cy="438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105475" name="Rectangle 3"/>
          <p:cNvSpPr>
            <a:spLocks noChangeArrowheads="1"/>
          </p:cNvSpPr>
          <p:nvPr/>
        </p:nvSpPr>
        <p:spPr bwMode="auto">
          <a:xfrm>
            <a:off x="776288" y="4773613"/>
            <a:ext cx="4321175" cy="912812"/>
          </a:xfrm>
          <a:prstGeom prst="rect">
            <a:avLst/>
          </a:prstGeom>
          <a:noFill/>
          <a:ln w="12700">
            <a:noFill/>
            <a:miter lim="800000"/>
            <a:headEnd/>
            <a:tailEnd/>
          </a:ln>
          <a:effectLst/>
        </p:spPr>
        <p:txBody>
          <a:bodyPr wrap="none" lIns="90488" tIns="44450" rIns="90488" bIns="44450">
            <a:spAutoFit/>
          </a:bodyPr>
          <a:lstStyle/>
          <a:p>
            <a:pPr eaLnBrk="0" hangingPunct="0">
              <a:defRPr/>
            </a:pPr>
            <a:r>
              <a:rPr lang="en-US">
                <a:solidFill>
                  <a:srgbClr val="FAFD00"/>
                </a:solidFill>
                <a:effectLst>
                  <a:outerShdw blurRad="38100" dist="38100" dir="2700000" algn="tl">
                    <a:srgbClr val="000000"/>
                  </a:outerShdw>
                </a:effectLst>
                <a:latin typeface="Times New Roman" pitchFamily="18" charset="0"/>
              </a:rPr>
              <a:t>Hotel St. Francis, northwest corner of Powell</a:t>
            </a:r>
          </a:p>
          <a:p>
            <a:pPr eaLnBrk="0" hangingPunct="0">
              <a:defRPr/>
            </a:pPr>
            <a:r>
              <a:rPr lang="en-US">
                <a:solidFill>
                  <a:srgbClr val="FAFD00"/>
                </a:solidFill>
                <a:effectLst>
                  <a:outerShdw blurRad="38100" dist="38100" dir="2700000" algn="tl">
                    <a:srgbClr val="000000"/>
                  </a:outerShdw>
                </a:effectLst>
                <a:latin typeface="Times New Roman" pitchFamily="18" charset="0"/>
              </a:rPr>
              <a:t>and Geary streets</a:t>
            </a:r>
          </a:p>
          <a:p>
            <a:pPr>
              <a:defRPr/>
            </a:pPr>
            <a:endParaRPr lang="en-US">
              <a:solidFill>
                <a:srgbClr val="FAFD00"/>
              </a:solidFill>
              <a:effectLst>
                <a:outerShdw blurRad="38100" dist="38100" dir="2700000" algn="tl">
                  <a:srgbClr val="000000"/>
                </a:outerShdw>
              </a:effectLst>
              <a:latin typeface="Times New Roman" pitchFamily="18" charset="0"/>
            </a:endParaRPr>
          </a:p>
        </p:txBody>
      </p:sp>
      <p:pic>
        <p:nvPicPr>
          <p:cNvPr id="114692" name="Picture 4"/>
          <p:cNvPicPr>
            <a:picLocks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13400" y="1616075"/>
            <a:ext cx="3530600" cy="524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105477" name="Rectangle 5"/>
          <p:cNvSpPr>
            <a:spLocks noChangeArrowheads="1"/>
          </p:cNvSpPr>
          <p:nvPr/>
        </p:nvSpPr>
        <p:spPr bwMode="auto">
          <a:xfrm>
            <a:off x="5653088" y="506413"/>
            <a:ext cx="2600325" cy="912812"/>
          </a:xfrm>
          <a:prstGeom prst="rect">
            <a:avLst/>
          </a:prstGeom>
          <a:noFill/>
          <a:ln w="12700">
            <a:noFill/>
            <a:miter lim="800000"/>
            <a:headEnd/>
            <a:tailEnd/>
          </a:ln>
          <a:effectLst/>
        </p:spPr>
        <p:txBody>
          <a:bodyPr wrap="none" lIns="90488" tIns="44450" rIns="90488" bIns="44450">
            <a:spAutoFit/>
          </a:bodyPr>
          <a:lstStyle/>
          <a:p>
            <a:pPr eaLnBrk="0" hangingPunct="0">
              <a:defRPr/>
            </a:pPr>
            <a:r>
              <a:rPr lang="en-US">
                <a:solidFill>
                  <a:srgbClr val="FAFD00"/>
                </a:solidFill>
                <a:effectLst>
                  <a:outerShdw blurRad="38100" dist="38100" dir="2700000" algn="tl">
                    <a:srgbClr val="000000"/>
                  </a:outerShdw>
                </a:effectLst>
                <a:latin typeface="Times New Roman" pitchFamily="18" charset="0"/>
              </a:rPr>
              <a:t>Crack in Eighteenth Street</a:t>
            </a:r>
          </a:p>
          <a:p>
            <a:pPr eaLnBrk="0" hangingPunct="0">
              <a:defRPr/>
            </a:pPr>
            <a:r>
              <a:rPr lang="en-US">
                <a:solidFill>
                  <a:srgbClr val="FAFD00"/>
                </a:solidFill>
                <a:effectLst>
                  <a:outerShdw blurRad="38100" dist="38100" dir="2700000" algn="tl">
                    <a:srgbClr val="000000"/>
                  </a:outerShdw>
                </a:effectLst>
                <a:latin typeface="Times New Roman" pitchFamily="18" charset="0"/>
              </a:rPr>
              <a:t>looking east to Folsom</a:t>
            </a:r>
          </a:p>
          <a:p>
            <a:pPr eaLnBrk="0" hangingPunct="0">
              <a:defRPr/>
            </a:pPr>
            <a:r>
              <a:rPr lang="en-US">
                <a:solidFill>
                  <a:srgbClr val="FAFD00"/>
                </a:solidFill>
                <a:effectLst>
                  <a:outerShdw blurRad="38100" dist="38100" dir="2700000" algn="tl">
                    <a:srgbClr val="000000"/>
                  </a:outerShdw>
                </a:effectLst>
                <a:latin typeface="Times New Roman" pitchFamily="18" charset="0"/>
              </a:rPr>
              <a:t>Street</a:t>
            </a:r>
          </a:p>
        </p:txBody>
      </p:sp>
    </p:spTree>
    <p:extLst>
      <p:ext uri="{BB962C8B-B14F-4D97-AF65-F5344CB8AC3E}">
        <p14:creationId xmlns:p14="http://schemas.microsoft.com/office/powerpoint/2010/main" val="152779458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ChangeArrowheads="1"/>
          </p:cNvSpPr>
          <p:nvPr/>
        </p:nvSpPr>
        <p:spPr bwMode="auto">
          <a:xfrm>
            <a:off x="5653088" y="506413"/>
            <a:ext cx="2765425" cy="363537"/>
          </a:xfrm>
          <a:prstGeom prst="rect">
            <a:avLst/>
          </a:prstGeom>
          <a:noFill/>
          <a:ln w="12700">
            <a:noFill/>
            <a:miter lim="800000"/>
            <a:headEnd/>
            <a:tailEnd/>
          </a:ln>
          <a:effectLst/>
        </p:spPr>
        <p:txBody>
          <a:bodyPr wrap="none" lIns="90488" tIns="44450" rIns="90488" bIns="44450">
            <a:spAutoFit/>
          </a:bodyPr>
          <a:lstStyle/>
          <a:p>
            <a:pPr eaLnBrk="0" hangingPunct="0">
              <a:defRPr/>
            </a:pPr>
            <a:r>
              <a:rPr lang="en-US">
                <a:solidFill>
                  <a:srgbClr val="FAFD00"/>
                </a:solidFill>
                <a:effectLst>
                  <a:outerShdw blurRad="38100" dist="38100" dir="2700000" algn="tl">
                    <a:srgbClr val="000000"/>
                  </a:outerShdw>
                </a:effectLst>
                <a:latin typeface="Times New Roman" pitchFamily="18" charset="0"/>
              </a:rPr>
              <a:t>Overviews of San Francisco</a:t>
            </a:r>
          </a:p>
        </p:txBody>
      </p:sp>
      <p:pic>
        <p:nvPicPr>
          <p:cNvPr id="11571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4313" y="565150"/>
            <a:ext cx="5086350" cy="326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5716" name="Picture 4" descr="1906 Kearney"/>
          <p:cNvPicPr>
            <a:picLocks noChangeAspect="1" noChangeArrowheads="1"/>
          </p:cNvPicPr>
          <p:nvPr/>
        </p:nvPicPr>
        <p:blipFill>
          <a:blip r:embed="rId4">
            <a:extLst>
              <a:ext uri="{28A0092B-C50C-407E-A947-70E740481C1C}">
                <a14:useLocalDpi xmlns:a14="http://schemas.microsoft.com/office/drawing/2010/main" val="0"/>
              </a:ext>
            </a:extLst>
          </a:blip>
          <a:srcRect l="1254" t="3204" r="5685" b="2437"/>
          <a:stretch>
            <a:fillRect/>
          </a:stretch>
        </p:blipFill>
        <p:spPr bwMode="auto">
          <a:xfrm>
            <a:off x="5359400" y="3394075"/>
            <a:ext cx="3533775" cy="3319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3330789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38" name="Picture 4" descr="647002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825" y="476250"/>
            <a:ext cx="4535488" cy="302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6739" name="Picture 5" descr="647002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46538" y="3459163"/>
            <a:ext cx="5097462" cy="3398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6740" name="Text Box 6"/>
          <p:cNvSpPr txBox="1">
            <a:spLocks noChangeArrowheads="1"/>
          </p:cNvSpPr>
          <p:nvPr/>
        </p:nvSpPr>
        <p:spPr bwMode="auto">
          <a:xfrm>
            <a:off x="5056188" y="857250"/>
            <a:ext cx="3956050" cy="9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cs-CZ" altLang="cs-CZ"/>
              <a:t>Radnice, stát zůstaly železobetonové</a:t>
            </a:r>
          </a:p>
          <a:p>
            <a:pPr eaLnBrk="1" hangingPunct="1"/>
            <a:r>
              <a:rPr lang="cs-CZ" altLang="cs-CZ"/>
              <a:t>Konstrukce, cihlové zdilo podlehlo </a:t>
            </a:r>
          </a:p>
          <a:p>
            <a:pPr eaLnBrk="1" hangingPunct="1"/>
            <a:r>
              <a:rPr lang="cs-CZ" altLang="cs-CZ"/>
              <a:t>destrukci</a:t>
            </a:r>
          </a:p>
        </p:txBody>
      </p:sp>
    </p:spTree>
    <p:extLst>
      <p:ext uri="{BB962C8B-B14F-4D97-AF65-F5344CB8AC3E}">
        <p14:creationId xmlns:p14="http://schemas.microsoft.com/office/powerpoint/2010/main" val="108633670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2" name="Picture 4" descr="6470020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252913" cy="6380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7763" name="Picture 5" descr="6470020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11638" y="549275"/>
            <a:ext cx="4932362" cy="3287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7764" name="Text Box 6"/>
          <p:cNvSpPr txBox="1">
            <a:spLocks noChangeArrowheads="1"/>
          </p:cNvSpPr>
          <p:nvPr/>
        </p:nvSpPr>
        <p:spPr bwMode="auto">
          <a:xfrm>
            <a:off x="0" y="6491288"/>
            <a:ext cx="49339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cs-CZ" altLang="cs-CZ" dirty="0"/>
              <a:t>Komprese pozorovatelná na </a:t>
            </a:r>
            <a:r>
              <a:rPr lang="cs-CZ" altLang="cs-CZ" dirty="0" smtClean="0"/>
              <a:t>kolejích </a:t>
            </a:r>
            <a:r>
              <a:rPr lang="cs-CZ" altLang="cs-CZ" dirty="0"/>
              <a:t>tramvaje</a:t>
            </a:r>
          </a:p>
        </p:txBody>
      </p:sp>
      <p:sp>
        <p:nvSpPr>
          <p:cNvPr id="117765" name="Text Box 7"/>
          <p:cNvSpPr txBox="1">
            <a:spLocks noChangeArrowheads="1"/>
          </p:cNvSpPr>
          <p:nvPr/>
        </p:nvSpPr>
        <p:spPr bwMode="auto">
          <a:xfrm>
            <a:off x="4624388" y="4097338"/>
            <a:ext cx="45275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cs-CZ" altLang="cs-CZ"/>
              <a:t>Budovy se zřítily v důsleku sesuvu podloží </a:t>
            </a:r>
          </a:p>
          <a:p>
            <a:pPr eaLnBrk="1" hangingPunct="1"/>
            <a:r>
              <a:rPr lang="cs-CZ" altLang="cs-CZ"/>
              <a:t>Způsobeném zemětřesením</a:t>
            </a:r>
          </a:p>
        </p:txBody>
      </p:sp>
    </p:spTree>
    <p:extLst>
      <p:ext uri="{BB962C8B-B14F-4D97-AF65-F5344CB8AC3E}">
        <p14:creationId xmlns:p14="http://schemas.microsoft.com/office/powerpoint/2010/main" val="95433685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786" name="Picture 4" descr="6470021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035050"/>
            <a:ext cx="8820150" cy="588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8787" name="Picture 5" descr="6470021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41713" y="3429000"/>
            <a:ext cx="5602287" cy="3735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8788" name="Text Box 6"/>
          <p:cNvSpPr txBox="1">
            <a:spLocks noChangeArrowheads="1"/>
          </p:cNvSpPr>
          <p:nvPr/>
        </p:nvSpPr>
        <p:spPr bwMode="auto">
          <a:xfrm>
            <a:off x="158750" y="3665538"/>
            <a:ext cx="3321050"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cs-CZ" altLang="cs-CZ"/>
              <a:t>San Francisco v plamenech po</a:t>
            </a:r>
          </a:p>
          <a:p>
            <a:pPr eaLnBrk="1" hangingPunct="1"/>
            <a:r>
              <a:rPr lang="cs-CZ" altLang="cs-CZ"/>
              <a:t>Zemětřesení</a:t>
            </a:r>
          </a:p>
          <a:p>
            <a:pPr eaLnBrk="1" hangingPunct="1"/>
            <a:r>
              <a:rPr lang="cs-CZ" altLang="cs-CZ"/>
              <a:t>Dole – tábor pro obyvatele ze </a:t>
            </a:r>
          </a:p>
          <a:p>
            <a:pPr eaLnBrk="1" hangingPunct="1"/>
            <a:r>
              <a:rPr lang="cs-CZ" altLang="cs-CZ"/>
              <a:t>Zničených čtvrtí</a:t>
            </a:r>
          </a:p>
        </p:txBody>
      </p:sp>
    </p:spTree>
    <p:extLst>
      <p:ext uri="{BB962C8B-B14F-4D97-AF65-F5344CB8AC3E}">
        <p14:creationId xmlns:p14="http://schemas.microsoft.com/office/powerpoint/2010/main" val="239930926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p:cNvSpPr>
            <a:spLocks noChangeArrowheads="1"/>
          </p:cNvSpPr>
          <p:nvPr/>
        </p:nvSpPr>
        <p:spPr bwMode="auto">
          <a:xfrm>
            <a:off x="685800" y="381000"/>
            <a:ext cx="7848600" cy="838200"/>
          </a:xfrm>
          <a:prstGeom prst="rect">
            <a:avLst/>
          </a:prstGeom>
          <a:noFill/>
          <a:ln w="12700">
            <a:noFill/>
            <a:miter lim="800000"/>
            <a:headEnd/>
            <a:tailEnd/>
          </a:ln>
          <a:effectLst/>
        </p:spPr>
        <p:txBody>
          <a:bodyPr lIns="90488" tIns="44450" rIns="90488" bIns="44450" anchor="ctr"/>
          <a:lstStyle/>
          <a:p>
            <a:pPr algn="ctr">
              <a:defRPr/>
            </a:pPr>
            <a:r>
              <a:rPr lang="en-US" sz="4400">
                <a:solidFill>
                  <a:schemeClr val="tx2"/>
                </a:solidFill>
                <a:effectLst>
                  <a:outerShdw blurRad="38100" dist="38100" dir="2700000" algn="tl">
                    <a:srgbClr val="000000"/>
                  </a:outerShdw>
                </a:effectLst>
              </a:rPr>
              <a:t>Kobe, Japan</a:t>
            </a:r>
          </a:p>
        </p:txBody>
      </p:sp>
      <p:pic>
        <p:nvPicPr>
          <p:cNvPr id="119811" name="Picture 3"/>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358900"/>
            <a:ext cx="6022975" cy="504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119812" name="Picture 4" descr="a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75263" y="1354138"/>
            <a:ext cx="3868737" cy="433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488359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42" name="Rectangle 2"/>
          <p:cNvSpPr>
            <a:spLocks noGrp="1" noChangeArrowheads="1"/>
          </p:cNvSpPr>
          <p:nvPr>
            <p:ph type="title"/>
          </p:nvPr>
        </p:nvSpPr>
        <p:spPr/>
        <p:txBody>
          <a:bodyPr/>
          <a:lstStyle/>
          <a:p>
            <a:pPr eaLnBrk="1" hangingPunct="1">
              <a:defRPr/>
            </a:pPr>
            <a:r>
              <a:rPr lang="cs-CZ" sz="4000" smtClean="0"/>
              <a:t>Chování obyvatel při zemětřeseních</a:t>
            </a:r>
          </a:p>
        </p:txBody>
      </p:sp>
      <p:sp>
        <p:nvSpPr>
          <p:cNvPr id="317443" name="Rectangle 3"/>
          <p:cNvSpPr>
            <a:spLocks noGrp="1" noChangeArrowheads="1"/>
          </p:cNvSpPr>
          <p:nvPr>
            <p:ph idx="1"/>
          </p:nvPr>
        </p:nvSpPr>
        <p:spPr>
          <a:xfrm>
            <a:off x="0" y="1600200"/>
            <a:ext cx="8686800" cy="5257800"/>
          </a:xfrm>
        </p:spPr>
        <p:txBody>
          <a:bodyPr/>
          <a:lstStyle/>
          <a:p>
            <a:pPr eaLnBrk="1" hangingPunct="1">
              <a:defRPr/>
            </a:pPr>
            <a:r>
              <a:rPr lang="cs-CZ" smtClean="0">
                <a:effectLst/>
              </a:rPr>
              <a:t>     člověk musí začít hasit případný požár.         člověk musí zkontrolovat stav objektu, rozvodů vody, elektřiny a plynu (při kontrole stavu rozvodu plynu nesmí používat otevřeného ohně – nebezpečí požáru). V případě nalezení poruchy musí uzavřít příslušný hlavní uzávěr, při poruše plynového potrubí  musí ještě otevřít okna, opustit objekt a nahlásit poruchu příslušnému orgánu státní správy, civilní ochrany</a:t>
            </a:r>
            <a:endParaRPr lang="cs-CZ" smtClean="0"/>
          </a:p>
        </p:txBody>
      </p:sp>
    </p:spTree>
    <p:extLst>
      <p:ext uri="{BB962C8B-B14F-4D97-AF65-F5344CB8AC3E}">
        <p14:creationId xmlns:p14="http://schemas.microsoft.com/office/powerpoint/2010/main" val="826177067"/>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ChangeArrowheads="1"/>
          </p:cNvSpPr>
          <p:nvPr/>
        </p:nvSpPr>
        <p:spPr bwMode="auto">
          <a:xfrm>
            <a:off x="685800" y="304800"/>
            <a:ext cx="7772400" cy="1143000"/>
          </a:xfrm>
          <a:prstGeom prst="rect">
            <a:avLst/>
          </a:prstGeom>
          <a:noFill/>
          <a:ln w="12700">
            <a:noFill/>
            <a:miter lim="800000"/>
            <a:headEnd/>
            <a:tailEnd/>
          </a:ln>
          <a:effectLst/>
        </p:spPr>
        <p:txBody>
          <a:bodyPr lIns="90488" tIns="44450" rIns="90488" bIns="44450" anchor="ctr"/>
          <a:lstStyle/>
          <a:p>
            <a:pPr algn="ctr">
              <a:defRPr/>
            </a:pPr>
            <a:r>
              <a:rPr lang="en-US" sz="4400">
                <a:solidFill>
                  <a:schemeClr val="tx2"/>
                </a:solidFill>
                <a:effectLst>
                  <a:outerShdw blurRad="38100" dist="38100" dir="2700000" algn="tl">
                    <a:srgbClr val="000000"/>
                  </a:outerShdw>
                </a:effectLst>
              </a:rPr>
              <a:t>Kobe, Japan Earthquake</a:t>
            </a:r>
          </a:p>
        </p:txBody>
      </p:sp>
      <p:sp>
        <p:nvSpPr>
          <p:cNvPr id="111619" name="Rectangle 3"/>
          <p:cNvSpPr>
            <a:spLocks noChangeArrowheads="1"/>
          </p:cNvSpPr>
          <p:nvPr/>
        </p:nvSpPr>
        <p:spPr bwMode="auto">
          <a:xfrm>
            <a:off x="685800" y="1320800"/>
            <a:ext cx="7772400" cy="5308600"/>
          </a:xfrm>
          <a:prstGeom prst="rect">
            <a:avLst/>
          </a:prstGeom>
          <a:noFill/>
          <a:ln w="12700">
            <a:noFill/>
            <a:miter lim="800000"/>
            <a:headEnd/>
            <a:tailEnd/>
          </a:ln>
          <a:effectLst/>
        </p:spPr>
        <p:txBody>
          <a:bodyPr lIns="90488" tIns="44450" rIns="90488" bIns="44450"/>
          <a:lstStyle/>
          <a:p>
            <a:pPr marL="342900" indent="-342900">
              <a:spcBef>
                <a:spcPct val="20000"/>
              </a:spcBef>
              <a:buClr>
                <a:schemeClr val="hlink"/>
              </a:buClr>
              <a:buSzPct val="90000"/>
              <a:buFont typeface="Wingdings" pitchFamily="2" charset="2"/>
              <a:buBlip>
                <a:blip r:embed="rId3"/>
              </a:buBlip>
              <a:defRPr/>
            </a:pPr>
            <a:r>
              <a:rPr lang="en-US" sz="3200">
                <a:effectLst>
                  <a:outerShdw blurRad="38100" dist="38100" dir="2700000" algn="tl">
                    <a:srgbClr val="000000"/>
                  </a:outerShdw>
                </a:effectLst>
              </a:rPr>
              <a:t>Magnitud</a:t>
            </a:r>
            <a:r>
              <a:rPr lang="cs-CZ" sz="3200">
                <a:effectLst>
                  <a:outerShdw blurRad="38100" dist="38100" dir="2700000" algn="tl">
                    <a:srgbClr val="000000"/>
                  </a:outerShdw>
                </a:effectLst>
              </a:rPr>
              <a:t>o</a:t>
            </a:r>
            <a:r>
              <a:rPr lang="en-US" sz="3200">
                <a:effectLst>
                  <a:outerShdw blurRad="38100" dist="38100" dir="2700000" algn="tl">
                    <a:srgbClr val="000000"/>
                  </a:outerShdw>
                </a:effectLst>
              </a:rPr>
              <a:t> — est. 7.2 </a:t>
            </a:r>
          </a:p>
          <a:p>
            <a:pPr marL="342900" indent="-342900">
              <a:spcBef>
                <a:spcPct val="20000"/>
              </a:spcBef>
              <a:buClr>
                <a:schemeClr val="hlink"/>
              </a:buClr>
              <a:buSzPct val="90000"/>
              <a:buFont typeface="Wingdings" pitchFamily="2" charset="2"/>
              <a:buBlip>
                <a:blip r:embed="rId3"/>
              </a:buBlip>
              <a:defRPr/>
            </a:pPr>
            <a:r>
              <a:rPr lang="cs-CZ" sz="3200">
                <a:effectLst>
                  <a:outerShdw blurRad="38100" dist="38100" dir="2700000" algn="tl">
                    <a:srgbClr val="000000"/>
                  </a:outerShdw>
                </a:effectLst>
              </a:rPr>
              <a:t>délka</a:t>
            </a:r>
            <a:r>
              <a:rPr lang="en-US" sz="3200">
                <a:effectLst>
                  <a:outerShdw blurRad="38100" dist="38100" dir="2700000" algn="tl">
                    <a:srgbClr val="000000"/>
                  </a:outerShdw>
                </a:effectLst>
              </a:rPr>
              <a:t> —20 seconds</a:t>
            </a:r>
          </a:p>
          <a:p>
            <a:pPr marL="342900" indent="-342900">
              <a:spcBef>
                <a:spcPct val="20000"/>
              </a:spcBef>
              <a:buClr>
                <a:schemeClr val="hlink"/>
              </a:buClr>
              <a:buSzPct val="90000"/>
              <a:buFont typeface="Wingdings" pitchFamily="2" charset="2"/>
              <a:buBlip>
                <a:blip r:embed="rId3"/>
              </a:buBlip>
              <a:defRPr/>
            </a:pPr>
            <a:r>
              <a:rPr lang="cs-CZ" sz="3200">
                <a:effectLst>
                  <a:outerShdw blurRad="38100" dist="38100" dir="2700000" algn="tl">
                    <a:srgbClr val="000000"/>
                  </a:outerShdw>
                </a:effectLst>
              </a:rPr>
              <a:t>Přemístění na zlomech více než 5 m</a:t>
            </a:r>
            <a:r>
              <a:rPr lang="en-US" sz="3200">
                <a:effectLst>
                  <a:outerShdw blurRad="38100" dist="38100" dir="2700000" algn="tl">
                    <a:srgbClr val="000000"/>
                  </a:outerShdw>
                </a:effectLst>
              </a:rPr>
              <a:t> </a:t>
            </a:r>
          </a:p>
          <a:p>
            <a:pPr marL="342900" indent="-342900">
              <a:spcBef>
                <a:spcPct val="20000"/>
              </a:spcBef>
              <a:buClr>
                <a:schemeClr val="hlink"/>
              </a:buClr>
              <a:buSzPct val="90000"/>
              <a:buFont typeface="Wingdings" pitchFamily="2" charset="2"/>
              <a:buBlip>
                <a:blip r:embed="rId3"/>
              </a:buBlip>
              <a:defRPr/>
            </a:pPr>
            <a:r>
              <a:rPr lang="cs-CZ" sz="3200">
                <a:effectLst>
                  <a:outerShdw blurRad="38100" dist="38100" dir="2700000" algn="tl">
                    <a:srgbClr val="000000"/>
                  </a:outerShdw>
                </a:effectLst>
              </a:rPr>
              <a:t>Škody</a:t>
            </a:r>
            <a:r>
              <a:rPr lang="en-US" sz="3200">
                <a:effectLst>
                  <a:outerShdw blurRad="38100" dist="38100" dir="2700000" algn="tl">
                    <a:srgbClr val="000000"/>
                  </a:outerShdw>
                </a:effectLst>
              </a:rPr>
              <a:t> </a:t>
            </a:r>
          </a:p>
          <a:p>
            <a:pPr marL="742950" lvl="1" indent="-285750">
              <a:spcBef>
                <a:spcPct val="20000"/>
              </a:spcBef>
              <a:buFontTx/>
              <a:buChar char="–"/>
              <a:defRPr/>
            </a:pPr>
            <a:r>
              <a:rPr lang="cs-CZ" sz="2800">
                <a:effectLst>
                  <a:outerShdw blurRad="38100" dist="38100" dir="2700000" algn="tl">
                    <a:srgbClr val="000000"/>
                  </a:outerShdw>
                </a:effectLst>
              </a:rPr>
              <a:t>mrtví</a:t>
            </a:r>
            <a:r>
              <a:rPr lang="en-US" sz="2800">
                <a:effectLst>
                  <a:outerShdw blurRad="38100" dist="38100" dir="2700000" algn="tl">
                    <a:srgbClr val="000000"/>
                  </a:outerShdw>
                </a:effectLst>
              </a:rPr>
              <a:t> —5,273</a:t>
            </a:r>
          </a:p>
          <a:p>
            <a:pPr marL="742950" lvl="1" indent="-285750">
              <a:spcBef>
                <a:spcPct val="20000"/>
              </a:spcBef>
              <a:buFontTx/>
              <a:buChar char="–"/>
              <a:defRPr/>
            </a:pPr>
            <a:r>
              <a:rPr lang="cs-CZ" sz="2800">
                <a:effectLst>
                  <a:outerShdw blurRad="38100" dist="38100" dir="2700000" algn="tl">
                    <a:srgbClr val="000000"/>
                  </a:outerShdw>
                </a:effectLst>
              </a:rPr>
              <a:t>zranění</a:t>
            </a:r>
            <a:r>
              <a:rPr lang="en-US" sz="2800">
                <a:effectLst>
                  <a:outerShdw blurRad="38100" dist="38100" dir="2700000" algn="tl">
                    <a:srgbClr val="000000"/>
                  </a:outerShdw>
                </a:effectLst>
              </a:rPr>
              <a:t> — 13,085</a:t>
            </a:r>
          </a:p>
          <a:p>
            <a:pPr marL="742950" lvl="1" indent="-285750">
              <a:spcBef>
                <a:spcPct val="20000"/>
              </a:spcBef>
              <a:buFontTx/>
              <a:buChar char="–"/>
              <a:defRPr/>
            </a:pPr>
            <a:r>
              <a:rPr lang="cs-CZ" sz="2800">
                <a:effectLst>
                  <a:outerShdw blurRad="38100" dist="38100" dir="2700000" algn="tl">
                    <a:srgbClr val="000000"/>
                  </a:outerShdw>
                </a:effectLst>
              </a:rPr>
              <a:t>evakuovaní</a:t>
            </a:r>
            <a:r>
              <a:rPr lang="en-US" sz="2800">
                <a:effectLst>
                  <a:outerShdw blurRad="38100" dist="38100" dir="2700000" algn="tl">
                    <a:srgbClr val="000000"/>
                  </a:outerShdw>
                </a:effectLst>
              </a:rPr>
              <a:t> — 114,679</a:t>
            </a:r>
          </a:p>
          <a:p>
            <a:pPr marL="742950" lvl="1" indent="-285750">
              <a:spcBef>
                <a:spcPct val="20000"/>
              </a:spcBef>
              <a:buFontTx/>
              <a:buChar char="–"/>
              <a:defRPr/>
            </a:pPr>
            <a:r>
              <a:rPr lang="cs-CZ" sz="2800">
                <a:effectLst>
                  <a:outerShdw blurRad="38100" dist="38100" dir="2700000" algn="tl">
                    <a:srgbClr val="000000"/>
                  </a:outerShdw>
                </a:effectLst>
              </a:rPr>
              <a:t>Škody na majetku</a:t>
            </a:r>
            <a:r>
              <a:rPr lang="en-US" sz="2800">
                <a:effectLst>
                  <a:outerShdw blurRad="38100" dist="38100" dir="2700000" algn="tl">
                    <a:srgbClr val="000000"/>
                  </a:outerShdw>
                </a:effectLst>
              </a:rPr>
              <a:t> — $30-140 billion : 54,954 </a:t>
            </a:r>
            <a:r>
              <a:rPr lang="cs-CZ" sz="2800">
                <a:effectLst>
                  <a:outerShdw blurRad="38100" dist="38100" dir="2700000" algn="tl">
                    <a:srgbClr val="000000"/>
                  </a:outerShdw>
                </a:effectLst>
              </a:rPr>
              <a:t>domů zničeno</a:t>
            </a:r>
            <a:endParaRPr lang="en-US" sz="2800">
              <a:effectLst>
                <a:outerShdw blurRad="38100" dist="38100" dir="2700000" algn="tl">
                  <a:srgbClr val="000000"/>
                </a:outerShdw>
              </a:effectLst>
            </a:endParaRPr>
          </a:p>
          <a:p>
            <a:pPr marL="742950" lvl="1" indent="-285750">
              <a:spcBef>
                <a:spcPct val="20000"/>
              </a:spcBef>
              <a:buFontTx/>
              <a:buChar char="–"/>
              <a:defRPr/>
            </a:pPr>
            <a:r>
              <a:rPr lang="cs-CZ" sz="2800">
                <a:effectLst>
                  <a:outerShdw blurRad="38100" dist="38100" dir="2700000" algn="tl">
                    <a:srgbClr val="000000"/>
                  </a:outerShdw>
                </a:effectLst>
              </a:rPr>
              <a:t>požáry</a:t>
            </a:r>
            <a:r>
              <a:rPr lang="en-US" sz="2800">
                <a:effectLst>
                  <a:outerShdw blurRad="38100" dist="38100" dir="2700000" algn="tl">
                    <a:srgbClr val="000000"/>
                  </a:outerShdw>
                </a:effectLst>
              </a:rPr>
              <a:t> </a:t>
            </a:r>
          </a:p>
        </p:txBody>
      </p:sp>
    </p:spTree>
    <p:extLst>
      <p:ext uri="{BB962C8B-B14F-4D97-AF65-F5344CB8AC3E}">
        <p14:creationId xmlns:p14="http://schemas.microsoft.com/office/powerpoint/2010/main" val="295260263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858" name="Picture 2"/>
          <p:cNvPicPr>
            <a:picLocks noChangeArrowheads="1"/>
          </p:cNvPicPr>
          <p:nvPr/>
        </p:nvPicPr>
        <p:blipFill>
          <a:blip r:embed="rId3" cstate="print">
            <a:extLst>
              <a:ext uri="{28A0092B-C50C-407E-A947-70E740481C1C}">
                <a14:useLocalDpi xmlns:a14="http://schemas.microsoft.com/office/drawing/2010/main" val="0"/>
              </a:ext>
            </a:extLst>
          </a:blip>
          <a:srcRect r="3674" b="4893"/>
          <a:stretch>
            <a:fillRect/>
          </a:stretch>
        </p:blipFill>
        <p:spPr bwMode="auto">
          <a:xfrm>
            <a:off x="419100" y="1003300"/>
            <a:ext cx="4452938" cy="311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121859" name="Picture 3"/>
          <p:cNvPicPr>
            <a:picLocks noChangeArrowheads="1"/>
          </p:cNvPicPr>
          <p:nvPr/>
        </p:nvPicPr>
        <p:blipFill>
          <a:blip r:embed="rId4" cstate="print">
            <a:extLst>
              <a:ext uri="{28A0092B-C50C-407E-A947-70E740481C1C}">
                <a14:useLocalDpi xmlns:a14="http://schemas.microsoft.com/office/drawing/2010/main" val="0"/>
              </a:ext>
            </a:extLst>
          </a:blip>
          <a:srcRect r="5432" b="3610"/>
          <a:stretch>
            <a:fillRect/>
          </a:stretch>
        </p:blipFill>
        <p:spPr bwMode="auto">
          <a:xfrm>
            <a:off x="5194300" y="990600"/>
            <a:ext cx="3122613" cy="449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121860" name="Rectangle 4"/>
          <p:cNvSpPr>
            <a:spLocks noChangeArrowheads="1"/>
          </p:cNvSpPr>
          <p:nvPr/>
        </p:nvSpPr>
        <p:spPr bwMode="auto">
          <a:xfrm>
            <a:off x="4935538" y="5610225"/>
            <a:ext cx="3300412" cy="100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marL="342900" indent="-342900" eaLnBrk="0" hangingPunct="0">
              <a:defRPr>
                <a:solidFill>
                  <a:schemeClr val="tx1"/>
                </a:solidFill>
                <a:latin typeface="Arial" charset="0"/>
              </a:defRPr>
            </a:lvl1pPr>
            <a:lvl2pPr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lvl="1"/>
            <a:r>
              <a:rPr lang="cs-CZ" altLang="cs-CZ" sz="2000">
                <a:solidFill>
                  <a:srgbClr val="FAFD00"/>
                </a:solidFill>
                <a:latin typeface="Times New Roman" pitchFamily="18" charset="0"/>
              </a:rPr>
              <a:t>Část domů, která vydržela</a:t>
            </a:r>
          </a:p>
          <a:p>
            <a:pPr lvl="1"/>
            <a:r>
              <a:rPr lang="cs-CZ" altLang="cs-CZ" sz="2000">
                <a:solidFill>
                  <a:srgbClr val="FAFD00"/>
                </a:solidFill>
                <a:latin typeface="Times New Roman" pitchFamily="18" charset="0"/>
              </a:rPr>
              <a:t>Zemětřesení se stala obětí</a:t>
            </a:r>
          </a:p>
          <a:p>
            <a:pPr lvl="1"/>
            <a:r>
              <a:rPr lang="cs-CZ" altLang="cs-CZ" sz="2000">
                <a:solidFill>
                  <a:srgbClr val="FAFD00"/>
                </a:solidFill>
                <a:latin typeface="Times New Roman" pitchFamily="18" charset="0"/>
              </a:rPr>
              <a:t>Požárů.</a:t>
            </a:r>
            <a:endParaRPr lang="en-US" altLang="cs-CZ" sz="2000">
              <a:solidFill>
                <a:srgbClr val="FAFD00"/>
              </a:solidFill>
              <a:latin typeface="Times New Roman" pitchFamily="18" charset="0"/>
            </a:endParaRPr>
          </a:p>
        </p:txBody>
      </p:sp>
      <p:sp>
        <p:nvSpPr>
          <p:cNvPr id="121861" name="Rectangle 5"/>
          <p:cNvSpPr>
            <a:spLocks noChangeArrowheads="1"/>
          </p:cNvSpPr>
          <p:nvPr/>
        </p:nvSpPr>
        <p:spPr bwMode="auto">
          <a:xfrm>
            <a:off x="266700" y="4162425"/>
            <a:ext cx="4816475" cy="69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cs-CZ" altLang="cs-CZ" sz="2000">
                <a:solidFill>
                  <a:srgbClr val="FAFD00"/>
                </a:solidFill>
                <a:latin typeface="Times New Roman" pitchFamily="18" charset="0"/>
              </a:rPr>
              <a:t>Během zemětřesení nebo po něm vzniklo 350</a:t>
            </a:r>
          </a:p>
          <a:p>
            <a:r>
              <a:rPr lang="cs-CZ" altLang="cs-CZ" sz="2000">
                <a:solidFill>
                  <a:srgbClr val="FAFD00"/>
                </a:solidFill>
                <a:latin typeface="Times New Roman" pitchFamily="18" charset="0"/>
              </a:rPr>
              <a:t>požárů</a:t>
            </a:r>
            <a:endParaRPr lang="en-US" altLang="cs-CZ" sz="2000">
              <a:solidFill>
                <a:srgbClr val="FAFD00"/>
              </a:solidFill>
              <a:latin typeface="Times New Roman" pitchFamily="18" charset="0"/>
            </a:endParaRPr>
          </a:p>
        </p:txBody>
      </p:sp>
    </p:spTree>
    <p:extLst>
      <p:ext uri="{BB962C8B-B14F-4D97-AF65-F5344CB8AC3E}">
        <p14:creationId xmlns:p14="http://schemas.microsoft.com/office/powerpoint/2010/main" val="264049784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82" name="Picture 5" descr="647021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288" y="333375"/>
            <a:ext cx="4157662" cy="623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883" name="Text Box 6"/>
          <p:cNvSpPr txBox="1">
            <a:spLocks noChangeArrowheads="1"/>
          </p:cNvSpPr>
          <p:nvPr/>
        </p:nvSpPr>
        <p:spPr bwMode="auto">
          <a:xfrm>
            <a:off x="5200650" y="423863"/>
            <a:ext cx="3854450" cy="91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cs-CZ" altLang="cs-CZ" b="1"/>
              <a:t>Kolaps jednoho poschodí budovy</a:t>
            </a:r>
          </a:p>
          <a:p>
            <a:pPr eaLnBrk="1" hangingPunct="1"/>
            <a:r>
              <a:rPr lang="cs-CZ" altLang="cs-CZ" b="1"/>
              <a:t>Komunikací, čtvrté patro sesedlo</a:t>
            </a:r>
          </a:p>
          <a:p>
            <a:pPr eaLnBrk="1" hangingPunct="1"/>
            <a:r>
              <a:rPr lang="cs-CZ" altLang="cs-CZ" b="1"/>
              <a:t>Na třetí patro</a:t>
            </a:r>
          </a:p>
        </p:txBody>
      </p:sp>
      <p:pic>
        <p:nvPicPr>
          <p:cNvPr id="122884" name="Picture 7" descr="6470210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65675" y="1484313"/>
            <a:ext cx="4378325" cy="2919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885" name="Text Box 8"/>
          <p:cNvSpPr txBox="1">
            <a:spLocks noChangeArrowheads="1"/>
          </p:cNvSpPr>
          <p:nvPr/>
        </p:nvSpPr>
        <p:spPr bwMode="auto">
          <a:xfrm>
            <a:off x="5056188" y="4816475"/>
            <a:ext cx="4083050"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cs-CZ" altLang="cs-CZ"/>
              <a:t>Cihlová budova budhistického kláštera</a:t>
            </a:r>
          </a:p>
          <a:p>
            <a:pPr eaLnBrk="1" hangingPunct="1"/>
            <a:r>
              <a:rPr lang="cs-CZ" altLang="cs-CZ"/>
              <a:t>Byla zcela zničena, zatímco železo-</a:t>
            </a:r>
          </a:p>
          <a:p>
            <a:pPr eaLnBrk="1" hangingPunct="1"/>
            <a:r>
              <a:rPr lang="cs-CZ" altLang="cs-CZ"/>
              <a:t>Betonové budovy byly postiženy jen</a:t>
            </a:r>
          </a:p>
          <a:p>
            <a:pPr eaLnBrk="1" hangingPunct="1"/>
            <a:r>
              <a:rPr lang="cs-CZ" altLang="cs-CZ"/>
              <a:t>minimálně</a:t>
            </a:r>
          </a:p>
        </p:txBody>
      </p:sp>
    </p:spTree>
    <p:extLst>
      <p:ext uri="{BB962C8B-B14F-4D97-AF65-F5344CB8AC3E}">
        <p14:creationId xmlns:p14="http://schemas.microsoft.com/office/powerpoint/2010/main" val="236596212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906" name="Picture 4" descr="6470210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178550" cy="4119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907" name="Text Box 5"/>
          <p:cNvSpPr txBox="1">
            <a:spLocks noChangeArrowheads="1"/>
          </p:cNvSpPr>
          <p:nvPr/>
        </p:nvSpPr>
        <p:spPr bwMode="auto">
          <a:xfrm>
            <a:off x="6229350" y="333375"/>
            <a:ext cx="3117850" cy="9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cs-CZ" altLang="cs-CZ" b="1"/>
              <a:t>Pokles pobřeží, </a:t>
            </a:r>
          </a:p>
          <a:p>
            <a:pPr eaLnBrk="1" hangingPunct="1"/>
            <a:r>
              <a:rPr lang="cs-CZ" altLang="cs-CZ" b="1"/>
              <a:t>V důsledku zvodnění písků</a:t>
            </a:r>
          </a:p>
          <a:p>
            <a:pPr eaLnBrk="1" hangingPunct="1"/>
            <a:r>
              <a:rPr lang="cs-CZ" altLang="cs-CZ" b="1"/>
              <a:t>Kóbe</a:t>
            </a:r>
          </a:p>
        </p:txBody>
      </p:sp>
      <p:pic>
        <p:nvPicPr>
          <p:cNvPr id="123908" name="Picture 6" descr="6470210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30638" y="3316288"/>
            <a:ext cx="5313362" cy="3541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909" name="Text Box 7"/>
          <p:cNvSpPr txBox="1">
            <a:spLocks noChangeArrowheads="1"/>
          </p:cNvSpPr>
          <p:nvPr/>
        </p:nvSpPr>
        <p:spPr bwMode="auto">
          <a:xfrm>
            <a:off x="0" y="4437063"/>
            <a:ext cx="3613150" cy="1465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cs-CZ" altLang="cs-CZ"/>
              <a:t>Kolaps 5 patra na 4 patro</a:t>
            </a:r>
          </a:p>
          <a:p>
            <a:pPr eaLnBrk="1" hangingPunct="1"/>
            <a:r>
              <a:rPr lang="cs-CZ" altLang="cs-CZ"/>
              <a:t>Budovy v Kóbe, </a:t>
            </a:r>
          </a:p>
          <a:p>
            <a:pPr eaLnBrk="1" hangingPunct="1"/>
            <a:r>
              <a:rPr lang="cs-CZ" altLang="cs-CZ"/>
              <a:t>Poničeny zvláště 1 a 4až  5 patra</a:t>
            </a:r>
          </a:p>
          <a:p>
            <a:pPr eaLnBrk="1" hangingPunct="1"/>
            <a:r>
              <a:rPr lang="cs-CZ" altLang="cs-CZ"/>
              <a:t>Budov stejné konstrukce</a:t>
            </a:r>
          </a:p>
          <a:p>
            <a:pPr eaLnBrk="1" hangingPunct="1"/>
            <a:r>
              <a:rPr lang="cs-CZ" altLang="cs-CZ"/>
              <a:t>Byly ve fázi s max. výchylkou vlny</a:t>
            </a:r>
          </a:p>
        </p:txBody>
      </p:sp>
    </p:spTree>
    <p:extLst>
      <p:ext uri="{BB962C8B-B14F-4D97-AF65-F5344CB8AC3E}">
        <p14:creationId xmlns:p14="http://schemas.microsoft.com/office/powerpoint/2010/main" val="48324578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930" name="Picture 4" descr="6470210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825" y="404813"/>
            <a:ext cx="3983038" cy="5973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4931" name="Picture 5" descr="6470210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27538" y="0"/>
            <a:ext cx="4716462" cy="314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4932" name="Text Box 6"/>
          <p:cNvSpPr txBox="1">
            <a:spLocks noChangeArrowheads="1"/>
          </p:cNvSpPr>
          <p:nvPr/>
        </p:nvSpPr>
        <p:spPr bwMode="auto">
          <a:xfrm>
            <a:off x="4551363" y="3232150"/>
            <a:ext cx="26987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cs-CZ" altLang="cs-CZ" b="1"/>
              <a:t>Kolaps 1. patra budovy</a:t>
            </a:r>
          </a:p>
        </p:txBody>
      </p:sp>
      <p:pic>
        <p:nvPicPr>
          <p:cNvPr id="124933" name="Picture 7" descr="647021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27538" y="3573463"/>
            <a:ext cx="4378325" cy="2919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4934" name="Text Box 9"/>
          <p:cNvSpPr txBox="1">
            <a:spLocks noChangeArrowheads="1"/>
          </p:cNvSpPr>
          <p:nvPr/>
        </p:nvSpPr>
        <p:spPr bwMode="auto">
          <a:xfrm>
            <a:off x="4408488" y="6589713"/>
            <a:ext cx="34607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cs-CZ" altLang="cs-CZ"/>
              <a:t>Částečný kolaps podloží budovy</a:t>
            </a:r>
          </a:p>
        </p:txBody>
      </p:sp>
    </p:spTree>
    <p:extLst>
      <p:ext uri="{BB962C8B-B14F-4D97-AF65-F5344CB8AC3E}">
        <p14:creationId xmlns:p14="http://schemas.microsoft.com/office/powerpoint/2010/main" val="253793936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954" name="Picture 4" descr="6470212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1550" y="692150"/>
            <a:ext cx="73152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5955" name="Text Box 5"/>
          <p:cNvSpPr txBox="1">
            <a:spLocks noChangeArrowheads="1"/>
          </p:cNvSpPr>
          <p:nvPr/>
        </p:nvSpPr>
        <p:spPr bwMode="auto">
          <a:xfrm>
            <a:off x="971550" y="5949950"/>
            <a:ext cx="73215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cs-CZ" altLang="cs-CZ"/>
              <a:t>Poškození starších cihlových budov v porovnání se železobetonovými </a:t>
            </a:r>
          </a:p>
          <a:p>
            <a:pPr eaLnBrk="1" hangingPunct="1"/>
            <a:r>
              <a:rPr lang="cs-CZ" altLang="cs-CZ"/>
              <a:t>konstrukcemi</a:t>
            </a:r>
          </a:p>
        </p:txBody>
      </p:sp>
    </p:spTree>
    <p:extLst>
      <p:ext uri="{BB962C8B-B14F-4D97-AF65-F5344CB8AC3E}">
        <p14:creationId xmlns:p14="http://schemas.microsoft.com/office/powerpoint/2010/main" val="206417779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978" name="Picture 4" descr="6470211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364163" cy="3576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6979" name="Text Box 5"/>
          <p:cNvSpPr txBox="1">
            <a:spLocks noChangeArrowheads="1"/>
          </p:cNvSpPr>
          <p:nvPr/>
        </p:nvSpPr>
        <p:spPr bwMode="auto">
          <a:xfrm>
            <a:off x="395288" y="3141663"/>
            <a:ext cx="40830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cs-CZ" altLang="cs-CZ" b="1"/>
              <a:t>Požáry po zemětřesení v kóbe, 1975</a:t>
            </a:r>
          </a:p>
        </p:txBody>
      </p:sp>
      <p:pic>
        <p:nvPicPr>
          <p:cNvPr id="126980" name="Picture 6" descr="6470211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51275" y="3508375"/>
            <a:ext cx="5026025" cy="334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6981" name="Text Box 7"/>
          <p:cNvSpPr txBox="1">
            <a:spLocks noChangeArrowheads="1"/>
          </p:cNvSpPr>
          <p:nvPr/>
        </p:nvSpPr>
        <p:spPr bwMode="auto">
          <a:xfrm>
            <a:off x="808038" y="5032375"/>
            <a:ext cx="26479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cs-CZ" altLang="cs-CZ"/>
              <a:t>Vpravo- poškození pilíře</a:t>
            </a:r>
          </a:p>
          <a:p>
            <a:pPr eaLnBrk="1" hangingPunct="1"/>
            <a:r>
              <a:rPr lang="cs-CZ" altLang="cs-CZ"/>
              <a:t>Expresní železnice</a:t>
            </a:r>
          </a:p>
        </p:txBody>
      </p:sp>
    </p:spTree>
    <p:extLst>
      <p:ext uri="{BB962C8B-B14F-4D97-AF65-F5344CB8AC3E}">
        <p14:creationId xmlns:p14="http://schemas.microsoft.com/office/powerpoint/2010/main" val="150033239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p:cNvSpPr>
            <a:spLocks noChangeArrowheads="1"/>
          </p:cNvSpPr>
          <p:nvPr/>
        </p:nvSpPr>
        <p:spPr bwMode="auto">
          <a:xfrm>
            <a:off x="685800" y="76200"/>
            <a:ext cx="7772400" cy="1143000"/>
          </a:xfrm>
          <a:prstGeom prst="rect">
            <a:avLst/>
          </a:prstGeom>
          <a:noFill/>
          <a:ln w="12700">
            <a:noFill/>
            <a:miter lim="800000"/>
            <a:headEnd/>
            <a:tailEnd/>
          </a:ln>
          <a:effectLst/>
        </p:spPr>
        <p:txBody>
          <a:bodyPr lIns="90488" tIns="44450" rIns="90488" bIns="44450" anchor="ctr"/>
          <a:lstStyle/>
          <a:p>
            <a:pPr algn="ctr">
              <a:defRPr/>
            </a:pPr>
            <a:r>
              <a:rPr lang="en-US" sz="4400">
                <a:solidFill>
                  <a:schemeClr val="tx2"/>
                </a:solidFill>
                <a:effectLst>
                  <a:outerShdw blurRad="38100" dist="38100" dir="2700000" algn="tl">
                    <a:srgbClr val="000000"/>
                  </a:outerShdw>
                </a:effectLst>
              </a:rPr>
              <a:t>Loma Prieta Earthquake</a:t>
            </a:r>
            <a:r>
              <a:rPr lang="en-US" sz="2000">
                <a:solidFill>
                  <a:schemeClr val="tx2"/>
                </a:solidFill>
                <a:effectLst>
                  <a:outerShdw blurRad="38100" dist="38100" dir="2700000" algn="tl">
                    <a:srgbClr val="000000"/>
                  </a:outerShdw>
                </a:effectLst>
              </a:rPr>
              <a:t/>
            </a:r>
            <a:br>
              <a:rPr lang="en-US" sz="2000">
                <a:solidFill>
                  <a:schemeClr val="tx2"/>
                </a:solidFill>
                <a:effectLst>
                  <a:outerShdw blurRad="38100" dist="38100" dir="2700000" algn="tl">
                    <a:srgbClr val="000000"/>
                  </a:outerShdw>
                </a:effectLst>
              </a:rPr>
            </a:br>
            <a:r>
              <a:rPr lang="en-US" sz="2000">
                <a:solidFill>
                  <a:schemeClr val="tx2"/>
                </a:solidFill>
                <a:effectLst>
                  <a:outerShdw blurRad="38100" dist="38100" dir="2700000" algn="tl">
                    <a:srgbClr val="000000"/>
                  </a:outerShdw>
                </a:effectLst>
              </a:rPr>
              <a:t>)</a:t>
            </a:r>
          </a:p>
        </p:txBody>
      </p:sp>
      <p:sp>
        <p:nvSpPr>
          <p:cNvPr id="115715" name="Rectangle 3"/>
          <p:cNvSpPr>
            <a:spLocks noChangeArrowheads="1"/>
          </p:cNvSpPr>
          <p:nvPr/>
        </p:nvSpPr>
        <p:spPr bwMode="auto">
          <a:xfrm>
            <a:off x="685800" y="1219200"/>
            <a:ext cx="8001000" cy="5410200"/>
          </a:xfrm>
          <a:prstGeom prst="rect">
            <a:avLst/>
          </a:prstGeom>
          <a:noFill/>
          <a:ln w="12700">
            <a:noFill/>
            <a:miter lim="800000"/>
            <a:headEnd/>
            <a:tailEnd/>
          </a:ln>
          <a:effectLst/>
        </p:spPr>
        <p:txBody>
          <a:bodyPr lIns="90488" tIns="44450" rIns="90488" bIns="44450"/>
          <a:lstStyle/>
          <a:p>
            <a:pPr marL="342900" indent="-342900">
              <a:spcBef>
                <a:spcPct val="20000"/>
              </a:spcBef>
              <a:buClr>
                <a:schemeClr val="hlink"/>
              </a:buClr>
              <a:buSzPct val="90000"/>
              <a:buFont typeface="Wingdings" pitchFamily="2" charset="2"/>
              <a:buBlip>
                <a:blip r:embed="rId3"/>
              </a:buBlip>
              <a:defRPr/>
            </a:pPr>
            <a:r>
              <a:rPr lang="en-US" sz="2800" dirty="0" err="1">
                <a:effectLst>
                  <a:outerShdw blurRad="38100" dist="38100" dir="2700000" algn="tl">
                    <a:srgbClr val="000000"/>
                  </a:outerShdw>
                </a:effectLst>
              </a:rPr>
              <a:t>Magnitud</a:t>
            </a:r>
            <a:r>
              <a:rPr lang="cs-CZ" sz="2800" smtClean="0">
                <a:effectLst>
                  <a:outerShdw blurRad="38100" dist="38100" dir="2700000" algn="tl">
                    <a:srgbClr val="000000"/>
                  </a:outerShdw>
                </a:effectLst>
              </a:rPr>
              <a:t>o</a:t>
            </a:r>
            <a:r>
              <a:rPr lang="en-US" sz="2800" smtClean="0">
                <a:effectLst>
                  <a:outerShdw blurRad="38100" dist="38100" dir="2700000" algn="tl">
                    <a:srgbClr val="000000"/>
                  </a:outerShdw>
                </a:effectLst>
              </a:rPr>
              <a:t> </a:t>
            </a:r>
            <a:r>
              <a:rPr lang="en-US" sz="2800" dirty="0">
                <a:effectLst>
                  <a:outerShdw blurRad="38100" dist="38100" dir="2700000" algn="tl">
                    <a:srgbClr val="000000"/>
                  </a:outerShdw>
                </a:effectLst>
              </a:rPr>
              <a:t>— 7.1</a:t>
            </a:r>
          </a:p>
          <a:p>
            <a:pPr marL="342900" indent="-342900">
              <a:spcBef>
                <a:spcPct val="20000"/>
              </a:spcBef>
              <a:buClr>
                <a:schemeClr val="hlink"/>
              </a:buClr>
              <a:buSzPct val="90000"/>
              <a:buFont typeface="Wingdings" pitchFamily="2" charset="2"/>
              <a:buBlip>
                <a:blip r:embed="rId3"/>
              </a:buBlip>
              <a:defRPr/>
            </a:pPr>
            <a:r>
              <a:rPr lang="cs-CZ" sz="2800" dirty="0">
                <a:effectLst>
                  <a:outerShdw blurRad="38100" dist="38100" dir="2700000" algn="tl">
                    <a:srgbClr val="000000"/>
                  </a:outerShdw>
                </a:effectLst>
              </a:rPr>
              <a:t>Délka trvání</a:t>
            </a:r>
            <a:r>
              <a:rPr lang="en-US" sz="2800" dirty="0">
                <a:effectLst>
                  <a:outerShdw blurRad="38100" dist="38100" dir="2700000" algn="tl">
                    <a:srgbClr val="000000"/>
                  </a:outerShdw>
                </a:effectLst>
              </a:rPr>
              <a:t> — </a:t>
            </a:r>
            <a:r>
              <a:rPr lang="cs-CZ" sz="2800" dirty="0">
                <a:effectLst>
                  <a:outerShdw blurRad="38100" dist="38100" dir="2700000" algn="tl">
                    <a:srgbClr val="000000"/>
                  </a:outerShdw>
                </a:effectLst>
              </a:rPr>
              <a:t>otřesy silné jen </a:t>
            </a:r>
            <a:r>
              <a:rPr lang="en-US" sz="2800" dirty="0">
                <a:effectLst>
                  <a:outerShdw blurRad="38100" dist="38100" dir="2700000" algn="tl">
                    <a:srgbClr val="000000"/>
                  </a:outerShdw>
                </a:effectLst>
              </a:rPr>
              <a:t> 10 </a:t>
            </a:r>
            <a:r>
              <a:rPr lang="cs-CZ" sz="2800" dirty="0">
                <a:effectLst>
                  <a:outerShdw blurRad="38100" dist="38100" dir="2700000" algn="tl">
                    <a:srgbClr val="000000"/>
                  </a:outerShdw>
                </a:effectLst>
              </a:rPr>
              <a:t>vteřin</a:t>
            </a:r>
            <a:endParaRPr lang="en-US" sz="2800" dirty="0">
              <a:effectLst>
                <a:outerShdw blurRad="38100" dist="38100" dir="2700000" algn="tl">
                  <a:srgbClr val="000000"/>
                </a:outerShdw>
              </a:effectLst>
            </a:endParaRPr>
          </a:p>
          <a:p>
            <a:pPr marL="342900" indent="-342900">
              <a:spcBef>
                <a:spcPct val="20000"/>
              </a:spcBef>
              <a:buClr>
                <a:schemeClr val="hlink"/>
              </a:buClr>
              <a:buSzPct val="90000"/>
              <a:buFont typeface="Wingdings" pitchFamily="2" charset="2"/>
              <a:buBlip>
                <a:blip r:embed="rId3"/>
              </a:buBlip>
              <a:defRPr/>
            </a:pPr>
            <a:r>
              <a:rPr lang="cs-CZ" sz="2800" dirty="0">
                <a:effectLst>
                  <a:outerShdw blurRad="38100" dist="38100" dir="2700000" algn="tl">
                    <a:srgbClr val="000000"/>
                  </a:outerShdw>
                </a:effectLst>
              </a:rPr>
              <a:t>Škody</a:t>
            </a:r>
            <a:r>
              <a:rPr lang="en-US" sz="3200" dirty="0">
                <a:effectLst>
                  <a:outerShdw blurRad="38100" dist="38100" dir="2700000" algn="tl">
                    <a:srgbClr val="000000"/>
                  </a:outerShdw>
                </a:effectLst>
              </a:rPr>
              <a:t> </a:t>
            </a:r>
          </a:p>
          <a:p>
            <a:pPr marL="742950" lvl="1" indent="-285750">
              <a:spcBef>
                <a:spcPct val="20000"/>
              </a:spcBef>
              <a:buFontTx/>
              <a:buChar char="–"/>
              <a:defRPr/>
            </a:pPr>
            <a:r>
              <a:rPr lang="cs-CZ" sz="2800" dirty="0">
                <a:effectLst>
                  <a:outerShdw blurRad="38100" dist="38100" dir="2700000" algn="tl">
                    <a:srgbClr val="000000"/>
                  </a:outerShdw>
                </a:effectLst>
              </a:rPr>
              <a:t>mrtví</a:t>
            </a:r>
            <a:r>
              <a:rPr lang="en-US" sz="2800" dirty="0">
                <a:effectLst>
                  <a:outerShdw blurRad="38100" dist="38100" dir="2700000" algn="tl">
                    <a:srgbClr val="000000"/>
                  </a:outerShdw>
                </a:effectLst>
              </a:rPr>
              <a:t> — 62</a:t>
            </a:r>
          </a:p>
          <a:p>
            <a:pPr marL="742950" lvl="1" indent="-285750">
              <a:spcBef>
                <a:spcPct val="20000"/>
              </a:spcBef>
              <a:buFontTx/>
              <a:buChar char="–"/>
              <a:defRPr/>
            </a:pPr>
            <a:r>
              <a:rPr lang="cs-CZ" sz="2800" dirty="0">
                <a:effectLst>
                  <a:outerShdw blurRad="38100" dist="38100" dir="2700000" algn="tl">
                    <a:srgbClr val="000000"/>
                  </a:outerShdw>
                </a:effectLst>
              </a:rPr>
              <a:t>zranění</a:t>
            </a:r>
            <a:r>
              <a:rPr lang="en-US" sz="2800" dirty="0">
                <a:effectLst>
                  <a:outerShdw blurRad="38100" dist="38100" dir="2700000" algn="tl">
                    <a:srgbClr val="000000"/>
                  </a:outerShdw>
                </a:effectLst>
              </a:rPr>
              <a:t> — 3,757</a:t>
            </a:r>
          </a:p>
          <a:p>
            <a:pPr marL="742950" lvl="1" indent="-285750">
              <a:spcBef>
                <a:spcPct val="20000"/>
              </a:spcBef>
              <a:buFontTx/>
              <a:buChar char="–"/>
              <a:defRPr/>
            </a:pPr>
            <a:r>
              <a:rPr lang="cs-CZ" sz="2800" dirty="0">
                <a:effectLst>
                  <a:outerShdw blurRad="38100" dist="38100" dir="2700000" algn="tl">
                    <a:srgbClr val="000000"/>
                  </a:outerShdw>
                </a:effectLst>
              </a:rPr>
              <a:t>Majetkové škody </a:t>
            </a:r>
            <a:r>
              <a:rPr lang="en-US" sz="2800" dirty="0">
                <a:effectLst>
                  <a:outerShdw blurRad="38100" dist="38100" dir="2700000" algn="tl">
                    <a:srgbClr val="000000"/>
                  </a:outerShdw>
                </a:effectLst>
              </a:rPr>
              <a:t> — $5.6 billion </a:t>
            </a:r>
          </a:p>
          <a:p>
            <a:pPr marL="1143000" lvl="2" indent="-228600">
              <a:spcBef>
                <a:spcPct val="20000"/>
              </a:spcBef>
              <a:buClr>
                <a:schemeClr val="accent2"/>
              </a:buClr>
              <a:buSzPct val="90000"/>
              <a:buFont typeface="Wingdings" pitchFamily="2" charset="2"/>
              <a:buBlip>
                <a:blip r:embed="rId4"/>
              </a:buBlip>
              <a:defRPr/>
            </a:pPr>
            <a:r>
              <a:rPr lang="en-US" sz="2400" dirty="0">
                <a:effectLst>
                  <a:outerShdw blurRad="38100" dist="38100" dir="2700000" algn="tl">
                    <a:srgbClr val="000000"/>
                  </a:outerShdw>
                </a:effectLst>
              </a:rPr>
              <a:t>8,000 </a:t>
            </a:r>
            <a:r>
              <a:rPr lang="cs-CZ" sz="2400" dirty="0">
                <a:effectLst>
                  <a:outerShdw blurRad="38100" dist="38100" dir="2700000" algn="tl">
                    <a:srgbClr val="000000"/>
                  </a:outerShdw>
                </a:effectLst>
              </a:rPr>
              <a:t>lidí bez domova</a:t>
            </a:r>
            <a:endParaRPr lang="en-US" sz="2400" dirty="0">
              <a:effectLst>
                <a:outerShdw blurRad="38100" dist="38100" dir="2700000" algn="tl">
                  <a:srgbClr val="000000"/>
                </a:outerShdw>
              </a:effectLst>
            </a:endParaRPr>
          </a:p>
          <a:p>
            <a:pPr marL="1143000" lvl="2" indent="-228600">
              <a:spcBef>
                <a:spcPct val="20000"/>
              </a:spcBef>
              <a:buClr>
                <a:schemeClr val="accent2"/>
              </a:buClr>
              <a:buSzPct val="90000"/>
              <a:buFont typeface="Wingdings" pitchFamily="2" charset="2"/>
              <a:buBlip>
                <a:blip r:embed="rId4"/>
              </a:buBlip>
              <a:defRPr/>
            </a:pPr>
            <a:r>
              <a:rPr lang="en-US" sz="2400" dirty="0">
                <a:effectLst>
                  <a:outerShdw blurRad="38100" dist="38100" dir="2700000" algn="tl">
                    <a:srgbClr val="000000"/>
                  </a:outerShdw>
                </a:effectLst>
              </a:rPr>
              <a:t>20,000 </a:t>
            </a:r>
            <a:r>
              <a:rPr lang="cs-CZ" sz="2400" dirty="0">
                <a:effectLst>
                  <a:outerShdw blurRad="38100" dist="38100" dir="2700000" algn="tl">
                    <a:srgbClr val="000000"/>
                  </a:outerShdw>
                </a:effectLst>
              </a:rPr>
              <a:t>budov poškozeno</a:t>
            </a:r>
            <a:r>
              <a:rPr lang="en-US" sz="2400" dirty="0">
                <a:effectLst>
                  <a:outerShdw blurRad="38100" dist="38100" dir="2700000" algn="tl">
                    <a:srgbClr val="000000"/>
                  </a:outerShdw>
                </a:effectLst>
              </a:rPr>
              <a:t> 1,300 </a:t>
            </a:r>
            <a:r>
              <a:rPr lang="cs-CZ" sz="2400" dirty="0">
                <a:effectLst>
                  <a:outerShdw blurRad="38100" dist="38100" dir="2700000" algn="tl">
                    <a:srgbClr val="000000"/>
                  </a:outerShdw>
                </a:effectLst>
              </a:rPr>
              <a:t>zničeno</a:t>
            </a:r>
            <a:endParaRPr lang="en-US" sz="2400" dirty="0">
              <a:effectLst>
                <a:outerShdw blurRad="38100" dist="38100" dir="2700000" algn="tl">
                  <a:srgbClr val="000000"/>
                </a:outerShdw>
              </a:effectLst>
            </a:endParaRPr>
          </a:p>
          <a:p>
            <a:pPr marL="1143000" lvl="2" indent="-228600">
              <a:spcBef>
                <a:spcPct val="20000"/>
              </a:spcBef>
              <a:buClr>
                <a:schemeClr val="accent2"/>
              </a:buClr>
              <a:buSzPct val="90000"/>
              <a:buFont typeface="Wingdings" pitchFamily="2" charset="2"/>
              <a:buBlip>
                <a:blip r:embed="rId4"/>
              </a:buBlip>
              <a:defRPr/>
            </a:pPr>
            <a:r>
              <a:rPr lang="cs-CZ" sz="2400" dirty="0">
                <a:effectLst>
                  <a:outerShdw blurRad="38100" dist="38100" dir="2700000" algn="tl">
                    <a:srgbClr val="000000"/>
                  </a:outerShdw>
                </a:effectLst>
              </a:rPr>
              <a:t>Velkou roli na škody mělo složení podloží</a:t>
            </a:r>
            <a:endParaRPr lang="en-US" sz="2400" dirty="0">
              <a:effectLst>
                <a:outerShdw blurRad="38100" dist="38100" dir="2700000" algn="tl">
                  <a:srgbClr val="000000"/>
                </a:outerShdw>
              </a:effectLst>
            </a:endParaRPr>
          </a:p>
        </p:txBody>
      </p:sp>
    </p:spTree>
    <p:extLst>
      <p:ext uri="{BB962C8B-B14F-4D97-AF65-F5344CB8AC3E}">
        <p14:creationId xmlns:p14="http://schemas.microsoft.com/office/powerpoint/2010/main" val="157508070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p:cNvSpPr>
            <a:spLocks noChangeArrowheads="1"/>
          </p:cNvSpPr>
          <p:nvPr/>
        </p:nvSpPr>
        <p:spPr bwMode="auto">
          <a:xfrm>
            <a:off x="685800" y="76200"/>
            <a:ext cx="7772400" cy="1143000"/>
          </a:xfrm>
          <a:prstGeom prst="rect">
            <a:avLst/>
          </a:prstGeom>
          <a:noFill/>
          <a:ln w="12700">
            <a:noFill/>
            <a:miter lim="800000"/>
            <a:headEnd/>
            <a:tailEnd/>
          </a:ln>
          <a:effectLst/>
        </p:spPr>
        <p:txBody>
          <a:bodyPr lIns="90488" tIns="44450" rIns="90488" bIns="44450" anchor="ctr"/>
          <a:lstStyle/>
          <a:p>
            <a:pPr algn="ctr">
              <a:defRPr/>
            </a:pPr>
            <a:r>
              <a:rPr lang="en-US" sz="4400">
                <a:solidFill>
                  <a:schemeClr val="tx2"/>
                </a:solidFill>
                <a:effectLst>
                  <a:outerShdw blurRad="38100" dist="38100" dir="2700000" algn="tl">
                    <a:srgbClr val="000000"/>
                  </a:outerShdw>
                </a:effectLst>
              </a:rPr>
              <a:t>Loma Prieta Earthquake</a:t>
            </a:r>
            <a:endParaRPr lang="en-US" sz="2000">
              <a:solidFill>
                <a:schemeClr val="tx2"/>
              </a:solidFill>
              <a:effectLst>
                <a:outerShdw blurRad="38100" dist="38100" dir="2700000" algn="tl">
                  <a:srgbClr val="000000"/>
                </a:outerShdw>
              </a:effectLst>
            </a:endParaRPr>
          </a:p>
        </p:txBody>
      </p:sp>
      <p:pic>
        <p:nvPicPr>
          <p:cNvPr id="129027" name="Picture 3"/>
          <p:cNvPicPr>
            <a:picLocks noChangeAspect="1" noChangeArrowheads="1"/>
          </p:cNvPicPr>
          <p:nvPr/>
        </p:nvPicPr>
        <p:blipFill>
          <a:blip r:embed="rId3">
            <a:lum bright="12000"/>
            <a:extLst>
              <a:ext uri="{28A0092B-C50C-407E-A947-70E740481C1C}">
                <a14:useLocalDpi xmlns:a14="http://schemas.microsoft.com/office/drawing/2010/main" val="0"/>
              </a:ext>
            </a:extLst>
          </a:blip>
          <a:srcRect l="2658" t="4190" r="2089" b="2686"/>
          <a:stretch>
            <a:fillRect/>
          </a:stretch>
        </p:blipFill>
        <p:spPr bwMode="auto">
          <a:xfrm>
            <a:off x="242888" y="1052513"/>
            <a:ext cx="4843462" cy="3157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9028" name="Picture 4"/>
          <p:cNvPicPr>
            <a:picLocks noChangeAspect="1" noChangeArrowheads="1"/>
          </p:cNvPicPr>
          <p:nvPr/>
        </p:nvPicPr>
        <p:blipFill>
          <a:blip r:embed="rId4">
            <a:lum bright="6000"/>
            <a:extLst>
              <a:ext uri="{28A0092B-C50C-407E-A947-70E740481C1C}">
                <a14:useLocalDpi xmlns:a14="http://schemas.microsoft.com/office/drawing/2010/main" val="0"/>
              </a:ext>
            </a:extLst>
          </a:blip>
          <a:srcRect l="2957" t="2888" r="2061" b="1993"/>
          <a:stretch>
            <a:fillRect/>
          </a:stretch>
        </p:blipFill>
        <p:spPr bwMode="auto">
          <a:xfrm>
            <a:off x="4306888" y="3519488"/>
            <a:ext cx="4733925" cy="3160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6683540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2"/>
          <p:cNvSpPr>
            <a:spLocks noChangeArrowheads="1"/>
          </p:cNvSpPr>
          <p:nvPr/>
        </p:nvSpPr>
        <p:spPr bwMode="auto">
          <a:xfrm>
            <a:off x="685800" y="76200"/>
            <a:ext cx="7772400" cy="1143000"/>
          </a:xfrm>
          <a:prstGeom prst="rect">
            <a:avLst/>
          </a:prstGeom>
          <a:noFill/>
          <a:ln w="12700">
            <a:noFill/>
            <a:miter lim="800000"/>
            <a:headEnd/>
            <a:tailEnd/>
          </a:ln>
          <a:effectLst/>
        </p:spPr>
        <p:txBody>
          <a:bodyPr lIns="90488" tIns="44450" rIns="90488" bIns="44450" anchor="ctr"/>
          <a:lstStyle/>
          <a:p>
            <a:pPr algn="ctr">
              <a:defRPr/>
            </a:pPr>
            <a:r>
              <a:rPr lang="en-US" sz="4400">
                <a:solidFill>
                  <a:schemeClr val="tx2"/>
                </a:solidFill>
                <a:effectLst>
                  <a:outerShdw blurRad="38100" dist="38100" dir="2700000" algn="tl">
                    <a:srgbClr val="000000"/>
                  </a:outerShdw>
                </a:effectLst>
              </a:rPr>
              <a:t>Loma Prieta</a:t>
            </a:r>
            <a:r>
              <a:rPr lang="cs-CZ" sz="4400">
                <a:solidFill>
                  <a:schemeClr val="tx2"/>
                </a:solidFill>
                <a:effectLst>
                  <a:outerShdw blurRad="38100" dist="38100" dir="2700000" algn="tl">
                    <a:srgbClr val="000000"/>
                  </a:outerShdw>
                </a:effectLst>
              </a:rPr>
              <a:t>, Kalifornie</a:t>
            </a:r>
            <a:endParaRPr lang="en-US" sz="2000">
              <a:solidFill>
                <a:schemeClr val="tx2"/>
              </a:solidFill>
              <a:effectLst>
                <a:outerShdw blurRad="38100" dist="38100" dir="2700000" algn="tl">
                  <a:srgbClr val="000000"/>
                </a:outerShdw>
              </a:effectLst>
            </a:endParaRPr>
          </a:p>
        </p:txBody>
      </p:sp>
      <p:pic>
        <p:nvPicPr>
          <p:cNvPr id="130051" name="Picture 3"/>
          <p:cNvPicPr>
            <a:picLocks noChangeAspect="1" noChangeArrowheads="1"/>
          </p:cNvPicPr>
          <p:nvPr/>
        </p:nvPicPr>
        <p:blipFill>
          <a:blip r:embed="rId3">
            <a:lum bright="18000"/>
            <a:extLst>
              <a:ext uri="{28A0092B-C50C-407E-A947-70E740481C1C}">
                <a14:useLocalDpi xmlns:a14="http://schemas.microsoft.com/office/drawing/2010/main" val="0"/>
              </a:ext>
            </a:extLst>
          </a:blip>
          <a:srcRect l="2888" t="2794" r="1343" b="3120"/>
          <a:stretch>
            <a:fillRect/>
          </a:stretch>
        </p:blipFill>
        <p:spPr bwMode="auto">
          <a:xfrm>
            <a:off x="136525" y="1039813"/>
            <a:ext cx="3736975" cy="550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0052" name="Picture 4"/>
          <p:cNvPicPr>
            <a:picLocks noChangeAspect="1" noChangeArrowheads="1"/>
          </p:cNvPicPr>
          <p:nvPr/>
        </p:nvPicPr>
        <p:blipFill>
          <a:blip r:embed="rId4">
            <a:lum bright="12000"/>
            <a:extLst>
              <a:ext uri="{28A0092B-C50C-407E-A947-70E740481C1C}">
                <a14:useLocalDpi xmlns:a14="http://schemas.microsoft.com/office/drawing/2010/main" val="0"/>
              </a:ext>
            </a:extLst>
          </a:blip>
          <a:srcRect l="1628" t="1993" r="1628" b="1343"/>
          <a:stretch>
            <a:fillRect/>
          </a:stretch>
        </p:blipFill>
        <p:spPr bwMode="auto">
          <a:xfrm>
            <a:off x="3954463" y="1063625"/>
            <a:ext cx="5075237" cy="338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9813" name="Text Box 5"/>
          <p:cNvSpPr txBox="1">
            <a:spLocks noChangeArrowheads="1"/>
          </p:cNvSpPr>
          <p:nvPr/>
        </p:nvSpPr>
        <p:spPr bwMode="auto">
          <a:xfrm>
            <a:off x="5076825" y="4518025"/>
            <a:ext cx="3760788" cy="457200"/>
          </a:xfrm>
          <a:prstGeom prst="rect">
            <a:avLst/>
          </a:prstGeom>
          <a:noFill/>
          <a:ln w="9525">
            <a:noFill/>
            <a:miter lim="800000"/>
            <a:headEnd/>
            <a:tailEnd/>
          </a:ln>
          <a:effectLst/>
        </p:spPr>
        <p:txBody>
          <a:bodyPr wrap="none">
            <a:spAutoFit/>
          </a:bodyPr>
          <a:lstStyle/>
          <a:p>
            <a:pPr eaLnBrk="0" hangingPunct="0">
              <a:defRPr/>
            </a:pPr>
            <a:r>
              <a:rPr lang="en-US" sz="2400">
                <a:effectLst>
                  <a:outerShdw blurRad="38100" dist="38100" dir="2700000" algn="tl">
                    <a:srgbClr val="000000"/>
                  </a:outerShdw>
                </a:effectLst>
                <a:latin typeface="Times New Roman" pitchFamily="18" charset="0"/>
              </a:rPr>
              <a:t>Fire fighting- Marina District</a:t>
            </a:r>
          </a:p>
        </p:txBody>
      </p:sp>
      <p:sp>
        <p:nvSpPr>
          <p:cNvPr id="119814" name="Text Box 6"/>
          <p:cNvSpPr txBox="1">
            <a:spLocks noChangeArrowheads="1"/>
          </p:cNvSpPr>
          <p:nvPr/>
        </p:nvSpPr>
        <p:spPr bwMode="auto">
          <a:xfrm>
            <a:off x="4003675" y="5376863"/>
            <a:ext cx="5018088" cy="457200"/>
          </a:xfrm>
          <a:prstGeom prst="rect">
            <a:avLst/>
          </a:prstGeom>
          <a:noFill/>
          <a:ln w="9525">
            <a:noFill/>
            <a:miter lim="800000"/>
            <a:headEnd/>
            <a:tailEnd/>
          </a:ln>
          <a:effectLst/>
        </p:spPr>
        <p:txBody>
          <a:bodyPr>
            <a:spAutoFit/>
          </a:bodyPr>
          <a:lstStyle/>
          <a:p>
            <a:pPr eaLnBrk="0" hangingPunct="0">
              <a:defRPr/>
            </a:pPr>
            <a:r>
              <a:rPr lang="cs-CZ" sz="2400">
                <a:effectLst>
                  <a:outerShdw blurRad="38100" dist="38100" dir="2700000" algn="tl">
                    <a:srgbClr val="000000"/>
                  </a:outerShdw>
                </a:effectLst>
                <a:latin typeface="Times New Roman" pitchFamily="18" charset="0"/>
              </a:rPr>
              <a:t>Kolaps fasády budovy, 5 lidí zahynulo.</a:t>
            </a:r>
            <a:endParaRPr lang="en-US" sz="2400">
              <a:effectLst>
                <a:outerShdw blurRad="38100" dist="38100" dir="2700000" algn="tl">
                  <a:srgbClr val="000000"/>
                </a:outerShdw>
              </a:effectLst>
              <a:latin typeface="Times New Roman" pitchFamily="18" charset="0"/>
            </a:endParaRPr>
          </a:p>
        </p:txBody>
      </p:sp>
    </p:spTree>
    <p:extLst>
      <p:ext uri="{BB962C8B-B14F-4D97-AF65-F5344CB8AC3E}">
        <p14:creationId xmlns:p14="http://schemas.microsoft.com/office/powerpoint/2010/main" val="27756691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90" name="Rectangle 2"/>
          <p:cNvSpPr>
            <a:spLocks noGrp="1" noChangeArrowheads="1"/>
          </p:cNvSpPr>
          <p:nvPr>
            <p:ph type="title"/>
          </p:nvPr>
        </p:nvSpPr>
        <p:spPr/>
        <p:txBody>
          <a:bodyPr/>
          <a:lstStyle/>
          <a:p>
            <a:pPr eaLnBrk="1" hangingPunct="1">
              <a:defRPr/>
            </a:pPr>
            <a:r>
              <a:rPr lang="cs-CZ" sz="4000" smtClean="0"/>
              <a:t>Chování obyvatel při zemětřeseních</a:t>
            </a:r>
          </a:p>
        </p:txBody>
      </p:sp>
      <p:sp>
        <p:nvSpPr>
          <p:cNvPr id="319491" name="Rectangle 3"/>
          <p:cNvSpPr>
            <a:spLocks noGrp="1" noChangeArrowheads="1"/>
          </p:cNvSpPr>
          <p:nvPr>
            <p:ph idx="1"/>
          </p:nvPr>
        </p:nvSpPr>
        <p:spPr/>
        <p:txBody>
          <a:bodyPr/>
          <a:lstStyle/>
          <a:p>
            <a:pPr eaLnBrk="1" hangingPunct="1">
              <a:lnSpc>
                <a:spcPct val="80000"/>
              </a:lnSpc>
              <a:defRPr/>
            </a:pPr>
            <a:r>
              <a:rPr lang="cs-CZ" sz="2400" smtClean="0">
                <a:effectLst/>
              </a:rPr>
              <a:t>a do objektu se nesmí vracet, dokud odpovědný orgán neoznačí objekt za bezpečný. V technologických objektech musí věnovat zvláštní péči místům, ve kterých hrozí nebezpečí výronu nebo vzniku nebezpečných škodlivin, toxických, biologických (bakteriologických), radioaktivních, výbušných a jiných látek ohrožujících životy lidí a životní prostředí,</a:t>
            </a:r>
            <a:endParaRPr lang="cs-CZ" sz="2400" b="1" smtClean="0">
              <a:effectLst/>
            </a:endParaRPr>
          </a:p>
          <a:p>
            <a:pPr eaLnBrk="1" hangingPunct="1">
              <a:lnSpc>
                <a:spcPct val="80000"/>
              </a:lnSpc>
              <a:defRPr/>
            </a:pPr>
            <a:r>
              <a:rPr lang="cs-CZ" sz="2400" smtClean="0">
                <a:effectLst/>
              </a:rPr>
              <a:t>        člověk nesmí používat telefon pro vzájemné informování, je třeba ponechat volné linky pro zajištění spojení zdravotníků, požárníků, záchranářů apod.,</a:t>
            </a:r>
            <a:endParaRPr lang="cs-CZ" sz="2400" b="1" smtClean="0">
              <a:effectLst/>
            </a:endParaRPr>
          </a:p>
          <a:p>
            <a:pPr eaLnBrk="1" hangingPunct="1">
              <a:lnSpc>
                <a:spcPct val="80000"/>
              </a:lnSpc>
              <a:defRPr/>
            </a:pPr>
            <a:r>
              <a:rPr lang="cs-CZ" sz="2400" smtClean="0">
                <a:effectLst/>
              </a:rPr>
              <a:t>        člověk musí opustit narušené objekty a nevracet se do nich pro osobní věci. Musí si uvědomit, že ohrožení následnými otřesy trvá nejméně několik dní a je největší v prvních hodinách po výskytu silného zemětřesení. </a:t>
            </a:r>
          </a:p>
          <a:p>
            <a:pPr eaLnBrk="1" hangingPunct="1">
              <a:lnSpc>
                <a:spcPct val="80000"/>
              </a:lnSpc>
              <a:defRPr/>
            </a:pPr>
            <a:endParaRPr lang="cs-CZ" sz="2400" smtClean="0"/>
          </a:p>
        </p:txBody>
      </p:sp>
    </p:spTree>
    <p:extLst>
      <p:ext uri="{BB962C8B-B14F-4D97-AF65-F5344CB8AC3E}">
        <p14:creationId xmlns:p14="http://schemas.microsoft.com/office/powerpoint/2010/main" val="674229521"/>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Text Box 2"/>
          <p:cNvSpPr txBox="1">
            <a:spLocks noChangeArrowheads="1"/>
          </p:cNvSpPr>
          <p:nvPr/>
        </p:nvSpPr>
        <p:spPr bwMode="auto">
          <a:xfrm>
            <a:off x="203200" y="4498975"/>
            <a:ext cx="4594225" cy="822325"/>
          </a:xfrm>
          <a:prstGeom prst="rect">
            <a:avLst/>
          </a:prstGeom>
          <a:noFill/>
          <a:ln w="9525">
            <a:noFill/>
            <a:miter lim="800000"/>
            <a:headEnd/>
            <a:tailEnd/>
          </a:ln>
          <a:effectLst/>
        </p:spPr>
        <p:txBody>
          <a:bodyPr wrap="none">
            <a:spAutoFit/>
          </a:bodyPr>
          <a:lstStyle/>
          <a:p>
            <a:pPr eaLnBrk="0" hangingPunct="0">
              <a:defRPr/>
            </a:pPr>
            <a:r>
              <a:rPr lang="cs-CZ" sz="2400">
                <a:effectLst>
                  <a:outerShdw blurRad="38100" dist="38100" dir="2700000" algn="tl">
                    <a:srgbClr val="000000"/>
                  </a:outerShdw>
                </a:effectLst>
                <a:latin typeface="Times New Roman" pitchFamily="18" charset="0"/>
              </a:rPr>
              <a:t>Nestabilní jílovité a písčité podloží  </a:t>
            </a:r>
          </a:p>
          <a:p>
            <a:pPr eaLnBrk="0" hangingPunct="0">
              <a:defRPr/>
            </a:pPr>
            <a:r>
              <a:rPr lang="cs-CZ" sz="2400">
                <a:effectLst>
                  <a:outerShdw blurRad="38100" dist="38100" dir="2700000" algn="tl">
                    <a:srgbClr val="000000"/>
                  </a:outerShdw>
                </a:effectLst>
                <a:latin typeface="Times New Roman" pitchFamily="18" charset="0"/>
              </a:rPr>
              <a:t>Amplifikovalo škody</a:t>
            </a:r>
            <a:endParaRPr lang="en-US" sz="2400">
              <a:effectLst>
                <a:outerShdw blurRad="38100" dist="38100" dir="2700000" algn="tl">
                  <a:srgbClr val="000000"/>
                </a:outerShdw>
              </a:effectLst>
              <a:latin typeface="Times New Roman" pitchFamily="18" charset="0"/>
            </a:endParaRPr>
          </a:p>
        </p:txBody>
      </p:sp>
      <p:pic>
        <p:nvPicPr>
          <p:cNvPr id="131075" name="Picture 3"/>
          <p:cNvPicPr>
            <a:picLocks noChangeAspect="1" noChangeArrowheads="1"/>
          </p:cNvPicPr>
          <p:nvPr/>
        </p:nvPicPr>
        <p:blipFill>
          <a:blip r:embed="rId3">
            <a:extLst>
              <a:ext uri="{28A0092B-C50C-407E-A947-70E740481C1C}">
                <a14:useLocalDpi xmlns:a14="http://schemas.microsoft.com/office/drawing/2010/main" val="0"/>
              </a:ext>
            </a:extLst>
          </a:blip>
          <a:srcRect l="2441" t="2821" r="1790" b="2089"/>
          <a:stretch>
            <a:fillRect/>
          </a:stretch>
        </p:blipFill>
        <p:spPr bwMode="auto">
          <a:xfrm>
            <a:off x="5830888" y="1490663"/>
            <a:ext cx="3201987" cy="476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1076" name="Picture 4" descr="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6525" y="296863"/>
            <a:ext cx="5638800" cy="389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1861" name="Text Box 5"/>
          <p:cNvSpPr txBox="1">
            <a:spLocks noChangeArrowheads="1"/>
          </p:cNvSpPr>
          <p:nvPr/>
        </p:nvSpPr>
        <p:spPr bwMode="auto">
          <a:xfrm>
            <a:off x="2655888" y="363538"/>
            <a:ext cx="3167062" cy="701675"/>
          </a:xfrm>
          <a:prstGeom prst="rect">
            <a:avLst/>
          </a:prstGeom>
          <a:noFill/>
          <a:ln w="9525">
            <a:noFill/>
            <a:miter lim="800000"/>
            <a:headEnd/>
            <a:tailEnd/>
          </a:ln>
          <a:effectLst/>
        </p:spPr>
        <p:txBody>
          <a:bodyPr>
            <a:spAutoFit/>
          </a:bodyPr>
          <a:lstStyle/>
          <a:p>
            <a:pPr algn="ctr" eaLnBrk="0" hangingPunct="0">
              <a:defRPr/>
            </a:pPr>
            <a:r>
              <a:rPr lang="en-US" sz="2000">
                <a:effectLst>
                  <a:outerShdw blurRad="38100" dist="38100" dir="2700000" algn="tl">
                    <a:srgbClr val="000000"/>
                  </a:outerShdw>
                </a:effectLst>
                <a:latin typeface="Times New Roman" pitchFamily="18" charset="0"/>
              </a:rPr>
              <a:t>Portion of Nimitz Freeway that collapsed</a:t>
            </a:r>
          </a:p>
        </p:txBody>
      </p:sp>
      <p:sp>
        <p:nvSpPr>
          <p:cNvPr id="131078" name="Line 6"/>
          <p:cNvSpPr>
            <a:spLocks noChangeShapeType="1"/>
          </p:cNvSpPr>
          <p:nvPr/>
        </p:nvSpPr>
        <p:spPr bwMode="auto">
          <a:xfrm flipH="1">
            <a:off x="1498600" y="763588"/>
            <a:ext cx="1404938" cy="117792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Tree>
    <p:extLst>
      <p:ext uri="{BB962C8B-B14F-4D97-AF65-F5344CB8AC3E}">
        <p14:creationId xmlns:p14="http://schemas.microsoft.com/office/powerpoint/2010/main" val="183486710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Text Box 2"/>
          <p:cNvSpPr txBox="1">
            <a:spLocks noChangeArrowheads="1"/>
          </p:cNvSpPr>
          <p:nvPr/>
        </p:nvSpPr>
        <p:spPr bwMode="auto">
          <a:xfrm>
            <a:off x="203200" y="4498975"/>
            <a:ext cx="3575050" cy="457200"/>
          </a:xfrm>
          <a:prstGeom prst="rect">
            <a:avLst/>
          </a:prstGeom>
          <a:noFill/>
          <a:ln w="9525">
            <a:noFill/>
            <a:miter lim="800000"/>
            <a:headEnd/>
            <a:tailEnd/>
          </a:ln>
          <a:effectLst/>
        </p:spPr>
        <p:txBody>
          <a:bodyPr wrap="none">
            <a:spAutoFit/>
          </a:bodyPr>
          <a:lstStyle/>
          <a:p>
            <a:pPr eaLnBrk="0" hangingPunct="0">
              <a:defRPr/>
            </a:pPr>
            <a:r>
              <a:rPr lang="cs-CZ" sz="2400">
                <a:effectLst>
                  <a:outerShdw blurRad="38100" dist="38100" dir="2700000" algn="tl">
                    <a:srgbClr val="000000"/>
                  </a:outerShdw>
                </a:effectLst>
                <a:latin typeface="Times New Roman" pitchFamily="18" charset="0"/>
              </a:rPr>
              <a:t>Sesuvy na svažitém pobřeží</a:t>
            </a:r>
            <a:endParaRPr lang="en-US" sz="2400">
              <a:effectLst>
                <a:outerShdw blurRad="38100" dist="38100" dir="2700000" algn="tl">
                  <a:srgbClr val="000000"/>
                </a:outerShdw>
              </a:effectLst>
              <a:latin typeface="Times New Roman" pitchFamily="18" charset="0"/>
            </a:endParaRPr>
          </a:p>
        </p:txBody>
      </p:sp>
      <p:pic>
        <p:nvPicPr>
          <p:cNvPr id="132099" name="Picture 3"/>
          <p:cNvPicPr>
            <a:picLocks noChangeAspect="1" noChangeArrowheads="1"/>
          </p:cNvPicPr>
          <p:nvPr/>
        </p:nvPicPr>
        <p:blipFill>
          <a:blip r:embed="rId3">
            <a:extLst>
              <a:ext uri="{28A0092B-C50C-407E-A947-70E740481C1C}">
                <a14:useLocalDpi xmlns:a14="http://schemas.microsoft.com/office/drawing/2010/main" val="0"/>
              </a:ext>
            </a:extLst>
          </a:blip>
          <a:srcRect l="2686" t="1993" r="2361" b="2686"/>
          <a:stretch>
            <a:fillRect/>
          </a:stretch>
        </p:blipFill>
        <p:spPr bwMode="auto">
          <a:xfrm>
            <a:off x="269875" y="179388"/>
            <a:ext cx="5103813"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2100" name="Picture 4"/>
          <p:cNvPicPr>
            <a:picLocks noChangeAspect="1" noChangeArrowheads="1"/>
          </p:cNvPicPr>
          <p:nvPr/>
        </p:nvPicPr>
        <p:blipFill>
          <a:blip r:embed="rId4">
            <a:extLst>
              <a:ext uri="{28A0092B-C50C-407E-A947-70E740481C1C}">
                <a14:useLocalDpi xmlns:a14="http://schemas.microsoft.com/office/drawing/2010/main" val="0"/>
              </a:ext>
            </a:extLst>
          </a:blip>
          <a:srcRect l="2524" t="1790" r="11856" b="2847"/>
          <a:stretch>
            <a:fillRect/>
          </a:stretch>
        </p:blipFill>
        <p:spPr bwMode="auto">
          <a:xfrm>
            <a:off x="4271963" y="3208338"/>
            <a:ext cx="4767262" cy="354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6111726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Text Box 2"/>
          <p:cNvSpPr txBox="1">
            <a:spLocks noChangeArrowheads="1"/>
          </p:cNvSpPr>
          <p:nvPr/>
        </p:nvSpPr>
        <p:spPr bwMode="auto">
          <a:xfrm>
            <a:off x="203200" y="4498975"/>
            <a:ext cx="2220913" cy="822325"/>
          </a:xfrm>
          <a:prstGeom prst="rect">
            <a:avLst/>
          </a:prstGeom>
          <a:noFill/>
          <a:ln w="9525">
            <a:noFill/>
            <a:miter lim="800000"/>
            <a:headEnd/>
            <a:tailEnd/>
          </a:ln>
          <a:effectLst/>
        </p:spPr>
        <p:txBody>
          <a:bodyPr>
            <a:spAutoFit/>
          </a:bodyPr>
          <a:lstStyle/>
          <a:p>
            <a:pPr algn="ctr" eaLnBrk="0" hangingPunct="0">
              <a:defRPr/>
            </a:pPr>
            <a:r>
              <a:rPr lang="cs-CZ" sz="2400">
                <a:effectLst>
                  <a:outerShdw blurRad="38100" dist="38100" dir="2700000" algn="tl">
                    <a:srgbClr val="000000"/>
                  </a:outerShdw>
                </a:effectLst>
                <a:latin typeface="Times New Roman" pitchFamily="18" charset="0"/>
              </a:rPr>
              <a:t>Poklesy půdy</a:t>
            </a:r>
            <a:r>
              <a:rPr lang="en-US" sz="2400">
                <a:effectLst>
                  <a:outerShdw blurRad="38100" dist="38100" dir="2700000" algn="tl">
                    <a:srgbClr val="000000"/>
                  </a:outerShdw>
                </a:effectLst>
                <a:latin typeface="Times New Roman" pitchFamily="18" charset="0"/>
              </a:rPr>
              <a:t> Santa Cruz Mts.</a:t>
            </a:r>
          </a:p>
        </p:txBody>
      </p:sp>
      <p:pic>
        <p:nvPicPr>
          <p:cNvPr id="133123" name="Picture 3"/>
          <p:cNvPicPr>
            <a:picLocks noChangeAspect="1" noChangeArrowheads="1"/>
          </p:cNvPicPr>
          <p:nvPr/>
        </p:nvPicPr>
        <p:blipFill>
          <a:blip r:embed="rId3">
            <a:extLst>
              <a:ext uri="{28A0092B-C50C-407E-A947-70E740481C1C}">
                <a14:useLocalDpi xmlns:a14="http://schemas.microsoft.com/office/drawing/2010/main" val="0"/>
              </a:ext>
            </a:extLst>
          </a:blip>
          <a:srcRect l="3989" t="2237" r="4286" b="3540"/>
          <a:stretch>
            <a:fillRect/>
          </a:stretch>
        </p:blipFill>
        <p:spPr bwMode="auto">
          <a:xfrm>
            <a:off x="225425" y="136525"/>
            <a:ext cx="5367338" cy="3676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24" name="Picture 4"/>
          <p:cNvPicPr>
            <a:picLocks noChangeAspect="1" noChangeArrowheads="1"/>
          </p:cNvPicPr>
          <p:nvPr/>
        </p:nvPicPr>
        <p:blipFill>
          <a:blip r:embed="rId4">
            <a:extLst>
              <a:ext uri="{28A0092B-C50C-407E-A947-70E740481C1C}">
                <a14:useLocalDpi xmlns:a14="http://schemas.microsoft.com/office/drawing/2010/main" val="0"/>
              </a:ext>
            </a:extLst>
          </a:blip>
          <a:srcRect l="4422" t="2441" r="3690" b="1993"/>
          <a:stretch>
            <a:fillRect/>
          </a:stretch>
        </p:blipFill>
        <p:spPr bwMode="auto">
          <a:xfrm>
            <a:off x="3636963" y="2967038"/>
            <a:ext cx="5376862" cy="3729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76051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Text Box 2"/>
          <p:cNvSpPr txBox="1">
            <a:spLocks noChangeArrowheads="1"/>
          </p:cNvSpPr>
          <p:nvPr/>
        </p:nvSpPr>
        <p:spPr bwMode="auto">
          <a:xfrm>
            <a:off x="1025525" y="4403725"/>
            <a:ext cx="2220913" cy="2282825"/>
          </a:xfrm>
          <a:prstGeom prst="rect">
            <a:avLst/>
          </a:prstGeom>
          <a:noFill/>
          <a:ln w="9525">
            <a:noFill/>
            <a:miter lim="800000"/>
            <a:headEnd/>
            <a:tailEnd/>
          </a:ln>
          <a:effectLst/>
        </p:spPr>
        <p:txBody>
          <a:bodyPr>
            <a:spAutoFit/>
          </a:bodyPr>
          <a:lstStyle/>
          <a:p>
            <a:pPr algn="ctr" eaLnBrk="0" hangingPunct="0">
              <a:defRPr/>
            </a:pPr>
            <a:r>
              <a:rPr lang="cs-CZ" sz="2400">
                <a:effectLst>
                  <a:outerShdw blurRad="38100" dist="38100" dir="2700000" algn="tl">
                    <a:srgbClr val="000000"/>
                  </a:outerShdw>
                </a:effectLst>
                <a:latin typeface="Times New Roman" pitchFamily="18" charset="0"/>
              </a:rPr>
              <a:t>Dřevěné domy vydržely nápor zemětřesení, ale většinou se posunuly vůči základům</a:t>
            </a:r>
            <a:endParaRPr lang="en-US" sz="2400">
              <a:effectLst>
                <a:outerShdw blurRad="38100" dist="38100" dir="2700000" algn="tl">
                  <a:srgbClr val="000000"/>
                </a:outerShdw>
              </a:effectLst>
              <a:latin typeface="Times New Roman" pitchFamily="18" charset="0"/>
            </a:endParaRPr>
          </a:p>
        </p:txBody>
      </p:sp>
      <p:pic>
        <p:nvPicPr>
          <p:cNvPr id="134147" name="Picture 3"/>
          <p:cNvPicPr>
            <a:picLocks noChangeAspect="1" noChangeArrowheads="1"/>
          </p:cNvPicPr>
          <p:nvPr/>
        </p:nvPicPr>
        <p:blipFill>
          <a:blip r:embed="rId3">
            <a:extLst>
              <a:ext uri="{28A0092B-C50C-407E-A947-70E740481C1C}">
                <a14:useLocalDpi xmlns:a14="http://schemas.microsoft.com/office/drawing/2010/main" val="0"/>
              </a:ext>
            </a:extLst>
          </a:blip>
          <a:srcRect l="1628" t="1993" r="4150" b="1343"/>
          <a:stretch>
            <a:fillRect/>
          </a:stretch>
        </p:blipFill>
        <p:spPr bwMode="auto">
          <a:xfrm>
            <a:off x="304800" y="188913"/>
            <a:ext cx="5513388" cy="377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4148" name="Picture 4"/>
          <p:cNvPicPr>
            <a:picLocks noChangeAspect="1" noChangeArrowheads="1"/>
          </p:cNvPicPr>
          <p:nvPr/>
        </p:nvPicPr>
        <p:blipFill>
          <a:blip r:embed="rId4">
            <a:extLst>
              <a:ext uri="{28A0092B-C50C-407E-A947-70E740481C1C}">
                <a14:useLocalDpi xmlns:a14="http://schemas.microsoft.com/office/drawing/2010/main" val="0"/>
              </a:ext>
            </a:extLst>
          </a:blip>
          <a:srcRect l="15111" t="3743" r="3391" b="2237"/>
          <a:stretch>
            <a:fillRect/>
          </a:stretch>
        </p:blipFill>
        <p:spPr bwMode="auto">
          <a:xfrm>
            <a:off x="4262438" y="3009900"/>
            <a:ext cx="4768850" cy="3668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1508160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2"/>
          <p:cNvSpPr>
            <a:spLocks noChangeArrowheads="1"/>
          </p:cNvSpPr>
          <p:nvPr/>
        </p:nvSpPr>
        <p:spPr bwMode="auto">
          <a:xfrm>
            <a:off x="609600" y="0"/>
            <a:ext cx="7772400" cy="1109663"/>
          </a:xfrm>
          <a:prstGeom prst="rect">
            <a:avLst/>
          </a:prstGeom>
          <a:noFill/>
          <a:ln w="12700">
            <a:noFill/>
            <a:miter lim="800000"/>
            <a:headEnd/>
            <a:tailEnd/>
          </a:ln>
          <a:effectLst/>
        </p:spPr>
        <p:txBody>
          <a:bodyPr lIns="90488" tIns="44450" rIns="90488" bIns="44450"/>
          <a:lstStyle/>
          <a:p>
            <a:pPr marL="342900" indent="-342900" algn="ctr">
              <a:spcBef>
                <a:spcPct val="20000"/>
              </a:spcBef>
              <a:buClr>
                <a:schemeClr val="hlink"/>
              </a:buClr>
              <a:buSzPct val="90000"/>
              <a:buFont typeface="Wingdings" pitchFamily="2" charset="2"/>
              <a:buNone/>
              <a:defRPr/>
            </a:pPr>
            <a:r>
              <a:rPr lang="cs-CZ" sz="2800" dirty="0" smtClean="0">
                <a:effectLst>
                  <a:outerShdw blurRad="38100" dist="38100" dir="2700000" algn="tl">
                    <a:srgbClr val="000000"/>
                  </a:outerShdw>
                </a:effectLst>
              </a:rPr>
              <a:t>Porušení staveb, San Francisco, Loma </a:t>
            </a:r>
            <a:r>
              <a:rPr lang="cs-CZ" sz="2800" dirty="0" err="1" smtClean="0">
                <a:effectLst>
                  <a:outerShdw blurRad="38100" dist="38100" dir="2700000" algn="tl">
                    <a:srgbClr val="000000"/>
                  </a:outerShdw>
                </a:effectLst>
              </a:rPr>
              <a:t>Prieta</a:t>
            </a:r>
            <a:r>
              <a:rPr lang="cs-CZ" sz="2800" dirty="0" smtClean="0">
                <a:effectLst>
                  <a:outerShdw blurRad="38100" dist="38100" dir="2700000" algn="tl">
                    <a:srgbClr val="000000"/>
                  </a:outerShdw>
                </a:effectLst>
              </a:rPr>
              <a:t> </a:t>
            </a:r>
            <a:r>
              <a:rPr lang="cs-CZ" sz="2800" dirty="0" err="1" smtClean="0">
                <a:effectLst>
                  <a:outerShdw blurRad="38100" dist="38100" dir="2700000" algn="tl">
                    <a:srgbClr val="000000"/>
                  </a:outerShdw>
                </a:effectLst>
              </a:rPr>
              <a:t>eartquake</a:t>
            </a:r>
            <a:endParaRPr lang="en-US" sz="2800" dirty="0">
              <a:effectLst>
                <a:outerShdw blurRad="38100" dist="38100" dir="2700000" algn="tl">
                  <a:srgbClr val="000000"/>
                </a:outerShdw>
              </a:effectLst>
            </a:endParaRPr>
          </a:p>
        </p:txBody>
      </p:sp>
      <p:pic>
        <p:nvPicPr>
          <p:cNvPr id="135171" name="Picture 3"/>
          <p:cNvPicPr>
            <a:picLocks noChangeArrowheads="1"/>
          </p:cNvPicPr>
          <p:nvPr/>
        </p:nvPicPr>
        <p:blipFill>
          <a:blip r:embed="rId3" cstate="print">
            <a:extLst>
              <a:ext uri="{28A0092B-C50C-407E-A947-70E740481C1C}">
                <a14:useLocalDpi xmlns:a14="http://schemas.microsoft.com/office/drawing/2010/main" val="0"/>
              </a:ext>
            </a:extLst>
          </a:blip>
          <a:srcRect t="2856"/>
          <a:stretch>
            <a:fillRect/>
          </a:stretch>
        </p:blipFill>
        <p:spPr bwMode="auto">
          <a:xfrm>
            <a:off x="381000" y="1155700"/>
            <a:ext cx="8216900" cy="561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Tree>
    <p:extLst>
      <p:ext uri="{BB962C8B-B14F-4D97-AF65-F5344CB8AC3E}">
        <p14:creationId xmlns:p14="http://schemas.microsoft.com/office/powerpoint/2010/main" val="340752305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ctrTitle" sz="quarter"/>
          </p:nvPr>
        </p:nvSpPr>
        <p:spPr>
          <a:xfrm>
            <a:off x="838200" y="381000"/>
            <a:ext cx="7772400" cy="1143000"/>
          </a:xfrm>
        </p:spPr>
        <p:txBody>
          <a:bodyPr>
            <a:normAutofit fontScale="90000"/>
          </a:bodyPr>
          <a:lstStyle/>
          <a:p>
            <a:pPr eaLnBrk="1" hangingPunct="1">
              <a:defRPr/>
            </a:pPr>
            <a:r>
              <a:rPr lang="cs-CZ" sz="3600" smtClean="0"/>
              <a:t>Zlomy vzniklé v důsledku zemětřesení</a:t>
            </a:r>
            <a:r>
              <a:rPr lang="cs-CZ" smtClean="0"/>
              <a:t/>
            </a:r>
            <a:br>
              <a:rPr lang="cs-CZ" smtClean="0"/>
            </a:br>
            <a:endParaRPr lang="en-US" smtClean="0"/>
          </a:p>
        </p:txBody>
      </p:sp>
      <p:sp>
        <p:nvSpPr>
          <p:cNvPr id="35843" name="Rectangle 3"/>
          <p:cNvSpPr>
            <a:spLocks noGrp="1" noChangeArrowheads="1"/>
          </p:cNvSpPr>
          <p:nvPr>
            <p:ph type="subTitle" sz="quarter" idx="1"/>
          </p:nvPr>
        </p:nvSpPr>
        <p:spPr>
          <a:xfrm>
            <a:off x="4419600" y="1066800"/>
            <a:ext cx="4343400" cy="5486400"/>
          </a:xfrm>
        </p:spPr>
        <p:txBody>
          <a:bodyPr/>
          <a:lstStyle/>
          <a:p>
            <a:pPr eaLnBrk="1" hangingPunct="1">
              <a:defRPr/>
            </a:pPr>
            <a:r>
              <a:rPr lang="cs-CZ" sz="2800" smtClean="0"/>
              <a:t>San Andreas Fault, pravostranný horizontální posun, zlomová linie zvýrazněná erozí, Carrizo plane area, San Luis</a:t>
            </a:r>
          </a:p>
          <a:p>
            <a:pPr eaLnBrk="1" hangingPunct="1">
              <a:defRPr/>
            </a:pPr>
            <a:endParaRPr lang="cs-CZ" sz="2800" smtClean="0"/>
          </a:p>
          <a:p>
            <a:pPr eaLnBrk="1" hangingPunct="1">
              <a:defRPr/>
            </a:pPr>
            <a:endParaRPr lang="en-US" sz="2800" smtClean="0"/>
          </a:p>
        </p:txBody>
      </p:sp>
      <p:pic>
        <p:nvPicPr>
          <p:cNvPr id="13619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052513"/>
            <a:ext cx="3773488" cy="566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56443461"/>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685800" y="228600"/>
            <a:ext cx="7772400" cy="685800"/>
          </a:xfrm>
        </p:spPr>
        <p:txBody>
          <a:bodyPr/>
          <a:lstStyle/>
          <a:p>
            <a:pPr eaLnBrk="1" hangingPunct="1">
              <a:defRPr/>
            </a:pPr>
            <a:r>
              <a:rPr lang="cs-CZ" sz="3200" smtClean="0"/>
              <a:t>Oblast v okolí zlomu San Andreas</a:t>
            </a:r>
            <a:endParaRPr lang="en-US" sz="3200" smtClean="0"/>
          </a:p>
        </p:txBody>
      </p:sp>
      <p:sp>
        <p:nvSpPr>
          <p:cNvPr id="37891" name="Rectangle 3"/>
          <p:cNvSpPr>
            <a:spLocks noGrp="1" noChangeArrowheads="1"/>
          </p:cNvSpPr>
          <p:nvPr>
            <p:ph idx="1"/>
          </p:nvPr>
        </p:nvSpPr>
        <p:spPr>
          <a:xfrm>
            <a:off x="539750" y="5876925"/>
            <a:ext cx="8077200" cy="838200"/>
          </a:xfrm>
        </p:spPr>
        <p:txBody>
          <a:bodyPr/>
          <a:lstStyle/>
          <a:p>
            <a:pPr eaLnBrk="1" hangingPunct="1">
              <a:defRPr/>
            </a:pPr>
            <a:r>
              <a:rPr lang="cs-CZ" sz="2000" smtClean="0"/>
              <a:t>Je v kompresi,  během zemětřesení se zůžilo údolí San Fernando o 9 cm, dno údolí se zvedlo o 38 cm. Zlom porušující vrásu v pravé části snímku</a:t>
            </a:r>
            <a:endParaRPr lang="en-US" sz="2000" smtClean="0"/>
          </a:p>
        </p:txBody>
      </p:sp>
      <p:pic>
        <p:nvPicPr>
          <p:cNvPr id="13722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838200"/>
            <a:ext cx="73152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07442817"/>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a:xfrm>
            <a:off x="4876800" y="981075"/>
            <a:ext cx="4267200" cy="1752600"/>
          </a:xfrm>
        </p:spPr>
        <p:txBody>
          <a:bodyPr>
            <a:normAutofit fontScale="90000"/>
          </a:bodyPr>
          <a:lstStyle/>
          <a:p>
            <a:pPr eaLnBrk="1" hangingPunct="1">
              <a:defRPr/>
            </a:pPr>
            <a:r>
              <a:rPr lang="cs-CZ" sz="2400" smtClean="0"/>
              <a:t>Posunutí plotu zemětřesením v roce 1906, které postihlo San Francisco, posun 2,6 m, M=8,2. </a:t>
            </a:r>
            <a:br>
              <a:rPr lang="cs-CZ" sz="2400" smtClean="0"/>
            </a:br>
            <a:r>
              <a:rPr lang="cs-CZ" sz="2400" smtClean="0"/>
              <a:t>Zlomová stopa téměř nezřetelná, i když posun je obrovský</a:t>
            </a:r>
            <a:br>
              <a:rPr lang="cs-CZ" sz="2400" smtClean="0"/>
            </a:br>
            <a:r>
              <a:rPr lang="cs-CZ" sz="2400" smtClean="0"/>
              <a:t> </a:t>
            </a:r>
            <a:endParaRPr lang="en-US" sz="2400" smtClean="0"/>
          </a:p>
        </p:txBody>
      </p:sp>
      <p:sp>
        <p:nvSpPr>
          <p:cNvPr id="39939" name="Rectangle 3"/>
          <p:cNvSpPr>
            <a:spLocks noGrp="1" noChangeArrowheads="1"/>
          </p:cNvSpPr>
          <p:nvPr>
            <p:ph idx="1"/>
          </p:nvPr>
        </p:nvSpPr>
        <p:spPr>
          <a:xfrm>
            <a:off x="5076825" y="3586163"/>
            <a:ext cx="3468688" cy="3271837"/>
          </a:xfrm>
        </p:spPr>
        <p:txBody>
          <a:bodyPr/>
          <a:lstStyle/>
          <a:p>
            <a:pPr eaLnBrk="1" hangingPunct="1">
              <a:defRPr/>
            </a:pPr>
            <a:r>
              <a:rPr lang="cs-CZ" smtClean="0"/>
              <a:t>Škody: 400 mil. dolarů,</a:t>
            </a:r>
          </a:p>
          <a:p>
            <a:pPr eaLnBrk="1" hangingPunct="1">
              <a:defRPr/>
            </a:pPr>
            <a:r>
              <a:rPr lang="cs-CZ" smtClean="0"/>
              <a:t>3000 mrtvých</a:t>
            </a:r>
            <a:endParaRPr lang="en-US" smtClean="0"/>
          </a:p>
        </p:txBody>
      </p:sp>
      <p:pic>
        <p:nvPicPr>
          <p:cNvPr id="13824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67238" y="3424238"/>
            <a:ext cx="9525" cy="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824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457200"/>
            <a:ext cx="4267200" cy="640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45910540"/>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xfrm>
            <a:off x="838200" y="0"/>
            <a:ext cx="7772400" cy="914400"/>
          </a:xfrm>
        </p:spPr>
        <p:txBody>
          <a:bodyPr>
            <a:normAutofit fontScale="90000"/>
          </a:bodyPr>
          <a:lstStyle/>
          <a:p>
            <a:pPr eaLnBrk="1" hangingPunct="1">
              <a:defRPr/>
            </a:pPr>
            <a:r>
              <a:rPr lang="cs-CZ" sz="3200" smtClean="0"/>
              <a:t>En eschelon zlomy- Imperial Fault, El Centro Kalifornie</a:t>
            </a:r>
            <a:endParaRPr lang="en-US" sz="3200" smtClean="0"/>
          </a:p>
        </p:txBody>
      </p:sp>
      <p:pic>
        <p:nvPicPr>
          <p:cNvPr id="13926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990600"/>
            <a:ext cx="7162800" cy="477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9" name="Rectangle 5"/>
          <p:cNvSpPr>
            <a:spLocks noChangeArrowheads="1"/>
          </p:cNvSpPr>
          <p:nvPr/>
        </p:nvSpPr>
        <p:spPr bwMode="auto">
          <a:xfrm rot="10848616" flipV="1">
            <a:off x="684213" y="5942013"/>
            <a:ext cx="7615237" cy="915987"/>
          </a:xfrm>
          <a:prstGeom prst="rect">
            <a:avLst/>
          </a:prstGeom>
          <a:noFill/>
          <a:ln w="9525">
            <a:noFill/>
            <a:miter lim="800000"/>
            <a:headEnd/>
            <a:tailEnd/>
          </a:ln>
          <a:effectLst/>
        </p:spPr>
        <p:txBody>
          <a:bodyPr>
            <a:spAutoFit/>
          </a:bodyPr>
          <a:lstStyle/>
          <a:p>
            <a:pPr>
              <a:spcBef>
                <a:spcPct val="20000"/>
              </a:spcBef>
              <a:buClr>
                <a:schemeClr val="hlink"/>
              </a:buClr>
              <a:buSzPct val="90000"/>
              <a:buFont typeface="Wingdings" pitchFamily="2" charset="2"/>
              <a:buBlip>
                <a:blip r:embed="rId4"/>
              </a:buBlip>
              <a:defRPr/>
            </a:pPr>
            <a:r>
              <a:rPr lang="cs-CZ">
                <a:effectLst>
                  <a:outerShdw blurRad="38100" dist="38100" dir="2700000" algn="tl">
                    <a:srgbClr val="000000"/>
                  </a:outerShdw>
                </a:effectLst>
              </a:rPr>
              <a:t>Vznikly při zemětřesení M=6,9 v říjnu 1979, max. přemístění 55 cm v laterálním směru, 19 cm ve vertikálním směru. Zahynulo 19 lidí, zničeno 2000 domů</a:t>
            </a:r>
            <a:endParaRPr lang="en-US">
              <a:effectLst>
                <a:outerShdw blurRad="38100" dist="38100" dir="2700000" algn="tl">
                  <a:srgbClr val="000000"/>
                </a:outerShdw>
              </a:effectLst>
            </a:endParaRPr>
          </a:p>
        </p:txBody>
      </p:sp>
    </p:spTree>
    <p:extLst>
      <p:ext uri="{BB962C8B-B14F-4D97-AF65-F5344CB8AC3E}">
        <p14:creationId xmlns:p14="http://schemas.microsoft.com/office/powerpoint/2010/main" val="3426248378"/>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p:txBody>
          <a:bodyPr/>
          <a:lstStyle/>
          <a:p>
            <a:pPr eaLnBrk="1" hangingPunct="1">
              <a:defRPr/>
            </a:pPr>
            <a:r>
              <a:rPr lang="cs-CZ" sz="3200" smtClean="0"/>
              <a:t>Poklesové zlomy s vertikálními striacemi vzniklé v důsledku zemětřesení (pohyb o 2,5 m)</a:t>
            </a:r>
            <a:endParaRPr lang="en-US" sz="3200" smtClean="0"/>
          </a:p>
        </p:txBody>
      </p:sp>
      <p:pic>
        <p:nvPicPr>
          <p:cNvPr id="140291" name="Picture 3"/>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174750" y="1600200"/>
            <a:ext cx="6794500" cy="4530725"/>
          </a:xfrm>
        </p:spPr>
      </p:pic>
    </p:spTree>
    <p:extLst>
      <p:ext uri="{BB962C8B-B14F-4D97-AF65-F5344CB8AC3E}">
        <p14:creationId xmlns:p14="http://schemas.microsoft.com/office/powerpoint/2010/main" val="105455170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586" name="Rectangle 2"/>
          <p:cNvSpPr>
            <a:spLocks noGrp="1" noChangeArrowheads="1"/>
          </p:cNvSpPr>
          <p:nvPr>
            <p:ph type="title"/>
          </p:nvPr>
        </p:nvSpPr>
        <p:spPr/>
        <p:txBody>
          <a:bodyPr/>
          <a:lstStyle/>
          <a:p>
            <a:pPr eaLnBrk="1" hangingPunct="1">
              <a:defRPr/>
            </a:pPr>
            <a:r>
              <a:rPr lang="cs-CZ" sz="4000" smtClean="0"/>
              <a:t>Chování obyvatel při zemětřeseních</a:t>
            </a:r>
          </a:p>
        </p:txBody>
      </p:sp>
      <p:sp>
        <p:nvSpPr>
          <p:cNvPr id="323587" name="Rectangle 3"/>
          <p:cNvSpPr>
            <a:spLocks noGrp="1" noChangeArrowheads="1"/>
          </p:cNvSpPr>
          <p:nvPr>
            <p:ph idx="1"/>
          </p:nvPr>
        </p:nvSpPr>
        <p:spPr/>
        <p:txBody>
          <a:bodyPr/>
          <a:lstStyle/>
          <a:p>
            <a:pPr eaLnBrk="1" hangingPunct="1">
              <a:lnSpc>
                <a:spcPct val="90000"/>
              </a:lnSpc>
              <a:defRPr/>
            </a:pPr>
            <a:r>
              <a:rPr lang="cs-CZ" sz="2400" smtClean="0">
                <a:effectLst/>
              </a:rPr>
              <a:t>Při průchodu narušenými objekty si člověk musí počínat velmi obezřetně. Hrozí nebezpečí zřícení jednotlivých částí staveb. Po silném otřesu je velké  ohrožení následnými otřesy s hroucením poškozených budov. Při odchodu musí člověk pomoci zraněným, starším nebo nemocným osobám, dětem, invalidním osobám a slabším. Nesmí se zdržovat pod hrázemi vodních nádrží, v údolí a v okolí potoků a řek, protože může dojít k jejich rozvodnění nebo k protržení hrází. V rámci záchranných prací bude prováděna i likvidace trosek budov,</a:t>
            </a:r>
            <a:endParaRPr lang="cs-CZ" sz="2400" b="1" smtClean="0">
              <a:effectLst/>
            </a:endParaRPr>
          </a:p>
          <a:p>
            <a:pPr eaLnBrk="1" hangingPunct="1">
              <a:lnSpc>
                <a:spcPct val="90000"/>
              </a:lnSpc>
              <a:defRPr/>
            </a:pPr>
            <a:r>
              <a:rPr lang="cs-CZ" sz="2400" b="1" smtClean="0">
                <a:effectLst/>
              </a:rPr>
              <a:t>   do objektů se člověk může vrátit až po prověření technického stavu objektu příslušnými orgány,</a:t>
            </a:r>
          </a:p>
          <a:p>
            <a:pPr eaLnBrk="1" hangingPunct="1">
              <a:lnSpc>
                <a:spcPct val="90000"/>
              </a:lnSpc>
              <a:defRPr/>
            </a:pPr>
            <a:endParaRPr lang="cs-CZ" sz="2400" smtClean="0">
              <a:effectLst/>
            </a:endParaRPr>
          </a:p>
          <a:p>
            <a:pPr eaLnBrk="1" hangingPunct="1">
              <a:lnSpc>
                <a:spcPct val="90000"/>
              </a:lnSpc>
              <a:defRPr/>
            </a:pPr>
            <a:endParaRPr lang="cs-CZ" sz="2400" smtClean="0"/>
          </a:p>
        </p:txBody>
      </p:sp>
    </p:spTree>
    <p:extLst>
      <p:ext uri="{BB962C8B-B14F-4D97-AF65-F5344CB8AC3E}">
        <p14:creationId xmlns:p14="http://schemas.microsoft.com/office/powerpoint/2010/main" val="2119917748"/>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p:txBody>
          <a:bodyPr>
            <a:normAutofit fontScale="90000"/>
          </a:bodyPr>
          <a:lstStyle/>
          <a:p>
            <a:pPr eaLnBrk="1" hangingPunct="1">
              <a:defRPr/>
            </a:pPr>
            <a:r>
              <a:rPr lang="cs-CZ" sz="3200" smtClean="0"/>
              <a:t>Přesmyk, Clark County, Mondana – přesmyknutí starších dolomitů vpravo přes silně tektonicky porušené břidlice</a:t>
            </a:r>
          </a:p>
        </p:txBody>
      </p:sp>
      <p:pic>
        <p:nvPicPr>
          <p:cNvPr id="141315" name="Picture 3"/>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173163" y="1600200"/>
            <a:ext cx="6796087" cy="4530725"/>
          </a:xfrm>
        </p:spPr>
      </p:pic>
    </p:spTree>
    <p:extLst>
      <p:ext uri="{BB962C8B-B14F-4D97-AF65-F5344CB8AC3E}">
        <p14:creationId xmlns:p14="http://schemas.microsoft.com/office/powerpoint/2010/main" val="312612549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a:xfrm>
            <a:off x="4876800" y="533400"/>
            <a:ext cx="3733800" cy="2362200"/>
          </a:xfrm>
        </p:spPr>
        <p:txBody>
          <a:bodyPr/>
          <a:lstStyle/>
          <a:p>
            <a:pPr eaLnBrk="1" hangingPunct="1">
              <a:defRPr/>
            </a:pPr>
            <a:r>
              <a:rPr lang="cs-CZ" sz="3200" smtClean="0"/>
              <a:t>Šikmý poklesový zlom s horizontální i vertikální složkou pohybu</a:t>
            </a:r>
            <a:endParaRPr lang="en-US" sz="3200" smtClean="0"/>
          </a:p>
        </p:txBody>
      </p:sp>
      <p:sp>
        <p:nvSpPr>
          <p:cNvPr id="48131" name="Rectangle 3"/>
          <p:cNvSpPr>
            <a:spLocks noGrp="1" noChangeArrowheads="1"/>
          </p:cNvSpPr>
          <p:nvPr>
            <p:ph idx="1"/>
          </p:nvPr>
        </p:nvSpPr>
        <p:spPr>
          <a:xfrm>
            <a:off x="4800600" y="2819400"/>
            <a:ext cx="3200400" cy="3657600"/>
          </a:xfrm>
        </p:spPr>
        <p:txBody>
          <a:bodyPr/>
          <a:lstStyle/>
          <a:p>
            <a:pPr eaLnBrk="1" hangingPunct="1">
              <a:buFont typeface="Wingdings" pitchFamily="2" charset="2"/>
              <a:buNone/>
              <a:defRPr/>
            </a:pPr>
            <a:r>
              <a:rPr lang="cs-CZ" sz="2800" smtClean="0"/>
              <a:t>	Flamingo Heits, California, 1992, Posun 5,5  horizontálně a 1,8 m vertikálně. Povrchová ruptura je nejméně 70 km dlouhá</a:t>
            </a:r>
            <a:endParaRPr lang="en-US" sz="2800" smtClean="0"/>
          </a:p>
        </p:txBody>
      </p:sp>
      <p:pic>
        <p:nvPicPr>
          <p:cNvPr id="14234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216400" cy="632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4555240"/>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idx="4294967295"/>
          </p:nvPr>
        </p:nvSpPr>
        <p:spPr>
          <a:xfrm>
            <a:off x="0" y="0"/>
            <a:ext cx="7772400" cy="685800"/>
          </a:xfrm>
        </p:spPr>
        <p:txBody>
          <a:bodyPr>
            <a:normAutofit fontScale="90000"/>
          </a:bodyPr>
          <a:lstStyle/>
          <a:p>
            <a:pPr eaLnBrk="1" hangingPunct="1">
              <a:defRPr/>
            </a:pPr>
            <a:r>
              <a:rPr lang="cs-CZ" sz="2800" smtClean="0"/>
              <a:t>Zemětřesení  a doprovodné jevy vyvolané seismickými otřesy</a:t>
            </a:r>
            <a:endParaRPr lang="en-US" sz="2800" smtClean="0"/>
          </a:p>
        </p:txBody>
      </p:sp>
      <p:pic>
        <p:nvPicPr>
          <p:cNvPr id="143363" name="Picture 7"/>
          <p:cNvPicPr>
            <a:picLocks noGrp="1" noChangeAspect="1" noChangeArrowheads="1"/>
          </p:cNvPicPr>
          <p:nvPr>
            <p:ph type="subTitle" idx="4294967295"/>
          </p:nvPr>
        </p:nvPicPr>
        <p:blipFill>
          <a:blip r:embed="rId3">
            <a:extLst>
              <a:ext uri="{28A0092B-C50C-407E-A947-70E740481C1C}">
                <a14:useLocalDpi xmlns:a14="http://schemas.microsoft.com/office/drawing/2010/main" val="0"/>
              </a:ext>
            </a:extLst>
          </a:blip>
          <a:srcRect/>
          <a:stretch>
            <a:fillRect/>
          </a:stretch>
        </p:blipFill>
        <p:spPr>
          <a:xfrm>
            <a:off x="0" y="765175"/>
            <a:ext cx="6400800" cy="4572000"/>
          </a:xfrm>
        </p:spPr>
      </p:pic>
      <p:sp>
        <p:nvSpPr>
          <p:cNvPr id="143364" name="Text Box 8"/>
          <p:cNvSpPr txBox="1">
            <a:spLocks noChangeArrowheads="1"/>
          </p:cNvSpPr>
          <p:nvPr/>
        </p:nvSpPr>
        <p:spPr bwMode="auto">
          <a:xfrm>
            <a:off x="684213" y="5305425"/>
            <a:ext cx="7281862" cy="156966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cs-CZ" altLang="cs-CZ" sz="2400" dirty="0" err="1">
                <a:solidFill>
                  <a:schemeClr val="tx1">
                    <a:lumMod val="75000"/>
                    <a:lumOff val="25000"/>
                  </a:schemeClr>
                </a:solidFill>
                <a:latin typeface="Times New Roman" pitchFamily="18" charset="0"/>
              </a:rPr>
              <a:t>Hebgen</a:t>
            </a:r>
            <a:r>
              <a:rPr lang="cs-CZ" altLang="cs-CZ" sz="2400" dirty="0">
                <a:solidFill>
                  <a:schemeClr val="tx1">
                    <a:lumMod val="75000"/>
                    <a:lumOff val="25000"/>
                  </a:schemeClr>
                </a:solidFill>
                <a:latin typeface="Times New Roman" pitchFamily="18" charset="0"/>
              </a:rPr>
              <a:t> </a:t>
            </a:r>
            <a:r>
              <a:rPr lang="cs-CZ" altLang="cs-CZ" sz="2400" dirty="0" err="1">
                <a:solidFill>
                  <a:schemeClr val="tx1">
                    <a:lumMod val="75000"/>
                    <a:lumOff val="25000"/>
                  </a:schemeClr>
                </a:solidFill>
                <a:latin typeface="Times New Roman" pitchFamily="18" charset="0"/>
              </a:rPr>
              <a:t>Lake</a:t>
            </a:r>
            <a:r>
              <a:rPr lang="cs-CZ" altLang="cs-CZ" sz="2400" dirty="0">
                <a:solidFill>
                  <a:schemeClr val="tx1">
                    <a:lumMod val="75000"/>
                    <a:lumOff val="25000"/>
                  </a:schemeClr>
                </a:solidFill>
                <a:latin typeface="Times New Roman" pitchFamily="18" charset="0"/>
              </a:rPr>
              <a:t>, Montana, M=7,1 – 28 lidí zahynulo, škody</a:t>
            </a:r>
          </a:p>
          <a:p>
            <a:pPr eaLnBrk="1" hangingPunct="1"/>
            <a:r>
              <a:rPr lang="cs-CZ" altLang="cs-CZ" sz="2400" dirty="0">
                <a:solidFill>
                  <a:schemeClr val="tx1">
                    <a:lumMod val="75000"/>
                    <a:lumOff val="25000"/>
                  </a:schemeClr>
                </a:solidFill>
                <a:latin typeface="Times New Roman" pitchFamily="18" charset="0"/>
              </a:rPr>
              <a:t>11 mil dolarů. </a:t>
            </a:r>
          </a:p>
          <a:p>
            <a:pPr eaLnBrk="1" hangingPunct="1"/>
            <a:r>
              <a:rPr lang="cs-CZ" altLang="cs-CZ" sz="2400" dirty="0">
                <a:solidFill>
                  <a:schemeClr val="tx1">
                    <a:lumMod val="75000"/>
                    <a:lumOff val="25000"/>
                  </a:schemeClr>
                </a:solidFill>
                <a:latin typeface="Times New Roman" pitchFamily="18" charset="0"/>
              </a:rPr>
              <a:t>Deformace podloží – komprese půdy v s.-j. směru, 20 km </a:t>
            </a:r>
          </a:p>
          <a:p>
            <a:pPr eaLnBrk="1" hangingPunct="1"/>
            <a:r>
              <a:rPr lang="cs-CZ" altLang="cs-CZ" sz="2400" dirty="0">
                <a:solidFill>
                  <a:schemeClr val="tx1">
                    <a:lumMod val="75000"/>
                    <a:lumOff val="25000"/>
                  </a:schemeClr>
                </a:solidFill>
                <a:latin typeface="Times New Roman" pitchFamily="18" charset="0"/>
              </a:rPr>
              <a:t>Epicentra.</a:t>
            </a:r>
            <a:endParaRPr lang="en-US" altLang="cs-CZ" sz="2400" dirty="0">
              <a:solidFill>
                <a:schemeClr val="tx1">
                  <a:lumMod val="75000"/>
                  <a:lumOff val="25000"/>
                </a:schemeClr>
              </a:solidFill>
              <a:latin typeface="Times New Roman" pitchFamily="18" charset="0"/>
            </a:endParaRPr>
          </a:p>
        </p:txBody>
      </p:sp>
    </p:spTree>
    <p:extLst>
      <p:ext uri="{BB962C8B-B14F-4D97-AF65-F5344CB8AC3E}">
        <p14:creationId xmlns:p14="http://schemas.microsoft.com/office/powerpoint/2010/main" val="3680134935"/>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685800" y="304800"/>
            <a:ext cx="7772400" cy="1143000"/>
          </a:xfrm>
        </p:spPr>
        <p:txBody>
          <a:bodyPr>
            <a:normAutofit fontScale="90000"/>
          </a:bodyPr>
          <a:lstStyle/>
          <a:p>
            <a:pPr eaLnBrk="1" hangingPunct="1">
              <a:defRPr/>
            </a:pPr>
            <a:r>
              <a:rPr lang="cs-CZ" smtClean="0"/>
              <a:t>Vznik zlomů a otevřených trhlin</a:t>
            </a:r>
            <a:br>
              <a:rPr lang="cs-CZ" smtClean="0"/>
            </a:br>
            <a:r>
              <a:rPr lang="cs-CZ" smtClean="0"/>
              <a:t>v důsledku seismické aktivity</a:t>
            </a:r>
            <a:endParaRPr lang="en-US" smtClean="0"/>
          </a:p>
        </p:txBody>
      </p:sp>
      <p:sp>
        <p:nvSpPr>
          <p:cNvPr id="9219" name="Rectangle 3"/>
          <p:cNvSpPr>
            <a:spLocks noGrp="1" noChangeArrowheads="1"/>
          </p:cNvSpPr>
          <p:nvPr>
            <p:ph idx="1"/>
          </p:nvPr>
        </p:nvSpPr>
        <p:spPr>
          <a:xfrm>
            <a:off x="4067175" y="2060575"/>
            <a:ext cx="4598988" cy="4530725"/>
          </a:xfrm>
        </p:spPr>
        <p:txBody>
          <a:bodyPr/>
          <a:lstStyle/>
          <a:p>
            <a:pPr eaLnBrk="1" hangingPunct="1">
              <a:lnSpc>
                <a:spcPct val="90000"/>
              </a:lnSpc>
              <a:defRPr/>
            </a:pPr>
            <a:r>
              <a:rPr lang="cs-CZ" smtClean="0"/>
              <a:t>Meckering, Austrálie. Zemětřesení z října 1968, M=6,8, 2,2 mil škod, Povrchové zemětřesné vlny způsobily vznik trhlin porušujících komunikace, trhliny až 30 km dlouhé</a:t>
            </a:r>
            <a:endParaRPr lang="en-US" smtClean="0"/>
          </a:p>
        </p:txBody>
      </p:sp>
      <p:pic>
        <p:nvPicPr>
          <p:cNvPr id="14438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313" y="2133600"/>
            <a:ext cx="32512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13169078"/>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304800" y="685800"/>
            <a:ext cx="8839200" cy="1295400"/>
          </a:xfrm>
        </p:spPr>
        <p:txBody>
          <a:bodyPr>
            <a:normAutofit fontScale="90000"/>
          </a:bodyPr>
          <a:lstStyle/>
          <a:p>
            <a:pPr algn="l" eaLnBrk="1" hangingPunct="1">
              <a:defRPr/>
            </a:pPr>
            <a:r>
              <a:rPr lang="cs-CZ" sz="2400" smtClean="0"/>
              <a:t>Zlomy vzniklé při zemětřesení, horizontální posun, Motagua Fault, Guatemala, M=7,5,  23 000 mrtvých,1,mld škod, projevy byly pociťovány na ploše více než 100 000 km.</a:t>
            </a:r>
            <a:r>
              <a:rPr lang="cs-CZ" smtClean="0"/>
              <a:t> </a:t>
            </a:r>
          </a:p>
        </p:txBody>
      </p:sp>
      <p:pic>
        <p:nvPicPr>
          <p:cNvPr id="145411" name="Picture 3"/>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259632" y="2060848"/>
            <a:ext cx="6794500" cy="4530725"/>
          </a:xfrm>
        </p:spPr>
      </p:pic>
    </p:spTree>
    <p:extLst>
      <p:ext uri="{BB962C8B-B14F-4D97-AF65-F5344CB8AC3E}">
        <p14:creationId xmlns:p14="http://schemas.microsoft.com/office/powerpoint/2010/main" val="167931256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a:defRPr/>
            </a:pPr>
            <a:r>
              <a:rPr lang="cs-CZ" sz="3200" dirty="0" smtClean="0"/>
              <a:t>Zemětřesení Japonsko , březen 2011</a:t>
            </a:r>
            <a:endParaRPr lang="cs-CZ" sz="3200" dirty="0"/>
          </a:p>
        </p:txBody>
      </p:sp>
      <p:sp>
        <p:nvSpPr>
          <p:cNvPr id="4" name="Zástupný symbol pro obsah 3"/>
          <p:cNvSpPr>
            <a:spLocks noGrp="1"/>
          </p:cNvSpPr>
          <p:nvPr>
            <p:ph idx="1"/>
          </p:nvPr>
        </p:nvSpPr>
        <p:spPr>
          <a:xfrm>
            <a:off x="468313" y="1341438"/>
            <a:ext cx="8229600" cy="5327650"/>
          </a:xfrm>
        </p:spPr>
        <p:txBody>
          <a:bodyPr/>
          <a:lstStyle/>
          <a:p>
            <a:pPr>
              <a:defRPr/>
            </a:pPr>
            <a:r>
              <a:rPr lang="cs-CZ" dirty="0" smtClean="0"/>
              <a:t>Podmořské zemětřesení v blízkosti </a:t>
            </a:r>
            <a:r>
              <a:rPr lang="cs-CZ" dirty="0" err="1" smtClean="0"/>
              <a:t>subduční</a:t>
            </a:r>
            <a:r>
              <a:rPr lang="cs-CZ" dirty="0" smtClean="0"/>
              <a:t> zóny, </a:t>
            </a:r>
          </a:p>
          <a:p>
            <a:pPr>
              <a:defRPr/>
            </a:pPr>
            <a:r>
              <a:rPr lang="cs-CZ" dirty="0" smtClean="0"/>
              <a:t>Magnitudo 9, </a:t>
            </a:r>
          </a:p>
          <a:p>
            <a:pPr>
              <a:defRPr/>
            </a:pPr>
            <a:r>
              <a:rPr lang="cs-CZ" dirty="0" smtClean="0"/>
              <a:t>20 tis. obětí (zejména po tsunami)</a:t>
            </a:r>
          </a:p>
          <a:p>
            <a:pPr>
              <a:defRPr/>
            </a:pPr>
            <a:r>
              <a:rPr lang="cs-CZ" dirty="0" smtClean="0"/>
              <a:t>Pohyb na zlomu s amplitudou pohybu až 30 m se projevil na délku 300 km a  na příčně na délku 150 km, dle analýzy </a:t>
            </a:r>
            <a:r>
              <a:rPr lang="cs-CZ" dirty="0" err="1" smtClean="0"/>
              <a:t>seismofokálních</a:t>
            </a:r>
            <a:r>
              <a:rPr lang="cs-CZ" dirty="0" smtClean="0"/>
              <a:t> mechanismů dominoval  pohyb nadložní desky směrem nahoru, tj. jednalo se přesmykový pohyb </a:t>
            </a:r>
          </a:p>
          <a:p>
            <a:pPr>
              <a:defRPr/>
            </a:pPr>
            <a:endParaRPr lang="cs-CZ" dirty="0"/>
          </a:p>
        </p:txBody>
      </p:sp>
    </p:spTree>
    <p:extLst>
      <p:ext uri="{BB962C8B-B14F-4D97-AF65-F5344CB8AC3E}">
        <p14:creationId xmlns:p14="http://schemas.microsoft.com/office/powerpoint/2010/main" val="286404335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7458" name="Picture 8"/>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96275" y="26988"/>
            <a:ext cx="803275" cy="29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7459"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59118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7460" name="Picture 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465638" y="258763"/>
            <a:ext cx="4410075" cy="5688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46096450"/>
      </p:ext>
    </p:extLst>
  </p:cSld>
  <p:clrMapOvr>
    <a:masterClrMapping/>
  </p:clrMapOvr>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8482" name="Picture 1"/>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25" y="423863"/>
            <a:ext cx="9144000" cy="6361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8483" name="Rectangle 2"/>
          <p:cNvSpPr>
            <a:spLocks/>
          </p:cNvSpPr>
          <p:nvPr/>
        </p:nvSpPr>
        <p:spPr bwMode="auto">
          <a:xfrm>
            <a:off x="231775" y="115888"/>
            <a:ext cx="7126288" cy="642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cs-CZ">
                <a:ea typeface="ＭＳ Ｐゴシック" pitchFamily="34" charset="-128"/>
              </a:rPr>
              <a:t>Tohoku, Japan Earthquake: Shaking Duration in Tokyo, Ground Acceleration</a:t>
            </a:r>
          </a:p>
        </p:txBody>
      </p:sp>
      <p:pic>
        <p:nvPicPr>
          <p:cNvPr id="148484" name="Picture 3"/>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96275" y="26988"/>
            <a:ext cx="803275" cy="29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5942900"/>
      </p:ext>
    </p:extLst>
  </p:cSld>
  <p:clrMapOvr>
    <a:masterClrMapping/>
  </p:clrMapOvr>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9506" name="Picture 1"/>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01638"/>
            <a:ext cx="9144000" cy="6453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9507" name="Freeform 2"/>
          <p:cNvSpPr>
            <a:spLocks/>
          </p:cNvSpPr>
          <p:nvPr/>
        </p:nvSpPr>
        <p:spPr bwMode="auto">
          <a:xfrm rot="5400000" flipH="1">
            <a:off x="4568825" y="2043113"/>
            <a:ext cx="569913" cy="4649787"/>
          </a:xfrm>
          <a:custGeom>
            <a:avLst/>
            <a:gdLst>
              <a:gd name="T0" fmla="*/ 2147483647 w 21600"/>
              <a:gd name="T1" fmla="*/ 0 h 21600"/>
              <a:gd name="T2" fmla="*/ 2147483647 w 21600"/>
              <a:gd name="T3" fmla="*/ 2147483647 h 21600"/>
              <a:gd name="T4" fmla="*/ 2147483647 w 21600"/>
              <a:gd name="T5" fmla="*/ 2147483647 h 21600"/>
              <a:gd name="T6" fmla="*/ 0 w 21600"/>
              <a:gd name="T7" fmla="*/ 2147483647 h 21600"/>
              <a:gd name="T8" fmla="*/ 2147483647 w 21600"/>
              <a:gd name="T9" fmla="*/ 2147483647 h 21600"/>
              <a:gd name="T10" fmla="*/ 2147483647 w 21600"/>
              <a:gd name="T11" fmla="*/ 2147483647 h 21600"/>
              <a:gd name="T12" fmla="*/ 2147483647 w 21600"/>
              <a:gd name="T13" fmla="*/ 2147483647 h 2160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1600" h="21600">
                <a:moveTo>
                  <a:pt x="21600" y="0"/>
                </a:moveTo>
                <a:cubicBezTo>
                  <a:pt x="15635" y="0"/>
                  <a:pt x="10800" y="485"/>
                  <a:pt x="10800" y="1083"/>
                </a:cubicBezTo>
                <a:lnTo>
                  <a:pt x="10800" y="9773"/>
                </a:lnTo>
                <a:cubicBezTo>
                  <a:pt x="10800" y="10371"/>
                  <a:pt x="5965" y="10856"/>
                  <a:pt x="0" y="10856"/>
                </a:cubicBezTo>
                <a:cubicBezTo>
                  <a:pt x="5965" y="10856"/>
                  <a:pt x="10800" y="11341"/>
                  <a:pt x="10800" y="11939"/>
                </a:cubicBezTo>
                <a:lnTo>
                  <a:pt x="10800" y="20517"/>
                </a:lnTo>
                <a:cubicBezTo>
                  <a:pt x="10800" y="21115"/>
                  <a:pt x="15635" y="21600"/>
                  <a:pt x="21600" y="21600"/>
                </a:cubicBezTo>
              </a:path>
            </a:pathLst>
          </a:custGeom>
          <a:noFill/>
          <a:ln w="25400" cap="flat">
            <a:solidFill>
              <a:srgbClr val="4F81BD"/>
            </a:solidFill>
            <a:prstDash val="solid"/>
            <a:round/>
            <a:headEnd type="none" w="med" len="med"/>
            <a:tailEnd type="none" w="med" len="med"/>
          </a:ln>
          <a:effectLst>
            <a:outerShdw dist="25399" dir="5400000" algn="ctr" rotWithShape="0">
              <a:schemeClr val="bg2">
                <a:alpha val="37996"/>
              </a:schemeClr>
            </a:outerShdw>
          </a:effectLst>
          <a:extLst>
            <a:ext uri="{909E8E84-426E-40DD-AFC4-6F175D3DCCD1}">
              <a14:hiddenFill xmlns:a14="http://schemas.microsoft.com/office/drawing/2010/main">
                <a:solidFill>
                  <a:srgbClr val="FFFFFF"/>
                </a:solidFill>
              </a14:hiddenFill>
            </a:ext>
          </a:extLst>
        </p:spPr>
        <p:txBody>
          <a:bodyPr lIns="0" tIns="0" rIns="0" bIns="0"/>
          <a:lstStyle/>
          <a:p>
            <a:endParaRPr lang="cs-CZ"/>
          </a:p>
        </p:txBody>
      </p:sp>
      <p:sp>
        <p:nvSpPr>
          <p:cNvPr id="149508" name="Rectangle 3"/>
          <p:cNvSpPr>
            <a:spLocks/>
          </p:cNvSpPr>
          <p:nvPr/>
        </p:nvSpPr>
        <p:spPr bwMode="auto">
          <a:xfrm>
            <a:off x="4322763" y="4595813"/>
            <a:ext cx="976312"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40638" bIns="0">
            <a:spAutoFit/>
          </a:bodyPr>
          <a:lstStyle>
            <a:lvl1pPr marL="39688"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cs-CZ" sz="1700">
                <a:solidFill>
                  <a:srgbClr val="FF0000"/>
                </a:solidFill>
                <a:latin typeface="Calibri" pitchFamily="34" charset="0"/>
                <a:ea typeface="ＭＳ Ｐゴシック" pitchFamily="34" charset="-128"/>
                <a:sym typeface="Calibri" pitchFamily="34" charset="0"/>
              </a:rPr>
              <a:t>6 minutes</a:t>
            </a:r>
          </a:p>
        </p:txBody>
      </p:sp>
      <p:sp>
        <p:nvSpPr>
          <p:cNvPr id="149509" name="Rectangle 4"/>
          <p:cNvSpPr>
            <a:spLocks/>
          </p:cNvSpPr>
          <p:nvPr/>
        </p:nvSpPr>
        <p:spPr bwMode="auto">
          <a:xfrm>
            <a:off x="231775" y="115888"/>
            <a:ext cx="7126288" cy="642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cs-CZ">
                <a:ea typeface="ＭＳ Ｐゴシック" pitchFamily="34" charset="-128"/>
              </a:rPr>
              <a:t>Tohoku, Japan Earthquake: Shaking Duration in Tokyo, Ground Velocity</a:t>
            </a:r>
          </a:p>
        </p:txBody>
      </p:sp>
      <p:pic>
        <p:nvPicPr>
          <p:cNvPr id="149510" name="Picture 5"/>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96275" y="26988"/>
            <a:ext cx="803275" cy="29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44775913"/>
      </p:ext>
    </p:extLst>
  </p:cSld>
  <p:clrMapOvr>
    <a:masterClrMapping/>
  </p:clrMapOvr>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0530"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9225" y="-9525"/>
            <a:ext cx="9129713" cy="705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150531" name="Picture 2"/>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96275" y="26988"/>
            <a:ext cx="803275" cy="29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39322862"/>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634" name="Rectangle 2"/>
          <p:cNvSpPr>
            <a:spLocks noGrp="1" noChangeArrowheads="1"/>
          </p:cNvSpPr>
          <p:nvPr>
            <p:ph type="title"/>
          </p:nvPr>
        </p:nvSpPr>
        <p:spPr/>
        <p:txBody>
          <a:bodyPr/>
          <a:lstStyle/>
          <a:p>
            <a:pPr eaLnBrk="1" hangingPunct="1">
              <a:defRPr/>
            </a:pPr>
            <a:r>
              <a:rPr lang="cs-CZ" sz="4000" smtClean="0"/>
              <a:t>Chování obyvatel při zemětřeseních</a:t>
            </a:r>
          </a:p>
        </p:txBody>
      </p:sp>
      <p:sp>
        <p:nvSpPr>
          <p:cNvPr id="325635" name="Rectangle 3"/>
          <p:cNvSpPr>
            <a:spLocks noGrp="1" noChangeArrowheads="1"/>
          </p:cNvSpPr>
          <p:nvPr>
            <p:ph idx="1"/>
          </p:nvPr>
        </p:nvSpPr>
        <p:spPr/>
        <p:txBody>
          <a:bodyPr/>
          <a:lstStyle/>
          <a:p>
            <a:pPr eaLnBrk="1" hangingPunct="1">
              <a:lnSpc>
                <a:spcPct val="90000"/>
              </a:lnSpc>
              <a:defRPr/>
            </a:pPr>
            <a:r>
              <a:rPr lang="cs-CZ" sz="2400" b="1" smtClean="0">
                <a:effectLst/>
              </a:rPr>
              <a:t>v případě nařízené evakuace či přemístění do jiného objektu musí člověk s sebou vzít </a:t>
            </a:r>
            <a:r>
              <a:rPr lang="cs-CZ" sz="2400" smtClean="0">
                <a:effectLst/>
              </a:rPr>
              <a:t>pitnou vodu, potraviny, léky, baterku, přenosný rozhlasový přijímač, důležité dokumenty a vhodný oděv. Při evakuaci člověk nesmí používat automobil, protože je třeba zajistit volné vozovky pro hasiče, zdravotníky, záchranáře apod. ,</a:t>
            </a:r>
            <a:endParaRPr lang="cs-CZ" sz="2400" b="1" smtClean="0">
              <a:effectLst/>
            </a:endParaRPr>
          </a:p>
          <a:p>
            <a:pPr eaLnBrk="1" hangingPunct="1">
              <a:lnSpc>
                <a:spcPct val="90000"/>
              </a:lnSpc>
              <a:defRPr/>
            </a:pPr>
            <a:r>
              <a:rPr lang="cs-CZ" sz="2400" smtClean="0">
                <a:effectLst/>
              </a:rPr>
              <a:t>      případná zranění musí člověk pečlivě ošetřit. Musí dbát zásad zvýšené hygieny.  Po ukončení záchranných a likvidačních prací je území postižené dopadem zemětřesení oblastí s velkým rizikem epidemií nakažlivých chorob. Proto člověk musí poskytovat první pomoc zraněným. I při drobném poranění  musí člověk co nejdříve vyhledat zdravotnickou péči,</a:t>
            </a:r>
            <a:endParaRPr lang="cs-CZ" sz="2400" b="1" smtClean="0">
              <a:effectLst/>
            </a:endParaRPr>
          </a:p>
          <a:p>
            <a:pPr eaLnBrk="1" hangingPunct="1">
              <a:lnSpc>
                <a:spcPct val="90000"/>
              </a:lnSpc>
              <a:defRPr/>
            </a:pPr>
            <a:endParaRPr lang="cs-CZ" sz="2400" smtClean="0"/>
          </a:p>
        </p:txBody>
      </p:sp>
    </p:spTree>
    <p:extLst>
      <p:ext uri="{BB962C8B-B14F-4D97-AF65-F5344CB8AC3E}">
        <p14:creationId xmlns:p14="http://schemas.microsoft.com/office/powerpoint/2010/main" val="2554886672"/>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1554"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850" y="258763"/>
            <a:ext cx="9001125" cy="633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151555" name="Picture 2"/>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96275" y="26988"/>
            <a:ext cx="803275" cy="29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9420963"/>
      </p:ext>
    </p:extLst>
  </p:cSld>
  <p:clrMapOvr>
    <a:masterClrMapping/>
  </p:clrMapOvr>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1"/>
          <p:cNvSpPr>
            <a:spLocks/>
          </p:cNvSpPr>
          <p:nvPr/>
        </p:nvSpPr>
        <p:spPr bwMode="auto">
          <a:xfrm>
            <a:off x="231775" y="115888"/>
            <a:ext cx="7188200" cy="642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cs-CZ">
                <a:ea typeface="ＭＳ Ｐゴシック" pitchFamily="34" charset="-128"/>
              </a:rPr>
              <a:t>Tohoku, Japan Earthquake: Aftershock (and Foreshock) Sequence, M:Time History</a:t>
            </a:r>
          </a:p>
        </p:txBody>
      </p:sp>
      <p:pic>
        <p:nvPicPr>
          <p:cNvPr id="152579" name="Picture 2"/>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96275" y="26988"/>
            <a:ext cx="803275" cy="29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2580"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9725" y="1054100"/>
            <a:ext cx="7937500" cy="535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Tree>
    <p:extLst>
      <p:ext uri="{BB962C8B-B14F-4D97-AF65-F5344CB8AC3E}">
        <p14:creationId xmlns:p14="http://schemas.microsoft.com/office/powerpoint/2010/main" val="1214619362"/>
      </p:ext>
    </p:extLst>
  </p:cSld>
  <p:clrMapOvr>
    <a:masterClrMapping/>
  </p:clrMapOvr>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1"/>
          <p:cNvSpPr>
            <a:spLocks/>
          </p:cNvSpPr>
          <p:nvPr/>
        </p:nvSpPr>
        <p:spPr bwMode="auto">
          <a:xfrm>
            <a:off x="231775" y="115888"/>
            <a:ext cx="7188200" cy="357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cs-CZ">
                <a:ea typeface="ＭＳ Ｐゴシック" pitchFamily="34" charset="-128"/>
              </a:rPr>
              <a:t>Tohoku, Japan Earthquake: Tectonic Summary</a:t>
            </a:r>
          </a:p>
        </p:txBody>
      </p:sp>
      <p:pic>
        <p:nvPicPr>
          <p:cNvPr id="15360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86288" y="746125"/>
            <a:ext cx="4503737" cy="578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153604" name="Rectangle 3"/>
          <p:cNvSpPr>
            <a:spLocks/>
          </p:cNvSpPr>
          <p:nvPr/>
        </p:nvSpPr>
        <p:spPr bwMode="auto">
          <a:xfrm>
            <a:off x="106363" y="768350"/>
            <a:ext cx="4313237" cy="574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ts val="850"/>
              </a:spcBef>
            </a:pPr>
            <a:r>
              <a:rPr lang="en-US" altLang="cs-CZ" sz="1300">
                <a:ea typeface="ＭＳ Ｐゴシック" pitchFamily="34" charset="-128"/>
              </a:rPr>
              <a:t>The magnitude 9.0 Tohoku earthquake on March 11, 2011, which occurred near the northeast coast of Honshu, Japan, resulted from thrust faulting on or near the subduction zone plate boundary between the Pacific and </a:t>
            </a:r>
            <a:r>
              <a:rPr lang="en-US" altLang="cs-CZ" sz="1300">
                <a:ea typeface="ＭＳ Ｐゴシック" pitchFamily="34" charset="-128"/>
                <a:hlinkClick r:id="rId4"/>
              </a:rPr>
              <a:t>North America</a:t>
            </a:r>
            <a:r>
              <a:rPr lang="en-US" altLang="cs-CZ" sz="1300">
                <a:ea typeface="ＭＳ Ｐゴシック" pitchFamily="34" charset="-128"/>
              </a:rPr>
              <a:t> plates. At the latitude of this earthquake, the Pacific plate moves approximately westwards with respect to the North America plate at a rate of 83 mm/yr, and begins its westward descent beneath Japan at the Japan Trench. </a:t>
            </a:r>
          </a:p>
          <a:p>
            <a:pPr eaLnBrk="1" hangingPunct="1">
              <a:spcBef>
                <a:spcPts val="850"/>
              </a:spcBef>
            </a:pPr>
            <a:endParaRPr lang="en-US" altLang="cs-CZ" sz="1300">
              <a:ea typeface="ＭＳ Ｐゴシック" pitchFamily="34" charset="-128"/>
            </a:endParaRPr>
          </a:p>
          <a:p>
            <a:pPr eaLnBrk="1" hangingPunct="1">
              <a:spcBef>
                <a:spcPts val="850"/>
              </a:spcBef>
            </a:pPr>
            <a:r>
              <a:rPr lang="en-US" altLang="cs-CZ" sz="1300">
                <a:ea typeface="ＭＳ Ｐゴシック" pitchFamily="34" charset="-128"/>
              </a:rPr>
              <a:t>The location, depth, and focal mechanism of the March 11 earthquake are consistent with the event having occurred on the subduction zone plate boundary. </a:t>
            </a:r>
          </a:p>
          <a:p>
            <a:pPr eaLnBrk="1" hangingPunct="1">
              <a:spcBef>
                <a:spcPts val="850"/>
              </a:spcBef>
            </a:pPr>
            <a:endParaRPr lang="en-US" altLang="cs-CZ" sz="1300">
              <a:ea typeface="ＭＳ Ｐゴシック" pitchFamily="34" charset="-128"/>
            </a:endParaRPr>
          </a:p>
          <a:p>
            <a:pPr eaLnBrk="1" hangingPunct="1">
              <a:spcBef>
                <a:spcPts val="850"/>
              </a:spcBef>
            </a:pPr>
            <a:r>
              <a:rPr lang="en-US" altLang="cs-CZ" sz="1300">
                <a:ea typeface="ＭＳ Ｐゴシック" pitchFamily="34" charset="-128"/>
              </a:rPr>
              <a:t>Modeling of the rupture of this earthquake (</a:t>
            </a:r>
            <a:r>
              <a:rPr lang="en-US" altLang="cs-CZ" sz="1300">
                <a:solidFill>
                  <a:srgbClr val="FF2712"/>
                </a:solidFill>
                <a:ea typeface="ＭＳ Ｐゴシック" pitchFamily="34" charset="-128"/>
              </a:rPr>
              <a:t>red shading, </a:t>
            </a:r>
            <a:r>
              <a:rPr lang="en-US" altLang="cs-CZ" sz="1300">
                <a:ea typeface="ＭＳ Ｐゴシック" pitchFamily="34" charset="-128"/>
              </a:rPr>
              <a:t>approx.) indicate that the fault moved upwards of 30-40 m, and slipped over an area approximately 300 km long (along-strike) by 150 km wide (in the down-dip direction). The rupture zone is roughly centered on the earthquake epicenter along-strike, while peak slips were up-dip of the hypocenter, towards the Japan Trench axis. The March 11 earthquake was preceded by a series of large foreshocks over the previous two days, beginning on March 9th with a M 7.2 event approximately 40 km from the epicenter of the March 11 earthquake, and continuing with another three earthquakes greater than M 6 on the same day.</a:t>
            </a:r>
          </a:p>
        </p:txBody>
      </p:sp>
    </p:spTree>
    <p:extLst>
      <p:ext uri="{BB962C8B-B14F-4D97-AF65-F5344CB8AC3E}">
        <p14:creationId xmlns:p14="http://schemas.microsoft.com/office/powerpoint/2010/main" val="4276818334"/>
      </p:ext>
    </p:extLst>
  </p:cSld>
  <p:clrMapOvr>
    <a:masterClrMapping/>
  </p:clrMapOvr>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1"/>
          <p:cNvSpPr>
            <a:spLocks/>
          </p:cNvSpPr>
          <p:nvPr/>
        </p:nvSpPr>
        <p:spPr bwMode="auto">
          <a:xfrm>
            <a:off x="231775" y="115888"/>
            <a:ext cx="7188200" cy="642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cs-CZ">
                <a:ea typeface="ＭＳ Ｐゴシック" pitchFamily="34" charset="-128"/>
              </a:rPr>
              <a:t>Japan Regional Seismicity, 1900-2007</a:t>
            </a:r>
          </a:p>
          <a:p>
            <a:pPr eaLnBrk="1" hangingPunct="1"/>
            <a:r>
              <a:rPr lang="en-US" altLang="cs-CZ">
                <a:ea typeface="ＭＳ Ｐゴシック" pitchFamily="34" charset="-128"/>
              </a:rPr>
              <a:t>USGS Poster/Open File Report 2010-1083-D</a:t>
            </a:r>
          </a:p>
        </p:txBody>
      </p:sp>
      <p:pic>
        <p:nvPicPr>
          <p:cNvPr id="15462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96913"/>
            <a:ext cx="8999538" cy="599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Tree>
    <p:extLst>
      <p:ext uri="{BB962C8B-B14F-4D97-AF65-F5344CB8AC3E}">
        <p14:creationId xmlns:p14="http://schemas.microsoft.com/office/powerpoint/2010/main" val="1245418458"/>
      </p:ext>
    </p:extLst>
  </p:cSld>
  <p:clrMapOvr>
    <a:masterClrMapping/>
  </p:clrMapOvr>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1"/>
          <p:cNvSpPr>
            <a:spLocks/>
          </p:cNvSpPr>
          <p:nvPr/>
        </p:nvSpPr>
        <p:spPr bwMode="auto">
          <a:xfrm>
            <a:off x="231775" y="115888"/>
            <a:ext cx="5126038" cy="642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cs-CZ">
                <a:ea typeface="ＭＳ Ｐゴシック" pitchFamily="34" charset="-128"/>
              </a:rPr>
              <a:t>Tohoku, Japan Earthquake: Source Region Slab Geometry</a:t>
            </a:r>
          </a:p>
        </p:txBody>
      </p:sp>
      <p:pic>
        <p:nvPicPr>
          <p:cNvPr id="15565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338" y="1285875"/>
            <a:ext cx="8680450" cy="468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155652" name="Picture 3"/>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96275" y="26988"/>
            <a:ext cx="803275" cy="29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5909999"/>
      </p:ext>
    </p:extLst>
  </p:cSld>
  <p:clrMapOvr>
    <a:masterClrMapping/>
  </p:clrMapOvr>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1"/>
          <p:cNvSpPr>
            <a:spLocks/>
          </p:cNvSpPr>
          <p:nvPr/>
        </p:nvSpPr>
        <p:spPr bwMode="auto">
          <a:xfrm>
            <a:off x="231775" y="115888"/>
            <a:ext cx="7188200" cy="642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cs-CZ">
                <a:ea typeface="ＭＳ Ｐゴシック" pitchFamily="34" charset="-128"/>
              </a:rPr>
              <a:t>Tohoku, Japan Earthquake: Moment Tensor Solutions </a:t>
            </a:r>
          </a:p>
          <a:p>
            <a:pPr eaLnBrk="1" hangingPunct="1"/>
            <a:r>
              <a:rPr lang="en-US" altLang="cs-CZ">
                <a:ea typeface="ＭＳ Ｐゴシック" pitchFamily="34" charset="-128"/>
              </a:rPr>
              <a:t>(Faulting Mechanisms)</a:t>
            </a:r>
          </a:p>
        </p:txBody>
      </p:sp>
      <p:pic>
        <p:nvPicPr>
          <p:cNvPr id="15667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0425" y="946150"/>
            <a:ext cx="1633538" cy="169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156676"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60900" y="2714625"/>
            <a:ext cx="1643063" cy="173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156677"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5413" y="2820988"/>
            <a:ext cx="1589087" cy="167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156678"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5888" y="4751388"/>
            <a:ext cx="1608137" cy="170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156679" name="Rectangle 6"/>
          <p:cNvSpPr>
            <a:spLocks/>
          </p:cNvSpPr>
          <p:nvPr/>
        </p:nvSpPr>
        <p:spPr bwMode="auto">
          <a:xfrm>
            <a:off x="1965325" y="3071813"/>
            <a:ext cx="2222500" cy="78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cs-CZ" sz="1700">
                <a:ea typeface="ＭＳ Ｐゴシック" pitchFamily="34" charset="-128"/>
              </a:rPr>
              <a:t>USGS W-Phase V1</a:t>
            </a:r>
          </a:p>
          <a:p>
            <a:pPr eaLnBrk="1" hangingPunct="1"/>
            <a:r>
              <a:rPr lang="en-US" altLang="cs-CZ" sz="1700">
                <a:ea typeface="ＭＳ Ｐゴシック" pitchFamily="34" charset="-128"/>
              </a:rPr>
              <a:t>Mw 8.9</a:t>
            </a:r>
          </a:p>
          <a:p>
            <a:pPr eaLnBrk="1" hangingPunct="1"/>
            <a:r>
              <a:rPr lang="en-US" altLang="cs-CZ" sz="1700">
                <a:ea typeface="ＭＳ Ｐゴシック" pitchFamily="34" charset="-128"/>
              </a:rPr>
              <a:t>Released 1 hr after OT</a:t>
            </a:r>
          </a:p>
        </p:txBody>
      </p:sp>
      <p:sp>
        <p:nvSpPr>
          <p:cNvPr id="156680" name="Rectangle 7"/>
          <p:cNvSpPr>
            <a:spLocks/>
          </p:cNvSpPr>
          <p:nvPr/>
        </p:nvSpPr>
        <p:spPr bwMode="auto">
          <a:xfrm>
            <a:off x="1919288" y="4911725"/>
            <a:ext cx="2333625" cy="78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cs-CZ" sz="1700">
                <a:ea typeface="ＭＳ Ｐゴシック" pitchFamily="34" charset="-128"/>
              </a:rPr>
              <a:t>USGS W-Phase V2</a:t>
            </a:r>
          </a:p>
          <a:p>
            <a:pPr eaLnBrk="1" hangingPunct="1"/>
            <a:r>
              <a:rPr lang="en-US" altLang="cs-CZ" sz="1700">
                <a:ea typeface="ＭＳ Ｐゴシック" pitchFamily="34" charset="-128"/>
              </a:rPr>
              <a:t>Mw 9.0</a:t>
            </a:r>
          </a:p>
          <a:p>
            <a:pPr eaLnBrk="1" hangingPunct="1"/>
            <a:r>
              <a:rPr lang="en-US" altLang="cs-CZ" sz="1700">
                <a:ea typeface="ＭＳ Ｐゴシック" pitchFamily="34" charset="-128"/>
              </a:rPr>
              <a:t>Released 6 hrs after OT</a:t>
            </a:r>
          </a:p>
        </p:txBody>
      </p:sp>
      <p:sp>
        <p:nvSpPr>
          <p:cNvPr id="156681" name="Rectangle 8"/>
          <p:cNvSpPr>
            <a:spLocks/>
          </p:cNvSpPr>
          <p:nvPr/>
        </p:nvSpPr>
        <p:spPr bwMode="auto">
          <a:xfrm>
            <a:off x="6367463" y="1089025"/>
            <a:ext cx="2687637" cy="1071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cs-CZ" sz="1700">
                <a:ea typeface="ＭＳ Ｐゴシック" pitchFamily="34" charset="-128"/>
              </a:rPr>
              <a:t>global Centroid Moment Tensor V1</a:t>
            </a:r>
          </a:p>
          <a:p>
            <a:pPr eaLnBrk="1" hangingPunct="1"/>
            <a:r>
              <a:rPr lang="en-US" altLang="cs-CZ" sz="1700">
                <a:ea typeface="ＭＳ Ｐゴシック" pitchFamily="34" charset="-128"/>
              </a:rPr>
              <a:t>Mw 9.1</a:t>
            </a:r>
          </a:p>
          <a:p>
            <a:pPr eaLnBrk="1" hangingPunct="1"/>
            <a:r>
              <a:rPr lang="en-US" altLang="cs-CZ" sz="1700">
                <a:ea typeface="ＭＳ Ｐゴシック" pitchFamily="34" charset="-128"/>
              </a:rPr>
              <a:t>Released 7 hrs after OT</a:t>
            </a:r>
          </a:p>
        </p:txBody>
      </p:sp>
      <p:sp>
        <p:nvSpPr>
          <p:cNvPr id="156682" name="Rectangle 9"/>
          <p:cNvSpPr>
            <a:spLocks/>
          </p:cNvSpPr>
          <p:nvPr/>
        </p:nvSpPr>
        <p:spPr bwMode="auto">
          <a:xfrm>
            <a:off x="6367463" y="3017838"/>
            <a:ext cx="2830512" cy="1071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cs-CZ" sz="1700">
                <a:ea typeface="ＭＳ Ｐゴシック" pitchFamily="34" charset="-128"/>
              </a:rPr>
              <a:t>global Centroid Moment Tensor V2</a:t>
            </a:r>
          </a:p>
          <a:p>
            <a:pPr eaLnBrk="1" hangingPunct="1"/>
            <a:r>
              <a:rPr lang="en-US" altLang="cs-CZ" sz="1700">
                <a:ea typeface="ＭＳ Ｐゴシック" pitchFamily="34" charset="-128"/>
              </a:rPr>
              <a:t>Mw 9.1</a:t>
            </a:r>
          </a:p>
          <a:p>
            <a:pPr eaLnBrk="1" hangingPunct="1"/>
            <a:r>
              <a:rPr lang="en-US" altLang="cs-CZ" sz="1700">
                <a:ea typeface="ＭＳ Ｐゴシック" pitchFamily="34" charset="-128"/>
              </a:rPr>
              <a:t>Released </a:t>
            </a:r>
            <a:r>
              <a:rPr lang="en-US" altLang="cs-CZ" sz="1700" baseline="-6000">
                <a:ea typeface="ＭＳ Ｐゴシック" pitchFamily="34" charset="-128"/>
              </a:rPr>
              <a:t>~</a:t>
            </a:r>
            <a:r>
              <a:rPr lang="en-US" altLang="cs-CZ" sz="1700">
                <a:ea typeface="ＭＳ Ｐゴシック" pitchFamily="34" charset="-128"/>
              </a:rPr>
              <a:t> 3 days after OT</a:t>
            </a:r>
          </a:p>
        </p:txBody>
      </p:sp>
      <p:pic>
        <p:nvPicPr>
          <p:cNvPr id="156683" name="Picture 1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70425" y="4768850"/>
            <a:ext cx="1616075"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156684" name="Rectangle 11"/>
          <p:cNvSpPr>
            <a:spLocks/>
          </p:cNvSpPr>
          <p:nvPr/>
        </p:nvSpPr>
        <p:spPr bwMode="auto">
          <a:xfrm>
            <a:off x="6367463" y="4956175"/>
            <a:ext cx="2830512" cy="1071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cs-CZ" sz="1700">
                <a:ea typeface="ＭＳ Ｐゴシック" pitchFamily="34" charset="-128"/>
              </a:rPr>
              <a:t>Earthquake Research Institute, Japan, CMT V1</a:t>
            </a:r>
          </a:p>
          <a:p>
            <a:pPr eaLnBrk="1" hangingPunct="1"/>
            <a:r>
              <a:rPr lang="en-US" altLang="cs-CZ" sz="1700">
                <a:ea typeface="ＭＳ Ｐゴシック" pitchFamily="34" charset="-128"/>
              </a:rPr>
              <a:t>Mw 9.0</a:t>
            </a:r>
          </a:p>
          <a:p>
            <a:pPr eaLnBrk="1" hangingPunct="1"/>
            <a:endParaRPr lang="en-US" altLang="cs-CZ" sz="1700">
              <a:ea typeface="ＭＳ Ｐゴシック" pitchFamily="34" charset="-128"/>
            </a:endParaRPr>
          </a:p>
        </p:txBody>
      </p:sp>
      <p:pic>
        <p:nvPicPr>
          <p:cNvPr id="156685" name="Picture 12"/>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296275" y="26988"/>
            <a:ext cx="803275" cy="29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6686" name="Rectangle 13"/>
          <p:cNvSpPr>
            <a:spLocks/>
          </p:cNvSpPr>
          <p:nvPr/>
        </p:nvSpPr>
        <p:spPr bwMode="auto">
          <a:xfrm>
            <a:off x="1963738" y="1133475"/>
            <a:ext cx="2778125" cy="132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cs-CZ" sz="1700">
                <a:ea typeface="ＭＳ Ｐゴシック" pitchFamily="34" charset="-128"/>
              </a:rPr>
              <a:t>USGS Research Centroid Moment Tensor</a:t>
            </a:r>
          </a:p>
          <a:p>
            <a:pPr eaLnBrk="1" hangingPunct="1"/>
            <a:r>
              <a:rPr lang="en-US" altLang="cs-CZ" sz="1700">
                <a:ea typeface="ＭＳ Ｐゴシック" pitchFamily="34" charset="-128"/>
              </a:rPr>
              <a:t>Mw 8.9</a:t>
            </a:r>
          </a:p>
          <a:p>
            <a:pPr eaLnBrk="1" hangingPunct="1"/>
            <a:r>
              <a:rPr lang="en-US" altLang="cs-CZ" sz="1700">
                <a:ea typeface="ＭＳ Ｐゴシック" pitchFamily="34" charset="-128"/>
              </a:rPr>
              <a:t>Distributed </a:t>
            </a:r>
            <a:r>
              <a:rPr lang="en-US" altLang="cs-CZ" sz="1700" baseline="-6000">
                <a:ea typeface="ＭＳ Ｐゴシック" pitchFamily="34" charset="-128"/>
              </a:rPr>
              <a:t>~</a:t>
            </a:r>
            <a:r>
              <a:rPr lang="en-US" altLang="cs-CZ" sz="1700">
                <a:ea typeface="ＭＳ Ｐゴシック" pitchFamily="34" charset="-128"/>
              </a:rPr>
              <a:t>34 minutes </a:t>
            </a:r>
          </a:p>
          <a:p>
            <a:pPr eaLnBrk="1" hangingPunct="1"/>
            <a:r>
              <a:rPr lang="en-US" altLang="cs-CZ" sz="1700">
                <a:ea typeface="ＭＳ Ｐゴシック" pitchFamily="34" charset="-128"/>
              </a:rPr>
              <a:t>after OT</a:t>
            </a:r>
          </a:p>
        </p:txBody>
      </p:sp>
      <p:pic>
        <p:nvPicPr>
          <p:cNvPr id="156687" name="Picture 1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4775" y="955675"/>
            <a:ext cx="1628775" cy="170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156688" name="Rectangle 15"/>
          <p:cNvSpPr>
            <a:spLocks/>
          </p:cNvSpPr>
          <p:nvPr/>
        </p:nvSpPr>
        <p:spPr bwMode="auto">
          <a:xfrm>
            <a:off x="1973263" y="2454275"/>
            <a:ext cx="2449512"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cs-CZ" sz="1300">
                <a:ea typeface="ＭＳ Ｐゴシック" pitchFamily="34" charset="-128"/>
              </a:rPr>
              <a:t>(Jascha Polet, Cal Poly Pomona)</a:t>
            </a:r>
          </a:p>
        </p:txBody>
      </p:sp>
    </p:spTree>
    <p:extLst>
      <p:ext uri="{BB962C8B-B14F-4D97-AF65-F5344CB8AC3E}">
        <p14:creationId xmlns:p14="http://schemas.microsoft.com/office/powerpoint/2010/main" val="1936384297"/>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82" name="Rectangle 2"/>
          <p:cNvSpPr>
            <a:spLocks noGrp="1" noChangeArrowheads="1"/>
          </p:cNvSpPr>
          <p:nvPr>
            <p:ph type="title"/>
          </p:nvPr>
        </p:nvSpPr>
        <p:spPr/>
        <p:txBody>
          <a:bodyPr/>
          <a:lstStyle/>
          <a:p>
            <a:pPr eaLnBrk="1" hangingPunct="1">
              <a:defRPr/>
            </a:pPr>
            <a:r>
              <a:rPr lang="cs-CZ" sz="4000" smtClean="0"/>
              <a:t>Chování obyvatel při zemětřeseních</a:t>
            </a:r>
          </a:p>
        </p:txBody>
      </p:sp>
      <p:sp>
        <p:nvSpPr>
          <p:cNvPr id="327683" name="Rectangle 3"/>
          <p:cNvSpPr>
            <a:spLocks noGrp="1" noChangeArrowheads="1"/>
          </p:cNvSpPr>
          <p:nvPr>
            <p:ph idx="1"/>
          </p:nvPr>
        </p:nvSpPr>
        <p:spPr/>
        <p:txBody>
          <a:bodyPr/>
          <a:lstStyle/>
          <a:p>
            <a:pPr eaLnBrk="1" hangingPunct="1">
              <a:defRPr/>
            </a:pPr>
            <a:r>
              <a:rPr lang="cs-CZ" sz="2800" smtClean="0">
                <a:effectLst/>
              </a:rPr>
              <a:t>pro vedení záchranných prací je velmi důležitá evidence obyvatelstva. Pracovníkům civilní ochrany je nutné oznámit pravděpodobná místa pobytu spoluobčanů nebo rodinných příslušníků v závalech trosek objektů a informovat je o odjezdu, jestliže se k němu rozhodnete.      </a:t>
            </a:r>
          </a:p>
          <a:p>
            <a:pPr eaLnBrk="1" hangingPunct="1">
              <a:defRPr/>
            </a:pPr>
            <a:r>
              <a:rPr lang="cs-CZ" sz="2800" smtClean="0">
                <a:effectLst/>
              </a:rPr>
              <a:t> pátrání po zavalených v troskách má prioritu. Možnost přežití v ruinách je značná a naděje na nalezení živých lidí trvá mnoho dní. Nežádat proto o přednostní vyhledávání majetku,</a:t>
            </a:r>
            <a:endParaRPr lang="cs-CZ" sz="2800" b="1" smtClean="0">
              <a:effectLst/>
            </a:endParaRPr>
          </a:p>
          <a:p>
            <a:pPr eaLnBrk="1" hangingPunct="1">
              <a:defRPr/>
            </a:pPr>
            <a:endParaRPr lang="cs-CZ" sz="2800" smtClean="0"/>
          </a:p>
        </p:txBody>
      </p:sp>
    </p:spTree>
    <p:extLst>
      <p:ext uri="{BB962C8B-B14F-4D97-AF65-F5344CB8AC3E}">
        <p14:creationId xmlns:p14="http://schemas.microsoft.com/office/powerpoint/2010/main" val="3242790000"/>
      </p:ext>
    </p:extLst>
  </p:cSld>
  <p:clrMapOvr>
    <a:masterClrMapping/>
  </p:clrMapOvr>
  <p:timing>
    <p:tnLst>
      <p:par>
        <p:cTn id="1" dur="indefinite" restart="never" nodeType="tmRoot"/>
      </p:par>
    </p:tnLst>
  </p:timing>
</p:sld>
</file>

<file path=ppt/theme/theme1.xml><?xml version="1.0" encoding="utf-8"?>
<a:theme xmlns:a="http://schemas.openxmlformats.org/drawingml/2006/main" name="Motiv systému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Motiv systému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303</TotalTime>
  <Words>2992</Words>
  <Application>Microsoft Office PowerPoint</Application>
  <PresentationFormat>Předvádění na obrazovce (4:3)</PresentationFormat>
  <Paragraphs>435</Paragraphs>
  <Slides>85</Slides>
  <Notes>85</Notes>
  <HiddenSlides>0</HiddenSlides>
  <MMClips>0</MMClips>
  <ScaleCrop>false</ScaleCrop>
  <HeadingPairs>
    <vt:vector size="8" baseType="variant">
      <vt:variant>
        <vt:lpstr>Použitá písma</vt:lpstr>
      </vt:variant>
      <vt:variant>
        <vt:i4>6</vt:i4>
      </vt:variant>
      <vt:variant>
        <vt:lpstr>Motiv</vt:lpstr>
      </vt:variant>
      <vt:variant>
        <vt:i4>1</vt:i4>
      </vt:variant>
      <vt:variant>
        <vt:lpstr>Vložené servery OLE</vt:lpstr>
      </vt:variant>
      <vt:variant>
        <vt:i4>1</vt:i4>
      </vt:variant>
      <vt:variant>
        <vt:lpstr>Nadpisy snímků</vt:lpstr>
      </vt:variant>
      <vt:variant>
        <vt:i4>85</vt:i4>
      </vt:variant>
    </vt:vector>
  </HeadingPairs>
  <TitlesOfParts>
    <vt:vector size="93" baseType="lpstr">
      <vt:lpstr>ＭＳ Ｐゴシック</vt:lpstr>
      <vt:lpstr>Arial</vt:lpstr>
      <vt:lpstr>Calibri</vt:lpstr>
      <vt:lpstr>Symbol</vt:lpstr>
      <vt:lpstr>Times New Roman</vt:lpstr>
      <vt:lpstr>Wingdings</vt:lpstr>
      <vt:lpstr>Motiv systému Office</vt:lpstr>
      <vt:lpstr>Microsoft Word Picture</vt:lpstr>
      <vt:lpstr>Souhrn občanských opatření proti kalamitám vyvolaným zemětřeseními</vt:lpstr>
      <vt:lpstr>Prezentace aplikace PowerPoint</vt:lpstr>
      <vt:lpstr>Chování obyvatel při zemětřeseních</vt:lpstr>
      <vt:lpstr>Chování obyvatel při zemětřeseních</vt:lpstr>
      <vt:lpstr>Chování obyvatel při zemětřeseních</vt:lpstr>
      <vt:lpstr>Chování obyvatel při zemětřeseních</vt:lpstr>
      <vt:lpstr>Chování obyvatel při zemětřeseních</vt:lpstr>
      <vt:lpstr>Chování obyvatel při zemětřeseních</vt:lpstr>
      <vt:lpstr>Chování obyvatel při zemětřeseních</vt:lpstr>
      <vt:lpstr>Chování obyvatel při zemětřeseních</vt:lpstr>
      <vt:lpstr>Zemětřesení v ČR</vt:lpstr>
      <vt:lpstr>Seismicita v ČR</vt:lpstr>
      <vt:lpstr>Seismoaktivní oblast Skalná-Bad Elster</vt:lpstr>
      <vt:lpstr>Prezentace aplikace PowerPoint</vt:lpstr>
      <vt:lpstr>Prezentace aplikace PowerPoint</vt:lpstr>
      <vt:lpstr>Prezentace aplikace PowerPoint</vt:lpstr>
      <vt:lpstr>Sesuvy vyvolané otřesy, Achonrage, Aljaška, zvodnění sedimentů způsobilo sesuvy a subsidenci v délce o šířce 273 na vzdálenost 2500 m . Zničeno 75 domů. Příčina ztráta koheze podložních jílů a písků- kolaps následoval 2 minuty po otřesu)</vt:lpstr>
      <vt:lpstr>Zvodnění podložních sedimentů v důsledku seismických otřesů</vt:lpstr>
      <vt:lpstr>Kráter vzniklý zvodněním písků</vt:lpstr>
      <vt:lpstr>Jevy vyvolané zemětřeseními</vt:lpstr>
      <vt:lpstr>Jevy spjaté se zemětřeseními</vt:lpstr>
      <vt:lpstr>Prezentace aplikace PowerPoint</vt:lpstr>
      <vt:lpstr>Vlna tsunami vyvolaná podmořským zemětřesením</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Sesuvy vyvolané otřesy půdy</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Zlomy vzniklé v důsledku zemětřesení </vt:lpstr>
      <vt:lpstr>Oblast v okolí zlomu San Andreas</vt:lpstr>
      <vt:lpstr>Posunutí plotu zemětřesením v roce 1906, které postihlo San Francisco, posun 2,6 m, M=8,2.  Zlomová stopa téměř nezřetelná, i když posun je obrovský  </vt:lpstr>
      <vt:lpstr>En eschelon zlomy- Imperial Fault, El Centro Kalifornie</vt:lpstr>
      <vt:lpstr>Poklesové zlomy s vertikálními striacemi vzniklé v důsledku zemětřesení (pohyb o 2,5 m)</vt:lpstr>
      <vt:lpstr>Přesmyk, Clark County, Mondana – přesmyknutí starších dolomitů vpravo přes silně tektonicky porušené břidlice</vt:lpstr>
      <vt:lpstr>Šikmý poklesový zlom s horizontální i vertikální složkou pohybu</vt:lpstr>
      <vt:lpstr>Zemětřesení  a doprovodné jevy vyvolané seismickými otřesy</vt:lpstr>
      <vt:lpstr>Vznik zlomů a otevřených trhlin v důsledku seismické aktivity</vt:lpstr>
      <vt:lpstr>Zlomy vzniklé při zemětřesení, horizontální posun, Motagua Fault, Guatemala, M=7,5,  23 000 mrtvých,1,mld škod, projevy byly pociťovány na ploše více než 100 000 km. </vt:lpstr>
      <vt:lpstr>Zemětřesení Japonsko , březen 2011</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Souhrn občanských opatření proti kalamitám vyvolaným zemětřeseními</dc:title>
  <dc:creator>Vasek</dc:creator>
  <cp:lastModifiedBy>VK</cp:lastModifiedBy>
  <cp:revision>12</cp:revision>
  <dcterms:created xsi:type="dcterms:W3CDTF">2013-09-30T14:34:52Z</dcterms:created>
  <dcterms:modified xsi:type="dcterms:W3CDTF">2020-04-29T07:24:36Z</dcterms:modified>
</cp:coreProperties>
</file>