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64" r:id="rId2"/>
  </p:sldMasterIdLst>
  <p:notesMasterIdLst>
    <p:notesMasterId r:id="rId37"/>
  </p:notesMasterIdLst>
  <p:sldIdLst>
    <p:sldId id="256" r:id="rId3"/>
    <p:sldId id="257" r:id="rId4"/>
    <p:sldId id="258" r:id="rId5"/>
    <p:sldId id="259" r:id="rId6"/>
    <p:sldId id="354" r:id="rId7"/>
    <p:sldId id="260" r:id="rId8"/>
    <p:sldId id="386" r:id="rId9"/>
    <p:sldId id="293" r:id="rId10"/>
    <p:sldId id="328" r:id="rId11"/>
    <p:sldId id="390" r:id="rId12"/>
    <p:sldId id="334" r:id="rId13"/>
    <p:sldId id="318" r:id="rId14"/>
    <p:sldId id="358" r:id="rId15"/>
    <p:sldId id="330" r:id="rId16"/>
    <p:sldId id="370" r:id="rId17"/>
    <p:sldId id="355" r:id="rId18"/>
    <p:sldId id="371" r:id="rId19"/>
    <p:sldId id="362" r:id="rId20"/>
    <p:sldId id="333" r:id="rId21"/>
    <p:sldId id="374" r:id="rId22"/>
    <p:sldId id="322" r:id="rId23"/>
    <p:sldId id="363" r:id="rId24"/>
    <p:sldId id="364" r:id="rId25"/>
    <p:sldId id="359" r:id="rId26"/>
    <p:sldId id="392" r:id="rId27"/>
    <p:sldId id="388" r:id="rId28"/>
    <p:sldId id="393" r:id="rId29"/>
    <p:sldId id="337" r:id="rId30"/>
    <p:sldId id="389" r:id="rId31"/>
    <p:sldId id="387" r:id="rId32"/>
    <p:sldId id="289" r:id="rId33"/>
    <p:sldId id="391" r:id="rId34"/>
    <p:sldId id="382" r:id="rId35"/>
    <p:sldId id="356" r:id="rId3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27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4" autoAdjust="0"/>
    <p:restoredTop sz="94663" autoAdjust="0"/>
  </p:normalViewPr>
  <p:slideViewPr>
    <p:cSldViewPr>
      <p:cViewPr varScale="1">
        <p:scale>
          <a:sx n="107" d="100"/>
          <a:sy n="107" d="100"/>
        </p:scale>
        <p:origin x="629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4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CE767341-87D2-4022-B88E-3A536435AEB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8879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684DE7-CA6F-4F3B-920C-A7E0D7D8492D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6D6C13-9D40-43E2-BAAA-93A8F77002D6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29360B-3B1C-4241-B530-AACB69AA9E50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B58D88-9179-4CEE-8316-BF562C51569B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ED70AC-C5C9-40EE-8DAE-FBF058C81496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F14EED-3C11-4BD5-BD19-05EDD676DFD2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28DDF7-39BC-429C-B9B4-F0A5327404E2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342030-95CB-483B-A690-63C76EB0960E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3C8106-AC5E-4827-8969-3C66F201FF6F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B5E50E-5B5C-4008-9A66-820124E17911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BE352D-DDA1-474E-9605-2829553AAF22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137135-9F06-420A-984D-029F337EB2C1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69981C-5696-4B6E-8704-AC856FFE1E7C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322246-FF31-44A2-923B-0E2EF48AD6E8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F49189-23B1-4823-9E4E-0D65BE90E905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C15329-76D6-4CD9-8E60-9DD36DF2FA02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604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3A3360-90D0-4D32-A5AD-8448119AB15C}" type="slidenum">
              <a:rPr lang="cs-CZ" smtClean="0"/>
              <a:pPr/>
              <a:t>26</a:t>
            </a:fld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B5FC17-44EC-40F6-A9F6-4DC28EB7FB26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634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877E4E-201E-4A7C-AC13-7AEEF9F15618}" type="slidenum">
              <a:rPr lang="cs-CZ" smtClean="0"/>
              <a:pPr/>
              <a:t>29</a:t>
            </a:fld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692E71-C0B4-422C-B411-2320D31A7AA0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433CFC-3B02-48CA-91AB-D4CE73BD6E0E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40617-6003-449C-94D1-0EE9BF4CE5F0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C9C695-F990-4EBC-8956-8047DB27F24F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948D2E-27D3-436A-898B-B8D7686EA160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118BEF-A68A-4ABB-AAA9-56617A7CE84E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28553A-9C73-4D0E-9F2C-E37ABF7B4FE6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5347C4-24C5-412C-8BFC-B2A175849300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01C9DC-C0B9-451C-A942-091FDCA7426D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FE196F-E3EE-4029-847C-D742153DF106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947777-D2CD-4B81-B492-1B14AFEAB381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1075" y="611188"/>
            <a:ext cx="4572000" cy="34290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</p:grpSp>
      <p:sp>
        <p:nvSpPr>
          <p:cNvPr id="108586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A67DC-918E-4D7C-94DC-E45D9EB759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52576-CFDD-4590-BB09-536F5CE99B4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94D45-E54B-450F-AE04-14D60506BA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A0B27-4525-4730-A839-CE807FA308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EB081-7EC1-47E1-8842-9CB676DAB2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6AA78-8B0C-4458-8806-BA97EB36FD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E3DBF-A934-4E5A-B257-BFEE4EDE3D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4869-3094-40E9-98EA-DC7C4509E4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01A9A-52EA-4D0E-857C-3F4F96FD15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EFD8C-0B09-443C-9731-BE9C9F8C31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55B84-C150-42C4-82D0-3E870410F3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2D156-03FF-4E4A-A155-955C7AFE8B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93E67-4C37-4F4D-9AE5-47DF818F0A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DFB58-8CCA-408A-98AC-33DD30AC3A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2ECDC-57DF-444B-8AA9-5E4A814943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D824A-4536-4271-B94F-6553CC0001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1A1FB-EC61-4EF2-8C8C-D7EDCF05C15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6B02B-53A5-415E-88D3-D9BCEF5A8EF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85E0D-DA63-4418-83FB-0844575E54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6E6ED-5844-41FB-93CF-0F79011F09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EE513-344A-405B-96C7-ACA06950DC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854A2-7E05-4674-8087-961CDC474C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0752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2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2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26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2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28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29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3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31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3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33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3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35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3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3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3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39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4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41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4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4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4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45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4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4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48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4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50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5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5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5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5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5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5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5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755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grpSp>
          <p:nvGrpSpPr>
            <p:cNvPr id="4140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0756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756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</p:grpSp>
      <p:sp>
        <p:nvSpPr>
          <p:cNvPr id="107562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75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7564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7565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7566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67E4EA3B-0E3F-4FE9-9379-EFB16B401B0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3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B3D289E-7E9E-4B90-A3F4-226C9318F6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smtClean="0"/>
              <a:t>Tepelsko-barrandienská oblast (středočeská oblast, Bohemikum, Central Bohemicum, paleog. Perunica  pro sp. paleozoikum)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752307"/>
            <a:ext cx="6996831" cy="604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71600" y="332656"/>
            <a:ext cx="5066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Rosah</a:t>
            </a:r>
            <a:r>
              <a:rPr lang="cs-CZ" dirty="0" smtClean="0"/>
              <a:t> TBO a pokračování tepelské sutury k SV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8602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IMG_0816- MLC a tepeslké krystalinik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236663"/>
            <a:ext cx="8424863" cy="56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9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smtClean="0"/>
              <a:t>Mariánsko-lázeňský komplex a</a:t>
            </a:r>
            <a:br>
              <a:rPr lang="cs-CZ" sz="4000" smtClean="0"/>
            </a:br>
            <a:r>
              <a:rPr lang="cs-CZ" sz="4000" smtClean="0"/>
              <a:t>tepelská plošina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4572000" y="260350"/>
            <a:ext cx="4343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800">
                <a:solidFill>
                  <a:schemeClr val="tx2"/>
                </a:solidFill>
              </a:rPr>
              <a:t>Styk saxothuringika a tepelsko-barrandienské oblasti v širším okolí Mariánsko-lázeňského komplexu</a:t>
            </a:r>
            <a:endParaRPr lang="en-US" sz="2800">
              <a:solidFill>
                <a:schemeClr val="tx2"/>
              </a:solidFill>
            </a:endParaRPr>
          </a:p>
        </p:txBody>
      </p:sp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179388" y="908050"/>
          <a:ext cx="4437062" cy="626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CorelDRAW" r:id="rId4" imgW="3598920" imgH="5082120" progId="CorelDraw.Graphic.8">
                  <p:embed/>
                </p:oleObj>
              </mc:Choice>
              <mc:Fallback>
                <p:oleObj name="CorelDRAW" r:id="rId4" imgW="3598920" imgH="5082120" progId="CorelDraw.Graphic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908050"/>
                        <a:ext cx="4437062" cy="626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7"/>
          <p:cNvGraphicFramePr>
            <a:graphicFrameLocks noChangeAspect="1"/>
          </p:cNvGraphicFramePr>
          <p:nvPr/>
        </p:nvGraphicFramePr>
        <p:xfrm>
          <a:off x="5029200" y="3276600"/>
          <a:ext cx="3863975" cy="268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CorelDRAW" r:id="rId6" imgW="3071520" imgH="2133720" progId="CorelDraw.Graphic.8">
                  <p:embed/>
                </p:oleObj>
              </mc:Choice>
              <mc:Fallback>
                <p:oleObj name="CorelDRAW" r:id="rId6" imgW="3071520" imgH="2133720" progId="CorelDraw.Graphic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3276600"/>
                        <a:ext cx="3863975" cy="268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Scan10153- P-T vývoj mariánsko-lázeňského komplex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893763"/>
            <a:ext cx="8642350" cy="596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405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 smtClean="0"/>
              <a:t>Metamorfní vývoj hornin mariánsko-lázeňského komplexu (</a:t>
            </a:r>
            <a:r>
              <a:rPr lang="cs-CZ" sz="2800" dirty="0" err="1" smtClean="0"/>
              <a:t>metaofiolity</a:t>
            </a:r>
            <a:r>
              <a:rPr lang="cs-CZ" sz="2800" dirty="0" smtClean="0"/>
              <a:t> – </a:t>
            </a:r>
            <a:r>
              <a:rPr lang="cs-CZ" sz="2800" dirty="0" err="1" smtClean="0"/>
              <a:t>suturní</a:t>
            </a:r>
            <a:r>
              <a:rPr lang="cs-CZ" sz="2800" dirty="0" smtClean="0"/>
              <a:t> melanž)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84455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Horniny mariánsko-lázeňského komplexu</a:t>
            </a:r>
          </a:p>
        </p:txBody>
      </p:sp>
      <p:pic>
        <p:nvPicPr>
          <p:cNvPr id="16387" name="Picture 3" descr="P1010027- lom Výškovice - M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96975"/>
            <a:ext cx="2355850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P1010033- gr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1196975"/>
            <a:ext cx="4170362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P1010034- hadec na bazi MLC, Nová Ves s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338" y="4427538"/>
            <a:ext cx="3240087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03213" y="4554538"/>
            <a:ext cx="24352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latin typeface="Times New Roman" pitchFamily="18" charset="0"/>
              </a:rPr>
              <a:t>Metagabro, Výškovice, ca</a:t>
            </a:r>
          </a:p>
          <a:p>
            <a:r>
              <a:rPr lang="cs-CZ" sz="1600" b="1">
                <a:latin typeface="Times New Roman" pitchFamily="18" charset="0"/>
              </a:rPr>
              <a:t>500 Ma, metamorfóza ca</a:t>
            </a:r>
          </a:p>
          <a:p>
            <a:r>
              <a:rPr lang="cs-CZ" sz="1600" b="1">
                <a:latin typeface="Times New Roman" pitchFamily="18" charset="0"/>
              </a:rPr>
              <a:t>380 Ma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7092950" y="1341438"/>
            <a:ext cx="1655763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b="1">
                <a:latin typeface="Times New Roman" pitchFamily="18" charset="0"/>
              </a:rPr>
              <a:t>Retrográdní eklogit, Tisová, tavenina vzniklá tavením gran. Amfibolitu, 370 Ma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6280150" y="4841875"/>
            <a:ext cx="2444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latin typeface="Times New Roman" pitchFamily="18" charset="0"/>
              </a:rPr>
              <a:t>Serpentizovaný spinelový </a:t>
            </a:r>
          </a:p>
          <a:p>
            <a:r>
              <a:rPr lang="cs-CZ" sz="1600" b="1">
                <a:latin typeface="Times New Roman" pitchFamily="18" charset="0"/>
              </a:rPr>
              <a:t>Peridotit, baze MLC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r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773238"/>
            <a:ext cx="8964612" cy="60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smtClean="0"/>
              <a:t>Seismický profil přes münchberskou kru (allochtonní jednotky nasunuté z tepelské sutury na saxothuringikum (spolu s ZEV)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can10100-profil - přesun MLC přes saxothuringik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775" y="1916113"/>
            <a:ext cx="10514013" cy="415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smtClean="0"/>
              <a:t>Variský přesun TBO přes okraj Saxothuringika (relikty sv. allochtonních jednotek v saxothuringiku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r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52736"/>
            <a:ext cx="7848600" cy="55340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sp>
        <p:nvSpPr>
          <p:cNvPr id="285701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 smtClean="0"/>
              <a:t>Regionálně geologické členění TBO (dle </a:t>
            </a:r>
            <a:r>
              <a:rPr lang="cs-CZ" sz="2800" dirty="0" err="1" smtClean="0"/>
              <a:t>Mísaře</a:t>
            </a:r>
            <a:r>
              <a:rPr lang="cs-CZ" sz="2800" dirty="0" smtClean="0"/>
              <a:t> </a:t>
            </a:r>
            <a:r>
              <a:rPr lang="cs-CZ" sz="2800" dirty="0" err="1" smtClean="0"/>
              <a:t>et</a:t>
            </a:r>
            <a:r>
              <a:rPr lang="cs-CZ" sz="2800" dirty="0" smtClean="0"/>
              <a:t> </a:t>
            </a:r>
            <a:r>
              <a:rPr lang="cs-CZ" sz="2800" dirty="0" err="1" smtClean="0"/>
              <a:t>al</a:t>
            </a:r>
            <a:r>
              <a:rPr lang="cs-CZ" sz="2800" dirty="0" smtClean="0"/>
              <a:t>. 1983)</a:t>
            </a:r>
          </a:p>
        </p:txBody>
      </p:sp>
      <p:grpSp>
        <p:nvGrpSpPr>
          <p:cNvPr id="10" name="Skupina 9"/>
          <p:cNvGrpSpPr/>
          <p:nvPr/>
        </p:nvGrpSpPr>
        <p:grpSpPr>
          <a:xfrm>
            <a:off x="2627784" y="1412776"/>
            <a:ext cx="2925103" cy="2232248"/>
            <a:chOff x="2699792" y="1484784"/>
            <a:chExt cx="2925103" cy="2232248"/>
          </a:xfrm>
        </p:grpSpPr>
        <p:sp>
          <p:nvSpPr>
            <p:cNvPr id="6" name="TextovéPole 5"/>
            <p:cNvSpPr txBox="1"/>
            <p:nvPr/>
          </p:nvSpPr>
          <p:spPr>
            <a:xfrm>
              <a:off x="3131840" y="1484784"/>
              <a:ext cx="2493055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tepelské krystalinikum</a:t>
              </a:r>
              <a:endParaRPr lang="cs-CZ" dirty="0"/>
            </a:p>
          </p:txBody>
        </p:sp>
        <p:cxnSp>
          <p:nvCxnSpPr>
            <p:cNvPr id="9" name="Přímá spojovací šipka 8"/>
            <p:cNvCxnSpPr/>
            <p:nvPr/>
          </p:nvCxnSpPr>
          <p:spPr bwMode="auto">
            <a:xfrm rot="5400000">
              <a:off x="2231740" y="2456892"/>
              <a:ext cx="1728192" cy="7920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4" name="Skupina 13"/>
          <p:cNvGrpSpPr/>
          <p:nvPr/>
        </p:nvGrpSpPr>
        <p:grpSpPr>
          <a:xfrm>
            <a:off x="2195736" y="4221088"/>
            <a:ext cx="2736647" cy="1809492"/>
            <a:chOff x="2267744" y="4149080"/>
            <a:chExt cx="2736647" cy="1809492"/>
          </a:xfrm>
          <a:solidFill>
            <a:srgbClr val="FF0000"/>
          </a:solidFill>
        </p:grpSpPr>
        <p:sp>
          <p:nvSpPr>
            <p:cNvPr id="11" name="TextovéPole 10"/>
            <p:cNvSpPr txBox="1"/>
            <p:nvPr/>
          </p:nvSpPr>
          <p:spPr>
            <a:xfrm>
              <a:off x="2267744" y="5589240"/>
              <a:ext cx="273664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domažlické krystalinikum</a:t>
              </a:r>
              <a:endParaRPr lang="cs-CZ" dirty="0"/>
            </a:p>
          </p:txBody>
        </p:sp>
        <p:cxnSp>
          <p:nvCxnSpPr>
            <p:cNvPr id="13" name="Přímá spojovací šipka 12"/>
            <p:cNvCxnSpPr/>
            <p:nvPr/>
          </p:nvCxnSpPr>
          <p:spPr bwMode="auto">
            <a:xfrm rot="16200000" flipV="1">
              <a:off x="2411760" y="4437112"/>
              <a:ext cx="1368152" cy="792088"/>
            </a:xfrm>
            <a:prstGeom prst="straightConnector1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5" name="TextovéPole 14"/>
          <p:cNvSpPr txBox="1"/>
          <p:nvPr/>
        </p:nvSpPr>
        <p:spPr>
          <a:xfrm>
            <a:off x="6156176" y="386104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žeel</a:t>
            </a:r>
            <a:endParaRPr lang="cs-CZ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4788024" y="3717032"/>
            <a:ext cx="2832318" cy="1726451"/>
            <a:chOff x="4788024" y="3717032"/>
            <a:chExt cx="2832318" cy="1726451"/>
          </a:xfrm>
        </p:grpSpPr>
        <p:sp>
          <p:nvSpPr>
            <p:cNvPr id="20" name="TextovéPole 19"/>
            <p:cNvSpPr txBox="1"/>
            <p:nvPr/>
          </p:nvSpPr>
          <p:spPr>
            <a:xfrm>
              <a:off x="5076056" y="4797152"/>
              <a:ext cx="2544286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ostrovní zóna </a:t>
              </a:r>
            </a:p>
            <a:p>
              <a:r>
                <a:rPr lang="cs-CZ" dirty="0" smtClean="0"/>
                <a:t>Středočeského plutonu</a:t>
              </a:r>
              <a:endParaRPr lang="cs-CZ" dirty="0"/>
            </a:p>
          </p:txBody>
        </p:sp>
        <p:cxnSp>
          <p:nvCxnSpPr>
            <p:cNvPr id="24" name="Přímá spojovací šipka 23"/>
            <p:cNvCxnSpPr/>
            <p:nvPr/>
          </p:nvCxnSpPr>
          <p:spPr bwMode="auto">
            <a:xfrm rot="16200000" flipV="1">
              <a:off x="4644008" y="3861048"/>
              <a:ext cx="936104" cy="64807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1" name="Skupina 30"/>
          <p:cNvGrpSpPr/>
          <p:nvPr/>
        </p:nvGrpSpPr>
        <p:grpSpPr>
          <a:xfrm>
            <a:off x="5076056" y="2060848"/>
            <a:ext cx="3288080" cy="1656184"/>
            <a:chOff x="5076056" y="2060848"/>
            <a:chExt cx="3288080" cy="1656184"/>
          </a:xfrm>
        </p:grpSpPr>
        <p:sp>
          <p:nvSpPr>
            <p:cNvPr id="26" name="TextovéPole 25"/>
            <p:cNvSpPr txBox="1"/>
            <p:nvPr/>
          </p:nvSpPr>
          <p:spPr>
            <a:xfrm>
              <a:off x="5076056" y="2060848"/>
              <a:ext cx="3288080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železnohorské</a:t>
              </a:r>
              <a:r>
                <a:rPr lang="cs-CZ" dirty="0" smtClean="0"/>
                <a:t> </a:t>
              </a:r>
              <a:r>
                <a:rPr lang="cs-CZ" dirty="0" err="1" smtClean="0"/>
                <a:t>proterozoikum</a:t>
              </a:r>
              <a:r>
                <a:rPr lang="cs-CZ" dirty="0" smtClean="0"/>
                <a:t> </a:t>
              </a:r>
            </a:p>
            <a:p>
              <a:r>
                <a:rPr lang="cs-CZ" dirty="0" smtClean="0"/>
                <a:t>a paleozoikum</a:t>
              </a:r>
              <a:endParaRPr lang="cs-CZ" dirty="0"/>
            </a:p>
          </p:txBody>
        </p:sp>
        <p:cxnSp>
          <p:nvCxnSpPr>
            <p:cNvPr id="30" name="Přímá spojovací šipka 29"/>
            <p:cNvCxnSpPr/>
            <p:nvPr/>
          </p:nvCxnSpPr>
          <p:spPr bwMode="auto">
            <a:xfrm rot="5400000">
              <a:off x="5436096" y="3212976"/>
              <a:ext cx="936104" cy="7200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4" name="Skupina 33"/>
          <p:cNvGrpSpPr/>
          <p:nvPr/>
        </p:nvGrpSpPr>
        <p:grpSpPr>
          <a:xfrm>
            <a:off x="2843808" y="3140968"/>
            <a:ext cx="3198311" cy="1080120"/>
            <a:chOff x="2843808" y="3140968"/>
            <a:chExt cx="3198311" cy="1080120"/>
          </a:xfrm>
        </p:grpSpPr>
        <p:sp>
          <p:nvSpPr>
            <p:cNvPr id="4" name="TextovéPole 3"/>
            <p:cNvSpPr txBox="1"/>
            <p:nvPr/>
          </p:nvSpPr>
          <p:spPr>
            <a:xfrm>
              <a:off x="2843808" y="3140968"/>
              <a:ext cx="3198311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barrandienské</a:t>
              </a:r>
              <a:r>
                <a:rPr lang="cs-CZ" dirty="0" smtClean="0"/>
                <a:t> </a:t>
              </a:r>
              <a:r>
                <a:rPr lang="cs-CZ" dirty="0" err="1" smtClean="0"/>
                <a:t>proterozoikum</a:t>
              </a:r>
              <a:endParaRPr lang="cs-CZ" dirty="0"/>
            </a:p>
          </p:txBody>
        </p:sp>
        <p:cxnSp>
          <p:nvCxnSpPr>
            <p:cNvPr id="33" name="Přímá spojovací šipka 32"/>
            <p:cNvCxnSpPr/>
            <p:nvPr/>
          </p:nvCxnSpPr>
          <p:spPr bwMode="auto">
            <a:xfrm rot="5400000">
              <a:off x="3023828" y="3753036"/>
              <a:ext cx="720080" cy="21602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7" name="Skupina 36"/>
          <p:cNvGrpSpPr/>
          <p:nvPr/>
        </p:nvGrpSpPr>
        <p:grpSpPr>
          <a:xfrm>
            <a:off x="3923928" y="3573016"/>
            <a:ext cx="2031390" cy="945396"/>
            <a:chOff x="3923928" y="3573016"/>
            <a:chExt cx="2031390" cy="945396"/>
          </a:xfrm>
        </p:grpSpPr>
        <p:sp>
          <p:nvSpPr>
            <p:cNvPr id="5" name="TextovéPole 4"/>
            <p:cNvSpPr txBox="1"/>
            <p:nvPr/>
          </p:nvSpPr>
          <p:spPr>
            <a:xfrm>
              <a:off x="3923928" y="4149080"/>
              <a:ext cx="2031390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barr</a:t>
              </a:r>
              <a:r>
                <a:rPr lang="cs-CZ" dirty="0" smtClean="0"/>
                <a:t>. paleozoikum</a:t>
              </a:r>
              <a:endParaRPr lang="cs-CZ" dirty="0"/>
            </a:p>
          </p:txBody>
        </p:sp>
        <p:cxnSp>
          <p:nvCxnSpPr>
            <p:cNvPr id="36" name="Přímá spojovací šipka 35"/>
            <p:cNvCxnSpPr/>
            <p:nvPr/>
          </p:nvCxnSpPr>
          <p:spPr bwMode="auto">
            <a:xfrm rot="5400000" flipH="1" flipV="1">
              <a:off x="4247964" y="3825044"/>
              <a:ext cx="576064" cy="7200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TBB-map-f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74613"/>
            <a:ext cx="6230937" cy="678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501" name="Rectangle 5"/>
          <p:cNvSpPr>
            <a:spLocks noGrp="1" noChangeArrowheads="1"/>
          </p:cNvSpPr>
          <p:nvPr>
            <p:ph type="title"/>
          </p:nvPr>
        </p:nvSpPr>
        <p:spPr>
          <a:xfrm>
            <a:off x="6516688" y="277813"/>
            <a:ext cx="2627312" cy="2646362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Mapa proterozoika a sp. Paleozoika TBO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Geologická mapa TBO v podloží křídy odkrytá na úroveň permokarbonu</a:t>
            </a:r>
          </a:p>
        </p:txBody>
      </p:sp>
      <p:pic>
        <p:nvPicPr>
          <p:cNvPr id="21507" name="Picture 4" descr="Ge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239838"/>
            <a:ext cx="8137525" cy="561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Postavení v rámci ČM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 smtClean="0"/>
              <a:t>Zaujímá centrální pozici v ČM, </a:t>
            </a:r>
          </a:p>
          <a:p>
            <a:pPr eaLnBrk="1" hangingPunct="1">
              <a:defRPr/>
            </a:pPr>
            <a:r>
              <a:rPr lang="cs-CZ" sz="2800" dirty="0" smtClean="0"/>
              <a:t>strukturně nejvyšší jednotka, leží ve str. nadloží jak </a:t>
            </a:r>
            <a:r>
              <a:rPr lang="cs-CZ" sz="2800" dirty="0" err="1" smtClean="0"/>
              <a:t>saxothuringika</a:t>
            </a:r>
            <a:r>
              <a:rPr lang="cs-CZ" sz="2800" dirty="0" smtClean="0"/>
              <a:t>, tak </a:t>
            </a:r>
            <a:r>
              <a:rPr lang="cs-CZ" sz="2800" dirty="0" err="1" smtClean="0"/>
              <a:t>moldanubika</a:t>
            </a:r>
            <a:r>
              <a:rPr lang="cs-CZ" sz="2800" dirty="0" smtClean="0"/>
              <a:t>, </a:t>
            </a:r>
          </a:p>
          <a:p>
            <a:pPr eaLnBrk="1" hangingPunct="1">
              <a:defRPr/>
            </a:pPr>
            <a:r>
              <a:rPr lang="cs-CZ" sz="2800" dirty="0" smtClean="0"/>
              <a:t>Kontakty s okolními jednotkami jsou tektonické, mají však složitější variský vývoj </a:t>
            </a:r>
          </a:p>
          <a:p>
            <a:pPr eaLnBrk="1" hangingPunct="1">
              <a:defRPr/>
            </a:pPr>
            <a:r>
              <a:rPr lang="cs-CZ" sz="2800" dirty="0" smtClean="0"/>
              <a:t>V průběhu ordoviku až devonu představuje samostatný </a:t>
            </a:r>
            <a:r>
              <a:rPr lang="cs-CZ" sz="2800" dirty="0" err="1" smtClean="0"/>
              <a:t>krustální</a:t>
            </a:r>
            <a:r>
              <a:rPr lang="cs-CZ" sz="2800" dirty="0" smtClean="0"/>
              <a:t> segment (</a:t>
            </a:r>
            <a:r>
              <a:rPr lang="cs-CZ" sz="2800" dirty="0" err="1" smtClean="0"/>
              <a:t>mikroblok</a:t>
            </a:r>
            <a:r>
              <a:rPr lang="cs-CZ" sz="2800" dirty="0" smtClean="0"/>
              <a:t>), driftující od </a:t>
            </a:r>
            <a:r>
              <a:rPr lang="cs-CZ" sz="2800" dirty="0" err="1" smtClean="0"/>
              <a:t>Gondwany</a:t>
            </a:r>
            <a:r>
              <a:rPr lang="cs-CZ" sz="2800" dirty="0" smtClean="0"/>
              <a:t> k </a:t>
            </a:r>
            <a:r>
              <a:rPr lang="cs-CZ" sz="2800" dirty="0" err="1" smtClean="0"/>
              <a:t>Avalonii</a:t>
            </a:r>
            <a:r>
              <a:rPr lang="cs-CZ" sz="2800" dirty="0" smtClean="0"/>
              <a:t>/</a:t>
            </a:r>
            <a:r>
              <a:rPr lang="cs-CZ" sz="2800" dirty="0" err="1" smtClean="0"/>
              <a:t>Baltice</a:t>
            </a:r>
            <a:endParaRPr lang="cs-CZ" sz="2800" dirty="0" smtClean="0"/>
          </a:p>
          <a:p>
            <a:pPr eaLnBrk="1" hangingPunct="1">
              <a:defRPr/>
            </a:pPr>
            <a:endParaRPr lang="cs-CZ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sz="2800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r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188913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8773" name="Rectangle 5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2386012" cy="480695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Metamorfní stavba v podloží ČKP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2555875" y="0"/>
            <a:ext cx="6408738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/>
              <a:t>Neoproterozoikum tepelsko-barrandienské jednotky</a:t>
            </a:r>
          </a:p>
          <a:p>
            <a:endParaRPr lang="cs-CZ" sz="2000">
              <a:latin typeface="Times New Roman" pitchFamily="18" charset="0"/>
            </a:endParaRP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7070725" y="1412875"/>
            <a:ext cx="2073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2400">
              <a:latin typeface="Times New Roman" pitchFamily="18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6588125" y="1412875"/>
            <a:ext cx="2555875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cs-CZ" sz="1600" b="1" dirty="0">
                <a:latin typeface="Times New Roman" pitchFamily="18" charset="0"/>
              </a:rPr>
              <a:t>Mocnost sedimentů až </a:t>
            </a:r>
          </a:p>
          <a:p>
            <a:r>
              <a:rPr lang="cs-CZ" sz="1600" b="1" dirty="0">
                <a:latin typeface="Times New Roman" pitchFamily="18" charset="0"/>
              </a:rPr>
              <a:t>10 km</a:t>
            </a:r>
          </a:p>
          <a:p>
            <a:pPr>
              <a:buFontTx/>
              <a:buChar char="•"/>
            </a:pPr>
            <a:r>
              <a:rPr lang="cs-CZ" sz="1600" b="1" dirty="0">
                <a:latin typeface="Times New Roman" pitchFamily="18" charset="0"/>
              </a:rPr>
              <a:t> Převažují </a:t>
            </a:r>
            <a:r>
              <a:rPr lang="cs-CZ" sz="1600" b="1" dirty="0" err="1">
                <a:latin typeface="Times New Roman" pitchFamily="18" charset="0"/>
              </a:rPr>
              <a:t>flyšoidní</a:t>
            </a:r>
            <a:r>
              <a:rPr lang="cs-CZ" sz="1600" b="1" dirty="0">
                <a:latin typeface="Times New Roman" pitchFamily="18" charset="0"/>
              </a:rPr>
              <a:t> </a:t>
            </a:r>
            <a:r>
              <a:rPr lang="cs-CZ" sz="1600" b="1" dirty="0" err="1">
                <a:latin typeface="Times New Roman" pitchFamily="18" charset="0"/>
              </a:rPr>
              <a:t>sedi</a:t>
            </a:r>
            <a:r>
              <a:rPr lang="cs-CZ" sz="1600" b="1" dirty="0">
                <a:latin typeface="Times New Roman" pitchFamily="18" charset="0"/>
              </a:rPr>
              <a:t>-</a:t>
            </a:r>
          </a:p>
          <a:p>
            <a:pPr>
              <a:buFontTx/>
              <a:buChar char="•"/>
            </a:pPr>
            <a:r>
              <a:rPr lang="cs-CZ" sz="1600" b="1" dirty="0" err="1">
                <a:latin typeface="Times New Roman" pitchFamily="18" charset="0"/>
              </a:rPr>
              <a:t>menty</a:t>
            </a:r>
            <a:r>
              <a:rPr lang="cs-CZ" sz="1600" b="1" dirty="0">
                <a:latin typeface="Times New Roman" pitchFamily="18" charset="0"/>
              </a:rPr>
              <a:t> (droby břidlice)</a:t>
            </a:r>
          </a:p>
          <a:p>
            <a:pPr>
              <a:buFontTx/>
              <a:buChar char="•"/>
            </a:pPr>
            <a:r>
              <a:rPr lang="cs-CZ" sz="1600" b="1" dirty="0">
                <a:latin typeface="Times New Roman" pitchFamily="18" charset="0"/>
              </a:rPr>
              <a:t> Sedimentace provázena</a:t>
            </a:r>
          </a:p>
          <a:p>
            <a:r>
              <a:rPr lang="cs-CZ" sz="1600" b="1" dirty="0">
                <a:latin typeface="Times New Roman" pitchFamily="18" charset="0"/>
              </a:rPr>
              <a:t>bazickým submarinním</a:t>
            </a:r>
          </a:p>
          <a:p>
            <a:r>
              <a:rPr lang="cs-CZ" sz="1600" b="1" dirty="0">
                <a:latin typeface="Times New Roman" pitchFamily="18" charset="0"/>
              </a:rPr>
              <a:t>vulkanismem (</a:t>
            </a:r>
            <a:r>
              <a:rPr lang="cs-CZ" sz="1600" b="1" dirty="0" err="1">
                <a:latin typeface="Times New Roman" pitchFamily="18" charset="0"/>
              </a:rPr>
              <a:t>spility</a:t>
            </a:r>
            <a:r>
              <a:rPr lang="cs-CZ" sz="1600" b="1" dirty="0">
                <a:latin typeface="Times New Roman" pitchFamily="18" charset="0"/>
              </a:rPr>
              <a:t>)</a:t>
            </a:r>
          </a:p>
          <a:p>
            <a:pPr>
              <a:buFontTx/>
              <a:buChar char="•"/>
            </a:pPr>
            <a:r>
              <a:rPr lang="cs-CZ" sz="1600" b="1" dirty="0" err="1" smtClean="0">
                <a:latin typeface="Times New Roman" pitchFamily="18" charset="0"/>
              </a:rPr>
              <a:t>Blovický</a:t>
            </a:r>
            <a:r>
              <a:rPr lang="cs-CZ" sz="1600" b="1" dirty="0" smtClean="0">
                <a:latin typeface="Times New Roman" pitchFamily="18" charset="0"/>
              </a:rPr>
              <a:t> komplex </a:t>
            </a:r>
            <a:r>
              <a:rPr lang="cs-CZ" sz="1600" b="1" dirty="0">
                <a:latin typeface="Times New Roman" pitchFamily="18" charset="0"/>
              </a:rPr>
              <a:t>– </a:t>
            </a:r>
            <a:r>
              <a:rPr lang="cs-CZ" sz="1600" b="1" dirty="0" err="1">
                <a:latin typeface="Times New Roman" pitchFamily="18" charset="0"/>
              </a:rPr>
              <a:t>tholeiitická</a:t>
            </a:r>
            <a:r>
              <a:rPr lang="cs-CZ" sz="1600" b="1" dirty="0">
                <a:latin typeface="Times New Roman" pitchFamily="18" charset="0"/>
              </a:rPr>
              <a:t> </a:t>
            </a:r>
          </a:p>
          <a:p>
            <a:r>
              <a:rPr lang="cs-CZ" sz="1600" b="1" dirty="0">
                <a:latin typeface="Times New Roman" pitchFamily="18" charset="0"/>
              </a:rPr>
              <a:t>magmata -  složení MORB</a:t>
            </a:r>
          </a:p>
          <a:p>
            <a:pPr>
              <a:buFontTx/>
              <a:buChar char="•"/>
            </a:pPr>
            <a:r>
              <a:rPr lang="cs-CZ" sz="1600" b="1" dirty="0">
                <a:latin typeface="Times New Roman" pitchFamily="18" charset="0"/>
              </a:rPr>
              <a:t>davelské s. – CA magmata</a:t>
            </a:r>
          </a:p>
          <a:p>
            <a:pPr>
              <a:buFontTx/>
              <a:buChar char="•"/>
            </a:pPr>
            <a:r>
              <a:rPr lang="cs-CZ" sz="1600" b="1" dirty="0">
                <a:latin typeface="Times New Roman" pitchFamily="18" charset="0"/>
              </a:rPr>
              <a:t>Vznik vulkanického </a:t>
            </a:r>
          </a:p>
          <a:p>
            <a:pPr>
              <a:buFontTx/>
              <a:buChar char="•"/>
            </a:pPr>
            <a:r>
              <a:rPr lang="cs-CZ" sz="1600" b="1" dirty="0">
                <a:latin typeface="Times New Roman" pitchFamily="18" charset="0"/>
              </a:rPr>
              <a:t>oblouku (</a:t>
            </a:r>
            <a:r>
              <a:rPr lang="cs-CZ" sz="1600" b="1" dirty="0" smtClean="0">
                <a:latin typeface="Times New Roman" pitchFamily="18" charset="0"/>
              </a:rPr>
              <a:t>610 </a:t>
            </a:r>
            <a:r>
              <a:rPr lang="cs-CZ" sz="1600" b="1" dirty="0">
                <a:latin typeface="Times New Roman" pitchFamily="18" charset="0"/>
              </a:rPr>
              <a:t>-560 </a:t>
            </a:r>
            <a:r>
              <a:rPr lang="cs-CZ" sz="1600" b="1" dirty="0" err="1">
                <a:latin typeface="Times New Roman" pitchFamily="18" charset="0"/>
              </a:rPr>
              <a:t>Ma</a:t>
            </a:r>
            <a:r>
              <a:rPr lang="cs-CZ" sz="1600" b="1" dirty="0">
                <a:latin typeface="Times New Roman" pitchFamily="18" charset="0"/>
              </a:rPr>
              <a:t>)</a:t>
            </a:r>
          </a:p>
          <a:p>
            <a:pPr>
              <a:buFontTx/>
              <a:buChar char="•"/>
            </a:pPr>
            <a:r>
              <a:rPr lang="cs-CZ" sz="1600" b="1" dirty="0" err="1">
                <a:latin typeface="Times New Roman" pitchFamily="18" charset="0"/>
              </a:rPr>
              <a:t>kadomská</a:t>
            </a:r>
            <a:r>
              <a:rPr lang="cs-CZ" sz="1600" b="1" dirty="0">
                <a:latin typeface="Times New Roman" pitchFamily="18" charset="0"/>
              </a:rPr>
              <a:t> </a:t>
            </a:r>
            <a:r>
              <a:rPr lang="cs-CZ" sz="1600" b="1" dirty="0" err="1">
                <a:latin typeface="Times New Roman" pitchFamily="18" charset="0"/>
              </a:rPr>
              <a:t>def</a:t>
            </a:r>
            <a:r>
              <a:rPr lang="cs-CZ" sz="1600" b="1" dirty="0">
                <a:latin typeface="Times New Roman" pitchFamily="18" charset="0"/>
              </a:rPr>
              <a:t>. </a:t>
            </a:r>
          </a:p>
          <a:p>
            <a:r>
              <a:rPr lang="cs-CZ" sz="1600" b="1" dirty="0">
                <a:latin typeface="Times New Roman" pitchFamily="18" charset="0"/>
              </a:rPr>
              <a:t>(560-540) </a:t>
            </a:r>
            <a:r>
              <a:rPr lang="cs-CZ" sz="1600" b="1" dirty="0" err="1">
                <a:latin typeface="Times New Roman" pitchFamily="18" charset="0"/>
              </a:rPr>
              <a:t>Ma</a:t>
            </a:r>
            <a:endParaRPr lang="cs-CZ" sz="1600" b="1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cs-CZ" sz="1600" b="1" dirty="0">
                <a:latin typeface="Times New Roman" pitchFamily="18" charset="0"/>
              </a:rPr>
              <a:t>flyš štěchovické skupiny</a:t>
            </a:r>
          </a:p>
          <a:p>
            <a:r>
              <a:rPr lang="cs-CZ" sz="1600" b="1" dirty="0">
                <a:latin typeface="Times New Roman" pitchFamily="18" charset="0"/>
              </a:rPr>
              <a:t>dobříšské slepence</a:t>
            </a:r>
          </a:p>
          <a:p>
            <a:endParaRPr lang="cs-CZ" sz="1600" b="1" dirty="0">
              <a:latin typeface="Times New Roman" pitchFamily="18" charset="0"/>
            </a:endParaRPr>
          </a:p>
          <a:p>
            <a:endParaRPr lang="cs-CZ" sz="1600" dirty="0">
              <a:latin typeface="Times New Roman" pitchFamily="18" charset="0"/>
            </a:endParaRPr>
          </a:p>
        </p:txBody>
      </p:sp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04813"/>
            <a:ext cx="5253038" cy="69135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TBO-str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9332"/>
            <a:ext cx="7847780" cy="644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3043438" y="0"/>
            <a:ext cx="2912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Stratigrafie TB </a:t>
            </a:r>
            <a:r>
              <a:rPr lang="cs-CZ" dirty="0" err="1" smtClean="0"/>
              <a:t>proteozoika</a:t>
            </a:r>
            <a:endParaRPr lang="cs-CZ" dirty="0"/>
          </a:p>
        </p:txBody>
      </p:sp>
      <p:grpSp>
        <p:nvGrpSpPr>
          <p:cNvPr id="9" name="Skupina 8"/>
          <p:cNvGrpSpPr/>
          <p:nvPr/>
        </p:nvGrpSpPr>
        <p:grpSpPr>
          <a:xfrm>
            <a:off x="0" y="0"/>
            <a:ext cx="6588224" cy="3600400"/>
            <a:chOff x="0" y="0"/>
            <a:chExt cx="6588224" cy="3600400"/>
          </a:xfrm>
        </p:grpSpPr>
        <p:pic>
          <p:nvPicPr>
            <p:cNvPr id="6" name="Picture 5" descr="P1010013- laminované siltové břidlice štěchovické skupiny - Vranné - Strnad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4800533" cy="36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Přímá spojnice se šipkou 7"/>
            <p:cNvCxnSpPr/>
            <p:nvPr/>
          </p:nvCxnSpPr>
          <p:spPr bwMode="auto">
            <a:xfrm>
              <a:off x="4788024" y="2492896"/>
              <a:ext cx="18002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11" name="Přímá spojnice se šipkou 10"/>
          <p:cNvCxnSpPr/>
          <p:nvPr/>
        </p:nvCxnSpPr>
        <p:spPr bwMode="auto">
          <a:xfrm>
            <a:off x="5868144" y="1484784"/>
            <a:ext cx="914400" cy="914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4" name="Skupina 13"/>
          <p:cNvGrpSpPr/>
          <p:nvPr/>
        </p:nvGrpSpPr>
        <p:grpSpPr>
          <a:xfrm>
            <a:off x="0" y="369332"/>
            <a:ext cx="6516216" cy="4392488"/>
            <a:chOff x="0" y="369332"/>
            <a:chExt cx="6516216" cy="4392488"/>
          </a:xfrm>
        </p:grpSpPr>
        <p:pic>
          <p:nvPicPr>
            <p:cNvPr id="4" name="Picture 3" descr="PC250027-Dobříš, slepence Dobříšské- proteroz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69332"/>
              <a:ext cx="5855725" cy="439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Přímá spojnice se šipkou 12"/>
            <p:cNvCxnSpPr/>
            <p:nvPr/>
          </p:nvCxnSpPr>
          <p:spPr bwMode="auto">
            <a:xfrm>
              <a:off x="5855725" y="1484784"/>
              <a:ext cx="660491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3" name="Skupina 22"/>
          <p:cNvGrpSpPr/>
          <p:nvPr/>
        </p:nvGrpSpPr>
        <p:grpSpPr>
          <a:xfrm>
            <a:off x="19061" y="2399184"/>
            <a:ext cx="6713179" cy="4381453"/>
            <a:chOff x="19061" y="2399184"/>
            <a:chExt cx="6713179" cy="4381453"/>
          </a:xfrm>
        </p:grpSpPr>
        <p:pic>
          <p:nvPicPr>
            <p:cNvPr id="5" name="Picture 4" descr="P1010006- zbraslav tufy a tufity, droby dav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061" y="2399184"/>
              <a:ext cx="5842873" cy="4381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Přímá spojnice se šipkou 15"/>
            <p:cNvCxnSpPr/>
            <p:nvPr/>
          </p:nvCxnSpPr>
          <p:spPr bwMode="auto">
            <a:xfrm flipV="1">
              <a:off x="5724128" y="2996952"/>
              <a:ext cx="1008112" cy="86409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2" name="Skupina 21"/>
          <p:cNvGrpSpPr/>
          <p:nvPr/>
        </p:nvGrpSpPr>
        <p:grpSpPr>
          <a:xfrm>
            <a:off x="-29435" y="2392758"/>
            <a:ext cx="6654655" cy="4164014"/>
            <a:chOff x="-29435" y="2392758"/>
            <a:chExt cx="6654655" cy="4164014"/>
          </a:xfrm>
        </p:grpSpPr>
        <p:pic>
          <p:nvPicPr>
            <p:cNvPr id="7" name="Picture 6" descr="P5070036- polštářové lávy neoproterozoikum - Koterov u Plzně -  spilit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29435" y="2392758"/>
              <a:ext cx="5550320" cy="4164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Přímá spojnice se šipkou 18"/>
            <p:cNvCxnSpPr/>
            <p:nvPr/>
          </p:nvCxnSpPr>
          <p:spPr bwMode="auto">
            <a:xfrm flipV="1">
              <a:off x="5316575" y="4152608"/>
              <a:ext cx="1308645" cy="27000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9" name="Skupina 28"/>
          <p:cNvGrpSpPr/>
          <p:nvPr/>
        </p:nvGrpSpPr>
        <p:grpSpPr>
          <a:xfrm>
            <a:off x="280132" y="0"/>
            <a:ext cx="6641543" cy="6858000"/>
            <a:chOff x="280132" y="0"/>
            <a:chExt cx="6641543" cy="6858000"/>
          </a:xfrm>
        </p:grpSpPr>
        <p:pic>
          <p:nvPicPr>
            <p:cNvPr id="24" name="Obrázek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862868" y="1143000"/>
              <a:ext cx="6858000" cy="4572000"/>
            </a:xfrm>
            <a:prstGeom prst="rect">
              <a:avLst/>
            </a:prstGeom>
            <a:ln w="38100">
              <a:noFill/>
            </a:ln>
          </p:spPr>
        </p:pic>
        <p:cxnSp>
          <p:nvCxnSpPr>
            <p:cNvPr id="26" name="Přímá spojnice se šipkou 25"/>
            <p:cNvCxnSpPr/>
            <p:nvPr/>
          </p:nvCxnSpPr>
          <p:spPr bwMode="auto">
            <a:xfrm flipV="1">
              <a:off x="4886767" y="2756124"/>
              <a:ext cx="2034908" cy="7547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Scan10170- mapa vulkanickych pruhu s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703263"/>
            <a:ext cx="6840538" cy="615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ovéPole 2"/>
          <p:cNvSpPr txBox="1">
            <a:spLocks noChangeArrowheads="1"/>
          </p:cNvSpPr>
          <p:nvPr/>
        </p:nvSpPr>
        <p:spPr bwMode="auto">
          <a:xfrm>
            <a:off x="827088" y="188913"/>
            <a:ext cx="5986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Vukanismus v tepelsko-barrandienském neoproterozoiku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Scan10155- struktury TBO - s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268413"/>
            <a:ext cx="8713787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smtClean="0"/>
              <a:t>Strukturní skica barrandienského neoproterozoika (Holubec)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47179"/>
            <a:ext cx="7067698" cy="607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31034" y="147990"/>
            <a:ext cx="6660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Strukturní profil skrz barrandienské </a:t>
            </a:r>
            <a:r>
              <a:rPr lang="cs-CZ" dirty="0" err="1" smtClean="0"/>
              <a:t>neoproterozoikum</a:t>
            </a:r>
            <a:r>
              <a:rPr lang="cs-CZ" dirty="0" smtClean="0"/>
              <a:t> a časové</a:t>
            </a:r>
          </a:p>
          <a:p>
            <a:r>
              <a:rPr lang="cs-CZ" dirty="0" smtClean="0"/>
              <a:t>Zařazení hlavních deformačních etap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645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057275"/>
            <a:ext cx="6991350" cy="5800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3312004" cy="616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72000" y="548680"/>
            <a:ext cx="40918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Schematický model strukturního</a:t>
            </a:r>
          </a:p>
          <a:p>
            <a:r>
              <a:rPr lang="cs-CZ" dirty="0" smtClean="0"/>
              <a:t>Vývoje TBO  během variské </a:t>
            </a:r>
            <a:r>
              <a:rPr lang="cs-CZ" dirty="0" err="1" smtClean="0"/>
              <a:t>subdukce</a:t>
            </a:r>
            <a:endParaRPr lang="cs-CZ" dirty="0" smtClean="0"/>
          </a:p>
          <a:p>
            <a:r>
              <a:rPr lang="cs-CZ" dirty="0" smtClean="0"/>
              <a:t>Následné </a:t>
            </a:r>
            <a:r>
              <a:rPr lang="cs-CZ" dirty="0" err="1" smtClean="0"/>
              <a:t>kontientální</a:t>
            </a:r>
            <a:r>
              <a:rPr lang="cs-CZ" dirty="0" smtClean="0"/>
              <a:t> kolize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83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Scan10090- m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3375"/>
            <a:ext cx="5203825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5" name="Rectangle 5"/>
          <p:cNvSpPr>
            <a:spLocks noGrp="1" noChangeArrowheads="1"/>
          </p:cNvSpPr>
          <p:nvPr>
            <p:ph type="title"/>
          </p:nvPr>
        </p:nvSpPr>
        <p:spPr>
          <a:xfrm>
            <a:off x="6443663" y="-171450"/>
            <a:ext cx="2243137" cy="1160463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Metamorfní stavba TBO</a:t>
            </a:r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148263" y="1025525"/>
            <a:ext cx="4176712" cy="58324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000" dirty="0" err="1" smtClean="0"/>
              <a:t>Kadomská</a:t>
            </a:r>
            <a:r>
              <a:rPr lang="cs-CZ" sz="2000" dirty="0" smtClean="0"/>
              <a:t> (cca 540  </a:t>
            </a:r>
            <a:r>
              <a:rPr lang="cs-CZ" sz="2000" dirty="0" err="1" smtClean="0"/>
              <a:t>Ma</a:t>
            </a:r>
            <a:r>
              <a:rPr lang="cs-CZ" sz="2000" dirty="0" smtClean="0"/>
              <a:t>) – metamorfóza ? MP, MT ? </a:t>
            </a:r>
            <a:r>
              <a:rPr lang="cs-CZ" sz="2000" dirty="0" err="1" smtClean="0"/>
              <a:t>Timmerman</a:t>
            </a:r>
            <a:r>
              <a:rPr lang="cs-CZ" sz="2000" dirty="0" smtClean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LP? ( </a:t>
            </a:r>
            <a:r>
              <a:rPr lang="cs-CZ" sz="2000" dirty="0" err="1" smtClean="0"/>
              <a:t>Zulauf</a:t>
            </a:r>
            <a:r>
              <a:rPr lang="cs-CZ" sz="2000" dirty="0" smtClean="0"/>
              <a:t>? ? Náklon kůry -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? </a:t>
            </a:r>
            <a:r>
              <a:rPr lang="cs-CZ" sz="2000" dirty="0" err="1" smtClean="0"/>
              <a:t>Kabroordovická</a:t>
            </a:r>
            <a:r>
              <a:rPr lang="cs-CZ" sz="2000" dirty="0" smtClean="0"/>
              <a:t> met spjatá s intruzemi granitoidů (pegmatity s andalusitem následně překrystalované na kyanit – tj. </a:t>
            </a:r>
            <a:r>
              <a:rPr lang="cs-CZ" sz="2000" dirty="0" err="1" smtClean="0"/>
              <a:t>barrovienská</a:t>
            </a:r>
            <a:r>
              <a:rPr lang="cs-CZ" sz="2000" dirty="0" smtClean="0"/>
              <a:t> met. je mladší než cca 500 </a:t>
            </a:r>
            <a:r>
              <a:rPr lang="cs-CZ" sz="2000" dirty="0" err="1" smtClean="0"/>
              <a:t>Ma</a:t>
            </a:r>
            <a:r>
              <a:rPr lang="cs-CZ" sz="2000" dirty="0" smtClean="0"/>
              <a:t> – nejmladší kambrické intruze jsou cca 500-? 480 </a:t>
            </a:r>
            <a:r>
              <a:rPr lang="cs-CZ" sz="2000" dirty="0" err="1" smtClean="0"/>
              <a:t>Ma</a:t>
            </a:r>
            <a:r>
              <a:rPr lang="cs-CZ" sz="2000" dirty="0" smtClean="0"/>
              <a:t>  hojně se objevuje v ZEV zóna </a:t>
            </a:r>
            <a:r>
              <a:rPr lang="cs-CZ" sz="2000" dirty="0" err="1" smtClean="0"/>
              <a:t>Erbendorf</a:t>
            </a:r>
            <a:r>
              <a:rPr lang="cs-CZ" sz="2000" dirty="0" smtClean="0"/>
              <a:t> –</a:t>
            </a:r>
            <a:r>
              <a:rPr lang="cs-CZ" sz="2000" dirty="0" err="1" smtClean="0"/>
              <a:t>Vohenstraus</a:t>
            </a:r>
            <a:r>
              <a:rPr lang="cs-CZ" sz="2000" dirty="0" smtClean="0"/>
              <a:t>) v Německu, náklon kůry?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Variská metamorfóza 380- 360 </a:t>
            </a:r>
            <a:r>
              <a:rPr lang="cs-CZ" sz="2000" dirty="0" err="1" smtClean="0"/>
              <a:t>Ma</a:t>
            </a:r>
            <a:r>
              <a:rPr lang="cs-CZ" sz="2000" dirty="0" smtClean="0"/>
              <a:t> (MT-MP s kyanitem – zonální stavba)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Postdatují to intruze SCP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355 – 335 </a:t>
            </a:r>
            <a:r>
              <a:rPr lang="cs-CZ" sz="2000" dirty="0" err="1" smtClean="0"/>
              <a:t>ma</a:t>
            </a:r>
            <a:endParaRPr 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5870575" cy="6918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Základní charakteristika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8062913" cy="5530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Spolu se </a:t>
            </a:r>
            <a:r>
              <a:rPr lang="cs-CZ" sz="2400" dirty="0" err="1" smtClean="0"/>
              <a:t>saxothuringikou</a:t>
            </a:r>
            <a:r>
              <a:rPr lang="cs-CZ" sz="2400" dirty="0" smtClean="0"/>
              <a:t>, </a:t>
            </a:r>
            <a:r>
              <a:rPr lang="cs-CZ" sz="2400" dirty="0" err="1" smtClean="0"/>
              <a:t>armorikou</a:t>
            </a:r>
            <a:r>
              <a:rPr lang="cs-CZ" sz="2400" dirty="0" smtClean="0"/>
              <a:t> s.s. a </a:t>
            </a:r>
            <a:r>
              <a:rPr lang="cs-CZ" sz="2400" dirty="0" err="1" smtClean="0"/>
              <a:t>moldanubií</a:t>
            </a:r>
            <a:r>
              <a:rPr lang="cs-CZ" sz="2400" dirty="0" smtClean="0"/>
              <a:t> tvořila </a:t>
            </a:r>
            <a:r>
              <a:rPr lang="cs-CZ" sz="2400" dirty="0" err="1" smtClean="0"/>
              <a:t>armorickou</a:t>
            </a:r>
            <a:r>
              <a:rPr lang="cs-CZ" sz="2400" dirty="0" smtClean="0"/>
              <a:t> skupinu </a:t>
            </a:r>
            <a:r>
              <a:rPr lang="cs-CZ" sz="2400" dirty="0" err="1" smtClean="0"/>
              <a:t>mikrokontintentů</a:t>
            </a:r>
            <a:r>
              <a:rPr lang="cs-CZ" sz="2400" dirty="0" smtClean="0"/>
              <a:t>, jejíž amalgamace k </a:t>
            </a:r>
            <a:r>
              <a:rPr lang="cs-CZ" sz="2400" dirty="0" err="1" smtClean="0"/>
              <a:t>Avalonii</a:t>
            </a:r>
            <a:r>
              <a:rPr lang="cs-CZ" sz="2400" dirty="0" smtClean="0"/>
              <a:t>/</a:t>
            </a:r>
            <a:r>
              <a:rPr lang="cs-CZ" sz="2400" dirty="0" err="1" smtClean="0"/>
              <a:t>Brunovistuliku</a:t>
            </a:r>
            <a:r>
              <a:rPr lang="cs-CZ" sz="2400" dirty="0" smtClean="0"/>
              <a:t> vytvořila charakteristický zonální tvar variského </a:t>
            </a:r>
            <a:r>
              <a:rPr lang="cs-CZ" sz="2400" dirty="0" err="1" smtClean="0"/>
              <a:t>orogénu</a:t>
            </a: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Má zachována dvě strukturní patra: </a:t>
            </a:r>
            <a:r>
              <a:rPr lang="cs-CZ" sz="2400" dirty="0" err="1" smtClean="0"/>
              <a:t>kadomské</a:t>
            </a:r>
            <a:r>
              <a:rPr lang="cs-CZ" sz="2400" dirty="0" smtClean="0"/>
              <a:t> a variské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err="1" smtClean="0"/>
              <a:t>Kadomská</a:t>
            </a:r>
            <a:r>
              <a:rPr lang="cs-CZ" sz="2400" dirty="0" smtClean="0"/>
              <a:t> „ těžká“ kůra tvoří </a:t>
            </a:r>
            <a:r>
              <a:rPr lang="cs-CZ" sz="2400" dirty="0" err="1" smtClean="0"/>
              <a:t>basement</a:t>
            </a:r>
            <a:r>
              <a:rPr lang="cs-CZ" sz="2400" dirty="0" smtClean="0"/>
              <a:t> pro transgresivní </a:t>
            </a:r>
            <a:r>
              <a:rPr lang="cs-CZ" sz="2400" dirty="0" err="1" smtClean="0"/>
              <a:t>staropaleozoické</a:t>
            </a:r>
            <a:r>
              <a:rPr lang="cs-CZ" sz="2400" dirty="0" smtClean="0"/>
              <a:t> sledy (počínají kambriem- končí </a:t>
            </a:r>
            <a:r>
              <a:rPr lang="cs-CZ" sz="2400" dirty="0" err="1" smtClean="0"/>
              <a:t>stř</a:t>
            </a:r>
            <a:r>
              <a:rPr lang="cs-CZ" sz="2400" dirty="0" smtClean="0"/>
              <a:t>. devonem)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err="1" smtClean="0"/>
              <a:t>Kadomská</a:t>
            </a:r>
            <a:r>
              <a:rPr lang="cs-CZ" sz="2400" dirty="0" smtClean="0"/>
              <a:t> deformace a metamorfóza velmi slabá (</a:t>
            </a:r>
            <a:r>
              <a:rPr lang="cs-CZ" sz="2400" dirty="0" err="1" smtClean="0"/>
              <a:t>anchimetamorfóza</a:t>
            </a:r>
            <a:r>
              <a:rPr lang="cs-CZ" sz="2400" dirty="0" smtClean="0"/>
              <a:t>), vyšší patrně při okrajích, kde je </a:t>
            </a:r>
            <a:r>
              <a:rPr lang="cs-CZ" sz="2400" dirty="0" err="1" smtClean="0"/>
              <a:t>kadomská</a:t>
            </a:r>
            <a:r>
              <a:rPr lang="cs-CZ" sz="2400" dirty="0" smtClean="0"/>
              <a:t> kůra nakloněná a vystupují zde hlubší erozní řezy) – dle </a:t>
            </a:r>
            <a:r>
              <a:rPr lang="cs-CZ" sz="2400" dirty="0" err="1" smtClean="0"/>
              <a:t>Zulaufa</a:t>
            </a:r>
            <a:r>
              <a:rPr lang="cs-CZ" sz="2400" dirty="0" smtClean="0"/>
              <a:t> </a:t>
            </a:r>
            <a:r>
              <a:rPr lang="cs-CZ" sz="2400" dirty="0" err="1" smtClean="0"/>
              <a:t>et</a:t>
            </a:r>
            <a:r>
              <a:rPr lang="cs-CZ" sz="2400" dirty="0" smtClean="0"/>
              <a:t> </a:t>
            </a:r>
            <a:r>
              <a:rPr lang="cs-CZ" sz="2400" dirty="0" err="1" smtClean="0"/>
              <a:t>al</a:t>
            </a:r>
            <a:r>
              <a:rPr lang="cs-CZ" sz="2400" dirty="0" smtClean="0"/>
              <a:t>. 1998, </a:t>
            </a:r>
            <a:r>
              <a:rPr lang="cs-CZ" sz="2400" dirty="0" err="1" smtClean="0"/>
              <a:t>Timmermann</a:t>
            </a:r>
            <a:r>
              <a:rPr lang="cs-CZ" sz="2400" dirty="0" smtClean="0"/>
              <a:t> </a:t>
            </a:r>
            <a:r>
              <a:rPr lang="cs-CZ" sz="2400" dirty="0" err="1" smtClean="0"/>
              <a:t>et</a:t>
            </a:r>
            <a:r>
              <a:rPr lang="cs-CZ" sz="2400" dirty="0" smtClean="0"/>
              <a:t> </a:t>
            </a:r>
            <a:r>
              <a:rPr lang="cs-CZ" sz="2400" dirty="0" err="1" smtClean="0"/>
              <a:t>al</a:t>
            </a:r>
            <a:r>
              <a:rPr lang="cs-CZ" sz="2400" dirty="0" smtClean="0"/>
              <a:t>. 2004) – není zcela jisté že monazitová stáří reprezentují skutečně ca 540 </a:t>
            </a:r>
            <a:r>
              <a:rPr lang="cs-CZ" sz="2400" dirty="0" err="1" smtClean="0"/>
              <a:t>Ma</a:t>
            </a:r>
            <a:r>
              <a:rPr lang="cs-CZ" sz="2400" dirty="0" smtClean="0"/>
              <a:t> starou </a:t>
            </a:r>
            <a:r>
              <a:rPr lang="cs-CZ" sz="2400" dirty="0" err="1" smtClean="0"/>
              <a:t>kadomskou</a:t>
            </a:r>
            <a:r>
              <a:rPr lang="cs-CZ" sz="2400" dirty="0" smtClean="0"/>
              <a:t> metamorfózu,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F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000125"/>
            <a:ext cx="542925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519113" y="136525"/>
            <a:ext cx="6572250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Tentativní model vývoje Barrandienu v období Neoproterozoika</a:t>
            </a:r>
          </a:p>
          <a:p>
            <a:r>
              <a:rPr lang="cs-CZ"/>
              <a:t>až ordoviku (Sláma et al. 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Scan10009- kutnohorsko-svratecká oblast - záp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484313"/>
            <a:ext cx="8569325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smtClean="0"/>
              <a:t>Železnohorské proterozoikum a  paleozoikum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583558" cy="594928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195736" y="332656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Geologická mapa Železných hor a okolí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373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8" name="Rectangle 6"/>
          <p:cNvSpPr>
            <a:spLocks noGrp="1" noChangeArrowheads="1"/>
          </p:cNvSpPr>
          <p:nvPr>
            <p:ph type="title"/>
          </p:nvPr>
        </p:nvSpPr>
        <p:spPr>
          <a:xfrm>
            <a:off x="467544" y="-153291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 smtClean="0"/>
              <a:t>Železné hory. S. část. Mapa 1: 25 000</a:t>
            </a:r>
          </a:p>
        </p:txBody>
      </p:sp>
      <p:grpSp>
        <p:nvGrpSpPr>
          <p:cNvPr id="37" name="Skupina 36"/>
          <p:cNvGrpSpPr/>
          <p:nvPr/>
        </p:nvGrpSpPr>
        <p:grpSpPr>
          <a:xfrm>
            <a:off x="177800" y="711213"/>
            <a:ext cx="8966200" cy="5957887"/>
            <a:chOff x="177800" y="711213"/>
            <a:chExt cx="8966200" cy="5957887"/>
          </a:xfrm>
        </p:grpSpPr>
        <p:pic>
          <p:nvPicPr>
            <p:cNvPr id="32770" name="Picture 5" descr="zelhor- mapa 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7800" y="711213"/>
              <a:ext cx="8966200" cy="5957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" name="Přímá spojnice se šipkou 2"/>
            <p:cNvCxnSpPr/>
            <p:nvPr/>
          </p:nvCxnSpPr>
          <p:spPr bwMode="auto">
            <a:xfrm flipV="1">
              <a:off x="3815258" y="3015078"/>
              <a:ext cx="612726" cy="33296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ovéPole 8"/>
            <p:cNvSpPr txBox="1"/>
            <p:nvPr/>
          </p:nvSpPr>
          <p:spPr>
            <a:xfrm>
              <a:off x="2681789" y="2884294"/>
              <a:ext cx="1152880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 </a:t>
              </a:r>
              <a:r>
                <a:rPr lang="cs-CZ" dirty="0" smtClean="0"/>
                <a:t>480 </a:t>
              </a:r>
              <a:r>
                <a:rPr lang="cs-CZ" dirty="0" err="1" smtClean="0"/>
                <a:t>Ma</a:t>
              </a:r>
              <a:endParaRPr lang="cs-CZ" dirty="0"/>
            </a:p>
          </p:txBody>
        </p:sp>
        <p:cxnSp>
          <p:nvCxnSpPr>
            <p:cNvPr id="11" name="Přímá spojnice se šipkou 10"/>
            <p:cNvCxnSpPr/>
            <p:nvPr/>
          </p:nvCxnSpPr>
          <p:spPr bwMode="auto">
            <a:xfrm flipH="1" flipV="1">
              <a:off x="1475656" y="1626601"/>
              <a:ext cx="1152128" cy="12241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Přímá spojnice se šipkou 14"/>
            <p:cNvCxnSpPr/>
            <p:nvPr/>
          </p:nvCxnSpPr>
          <p:spPr bwMode="auto">
            <a:xfrm flipV="1">
              <a:off x="3419872" y="2469524"/>
              <a:ext cx="790773" cy="383412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7" name="TextovéPole 16"/>
            <p:cNvSpPr txBox="1"/>
            <p:nvPr/>
          </p:nvSpPr>
          <p:spPr>
            <a:xfrm>
              <a:off x="3057765" y="1139949"/>
              <a:ext cx="1152880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 582 Ma</a:t>
              </a:r>
              <a:endParaRPr lang="cs-CZ" dirty="0"/>
            </a:p>
          </p:txBody>
        </p:sp>
        <p:cxnSp>
          <p:nvCxnSpPr>
            <p:cNvPr id="28" name="Přímá spojnice se šipkou 27"/>
            <p:cNvCxnSpPr/>
            <p:nvPr/>
          </p:nvCxnSpPr>
          <p:spPr bwMode="auto">
            <a:xfrm flipH="1">
              <a:off x="1257565" y="1185032"/>
              <a:ext cx="1800200" cy="8816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9" name="TextovéPole 28"/>
            <p:cNvSpPr txBox="1"/>
            <p:nvPr/>
          </p:nvSpPr>
          <p:spPr>
            <a:xfrm>
              <a:off x="5508104" y="6165304"/>
              <a:ext cx="1245854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°</a:t>
              </a:r>
              <a:r>
                <a:rPr lang="en-US" dirty="0" smtClean="0"/>
                <a:t>~ 521 Ma</a:t>
              </a:r>
              <a:endParaRPr lang="cs-CZ" dirty="0"/>
            </a:p>
          </p:txBody>
        </p:sp>
        <p:cxnSp>
          <p:nvCxnSpPr>
            <p:cNvPr id="33" name="Přímá spojnice se šipkou 32"/>
            <p:cNvCxnSpPr/>
            <p:nvPr/>
          </p:nvCxnSpPr>
          <p:spPr bwMode="auto">
            <a:xfrm flipV="1">
              <a:off x="6755777" y="6165304"/>
              <a:ext cx="1128591" cy="184666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Scan10126- zeleznohorske proterozoikum a paleozoik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038" y="872332"/>
            <a:ext cx="8820150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7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-2428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Železnohorské proterozoikum a paleozoikum</a:t>
            </a:r>
            <a:r>
              <a:rPr lang="cs-CZ" sz="4000" smtClean="0"/>
              <a:t> </a:t>
            </a:r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1623484" y="2636907"/>
            <a:ext cx="2108269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D12705"/>
                </a:solidFill>
              </a:rPr>
              <a:t>Sovoluská</a:t>
            </a:r>
            <a:r>
              <a:rPr lang="cs-CZ" dirty="0">
                <a:solidFill>
                  <a:srgbClr val="D12705"/>
                </a:solidFill>
              </a:rPr>
              <a:t> </a:t>
            </a:r>
            <a:r>
              <a:rPr lang="cs-CZ" dirty="0" smtClean="0">
                <a:solidFill>
                  <a:srgbClr val="D12705"/>
                </a:solidFill>
              </a:rPr>
              <a:t>skupina</a:t>
            </a:r>
            <a:endParaRPr lang="en-US" dirty="0" smtClean="0">
              <a:solidFill>
                <a:srgbClr val="D12705"/>
              </a:solidFill>
            </a:endParaRPr>
          </a:p>
          <a:p>
            <a:pPr algn="ctr"/>
            <a:r>
              <a:rPr lang="cs-CZ" dirty="0">
                <a:solidFill>
                  <a:srgbClr val="D12705"/>
                </a:solidFill>
              </a:rPr>
              <a:t>(</a:t>
            </a:r>
            <a:r>
              <a:rPr lang="en-US" dirty="0" err="1" smtClean="0">
                <a:solidFill>
                  <a:srgbClr val="D12705"/>
                </a:solidFill>
              </a:rPr>
              <a:t>kambrium</a:t>
            </a:r>
            <a:r>
              <a:rPr lang="cs-CZ" dirty="0" smtClean="0">
                <a:solidFill>
                  <a:srgbClr val="D12705"/>
                </a:solidFill>
              </a:rPr>
              <a:t>)</a:t>
            </a:r>
            <a:endParaRPr lang="cs-CZ" dirty="0">
              <a:solidFill>
                <a:srgbClr val="D12705"/>
              </a:solidFill>
            </a:endParaRPr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1671638" y="3592513"/>
            <a:ext cx="22161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D12705"/>
                </a:solidFill>
              </a:rPr>
              <a:t>Chvaletická skupina</a:t>
            </a: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4335463" y="4456113"/>
            <a:ext cx="11874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D12705"/>
                </a:solidFill>
              </a:rPr>
              <a:t>kambrium</a:t>
            </a: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5416550" y="5248275"/>
            <a:ext cx="23939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D12705"/>
                </a:solidFill>
              </a:rPr>
              <a:t>Ordovik – silur, devon</a:t>
            </a:r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2967038" y="5608638"/>
            <a:ext cx="17081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Ohebské kryst.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519113" y="2368550"/>
            <a:ext cx="4889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D12705"/>
                </a:solidFill>
              </a:rPr>
              <a:t>PK</a:t>
            </a:r>
          </a:p>
        </p:txBody>
      </p:sp>
      <p:cxnSp>
        <p:nvCxnSpPr>
          <p:cNvPr id="4" name="Přímá spojnice se šipkou 3"/>
          <p:cNvCxnSpPr/>
          <p:nvPr/>
        </p:nvCxnSpPr>
        <p:spPr bwMode="auto">
          <a:xfrm flipH="1">
            <a:off x="4929188" y="5027601"/>
            <a:ext cx="360040" cy="5873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2" name="Skupina 11"/>
          <p:cNvGrpSpPr/>
          <p:nvPr/>
        </p:nvGrpSpPr>
        <p:grpSpPr>
          <a:xfrm>
            <a:off x="2123728" y="0"/>
            <a:ext cx="7020272" cy="4456113"/>
            <a:chOff x="2123728" y="0"/>
            <a:chExt cx="7020272" cy="4456113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5796" y="0"/>
              <a:ext cx="6408204" cy="4272136"/>
            </a:xfrm>
            <a:prstGeom prst="rect">
              <a:avLst/>
            </a:prstGeom>
          </p:spPr>
        </p:pic>
        <p:cxnSp>
          <p:nvCxnSpPr>
            <p:cNvPr id="8" name="Přímá spojnice se šipkou 7"/>
            <p:cNvCxnSpPr/>
            <p:nvPr/>
          </p:nvCxnSpPr>
          <p:spPr bwMode="auto">
            <a:xfrm flipH="1">
              <a:off x="2123728" y="2960072"/>
              <a:ext cx="612068" cy="149604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2" name="Skupina 21"/>
          <p:cNvGrpSpPr/>
          <p:nvPr/>
        </p:nvGrpSpPr>
        <p:grpSpPr>
          <a:xfrm>
            <a:off x="1140428" y="-29427"/>
            <a:ext cx="8000398" cy="6300192"/>
            <a:chOff x="1140428" y="-29427"/>
            <a:chExt cx="8000398" cy="6300192"/>
          </a:xfrm>
        </p:grpSpPr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628158" y="758097"/>
              <a:ext cx="6300192" cy="4725144"/>
            </a:xfrm>
            <a:prstGeom prst="rect">
              <a:avLst/>
            </a:prstGeom>
          </p:spPr>
        </p:pic>
        <p:cxnSp>
          <p:nvCxnSpPr>
            <p:cNvPr id="15" name="Přímá spojnice se šipkou 14"/>
            <p:cNvCxnSpPr/>
            <p:nvPr/>
          </p:nvCxnSpPr>
          <p:spPr bwMode="auto">
            <a:xfrm flipH="1" flipV="1">
              <a:off x="1140428" y="2575668"/>
              <a:ext cx="3359564" cy="25349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1" name="Skupina 20"/>
          <p:cNvGrpSpPr/>
          <p:nvPr/>
        </p:nvGrpSpPr>
        <p:grpSpPr>
          <a:xfrm>
            <a:off x="612534" y="2204864"/>
            <a:ext cx="8536865" cy="4629374"/>
            <a:chOff x="612534" y="2204864"/>
            <a:chExt cx="8536865" cy="4629374"/>
          </a:xfrm>
        </p:grpSpPr>
        <p:pic>
          <p:nvPicPr>
            <p:cNvPr id="18" name="Obrázek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2483087"/>
              <a:ext cx="5801535" cy="4351151"/>
            </a:xfrm>
            <a:prstGeom prst="rec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</p:pic>
        <p:cxnSp>
          <p:nvCxnSpPr>
            <p:cNvPr id="20" name="Přímá spojnice se šipkou 19"/>
            <p:cNvCxnSpPr/>
            <p:nvPr/>
          </p:nvCxnSpPr>
          <p:spPr bwMode="auto">
            <a:xfrm flipH="1" flipV="1">
              <a:off x="612534" y="2204864"/>
              <a:ext cx="2735330" cy="20967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-242888"/>
            <a:ext cx="7772400" cy="1143001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Základní charakteristika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014413"/>
            <a:ext cx="8066088" cy="58435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000" dirty="0" smtClean="0"/>
              <a:t>Počátkem kambria dochází k přechodu od kompresního do </a:t>
            </a:r>
            <a:r>
              <a:rPr lang="cs-CZ" sz="2000" dirty="0" err="1" smtClean="0"/>
              <a:t>transtenzního</a:t>
            </a:r>
            <a:r>
              <a:rPr lang="cs-CZ" sz="2000" dirty="0" smtClean="0"/>
              <a:t> režimu (kambrické příkopovité pánve),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 err="1" smtClean="0"/>
              <a:t>Stř</a:t>
            </a:r>
            <a:r>
              <a:rPr lang="cs-CZ" sz="2000" dirty="0" smtClean="0"/>
              <a:t>. kambrium až ordovik – bazický i kyselý </a:t>
            </a:r>
            <a:r>
              <a:rPr lang="cs-CZ" sz="2000" dirty="0" err="1" smtClean="0"/>
              <a:t>magmatismus</a:t>
            </a:r>
            <a:r>
              <a:rPr lang="cs-CZ" sz="2000" dirty="0" smtClean="0"/>
              <a:t> (</a:t>
            </a:r>
            <a:r>
              <a:rPr lang="cs-CZ" sz="2000" dirty="0" err="1" smtClean="0"/>
              <a:t>plutonismus</a:t>
            </a:r>
            <a:r>
              <a:rPr lang="cs-CZ" sz="2000" dirty="0" smtClean="0"/>
              <a:t> + vulkanismus).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 smtClean="0"/>
              <a:t>Extenze </a:t>
            </a:r>
            <a:r>
              <a:rPr lang="cs-CZ" sz="2000" dirty="0" err="1" smtClean="0"/>
              <a:t>kadomského</a:t>
            </a:r>
            <a:r>
              <a:rPr lang="cs-CZ" sz="2000" dirty="0" smtClean="0"/>
              <a:t> </a:t>
            </a:r>
            <a:r>
              <a:rPr lang="cs-CZ" sz="2000" dirty="0" err="1" smtClean="0"/>
              <a:t>basementu</a:t>
            </a:r>
            <a:r>
              <a:rPr lang="cs-CZ" sz="2000" dirty="0" smtClean="0"/>
              <a:t> spojená s odtrháváním od mateřské </a:t>
            </a:r>
            <a:r>
              <a:rPr lang="cs-CZ" sz="2000" dirty="0" err="1" smtClean="0"/>
              <a:t>gonwanské</a:t>
            </a:r>
            <a:r>
              <a:rPr lang="cs-CZ" sz="2000" dirty="0" smtClean="0"/>
              <a:t> pevniny trvá od ordoviku až do </a:t>
            </a:r>
            <a:r>
              <a:rPr lang="cs-CZ" sz="2000" dirty="0" err="1" smtClean="0"/>
              <a:t>sp</a:t>
            </a:r>
            <a:r>
              <a:rPr lang="cs-CZ" sz="2000" dirty="0" smtClean="0"/>
              <a:t>. devon (zde však bazický vulkanismus doznívá)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 smtClean="0"/>
              <a:t>Variská metamorfóza je velmi slabá  v centrální části, vyšší při okrajích (např. vyplývající z </a:t>
            </a:r>
            <a:r>
              <a:rPr lang="cs-CZ" sz="2000" dirty="0" err="1" smtClean="0"/>
              <a:t>reflektance</a:t>
            </a:r>
            <a:r>
              <a:rPr lang="cs-CZ" sz="2000" dirty="0" smtClean="0"/>
              <a:t> </a:t>
            </a:r>
            <a:r>
              <a:rPr lang="cs-CZ" sz="2000" dirty="0" err="1" smtClean="0"/>
              <a:t>vitrinitu</a:t>
            </a:r>
            <a:r>
              <a:rPr lang="cs-CZ" sz="2000" dirty="0" smtClean="0"/>
              <a:t>, </a:t>
            </a:r>
            <a:r>
              <a:rPr lang="cs-CZ" sz="2000" dirty="0" err="1" smtClean="0"/>
              <a:t>hydroterm</a:t>
            </a:r>
            <a:r>
              <a:rPr lang="cs-CZ" sz="2000" dirty="0" smtClean="0"/>
              <a:t>. Žil – do 150 ° C), měla jen dynamický charakter, probíhala v </a:t>
            </a:r>
            <a:r>
              <a:rPr lang="cs-CZ" sz="2000" dirty="0" err="1" smtClean="0"/>
              <a:t>připovrchových</a:t>
            </a:r>
            <a:r>
              <a:rPr lang="cs-CZ" sz="2000" dirty="0" smtClean="0"/>
              <a:t> </a:t>
            </a:r>
            <a:r>
              <a:rPr lang="cs-CZ" sz="2000" dirty="0" err="1" smtClean="0"/>
              <a:t>podmínách</a:t>
            </a:r>
            <a:r>
              <a:rPr lang="cs-CZ" sz="2000" dirty="0" smtClean="0"/>
              <a:t>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 smtClean="0"/>
              <a:t>Nástup variské orogeneze raný, již na rozhraní </a:t>
            </a:r>
            <a:r>
              <a:rPr lang="cs-CZ" sz="2000" dirty="0" err="1" smtClean="0"/>
              <a:t>stř</a:t>
            </a:r>
            <a:r>
              <a:rPr lang="cs-CZ" sz="2000" dirty="0" smtClean="0"/>
              <a:t>. a sv. devonu, </a:t>
            </a:r>
            <a:r>
              <a:rPr lang="cs-CZ" sz="2000" dirty="0" err="1" smtClean="0"/>
              <a:t>westphalské</a:t>
            </a:r>
            <a:r>
              <a:rPr lang="cs-CZ" sz="2000" dirty="0" smtClean="0"/>
              <a:t> sedimenty již transgredují na zvrásněný paleozoický podklad), K-Ar systémy ukazují na uzavření izotopických systémů v rozmezí 380-360 </a:t>
            </a:r>
            <a:r>
              <a:rPr lang="cs-CZ" sz="2000" dirty="0" err="1" smtClean="0"/>
              <a:t>Ma</a:t>
            </a:r>
            <a:r>
              <a:rPr lang="cs-CZ" sz="2000" dirty="0" smtClean="0"/>
              <a:t>, první signály tektonické aktivity- brekcie obzoru u Kapličky – </a:t>
            </a:r>
            <a:r>
              <a:rPr lang="cs-CZ" sz="2000" dirty="0" err="1" smtClean="0"/>
              <a:t>Zlíchov</a:t>
            </a:r>
            <a:r>
              <a:rPr lang="cs-CZ" sz="2000" dirty="0" smtClean="0"/>
              <a:t>, nástup </a:t>
            </a:r>
            <a:r>
              <a:rPr lang="cs-CZ" sz="2000" dirty="0" err="1" smtClean="0"/>
              <a:t>siliciklastické</a:t>
            </a:r>
            <a:r>
              <a:rPr lang="cs-CZ" sz="2000" dirty="0" smtClean="0"/>
              <a:t> sedimentace </a:t>
            </a:r>
            <a:r>
              <a:rPr lang="cs-CZ" sz="2000" dirty="0" err="1" smtClean="0"/>
              <a:t>kačáckých</a:t>
            </a:r>
            <a:r>
              <a:rPr lang="cs-CZ" sz="2000" dirty="0" smtClean="0"/>
              <a:t> a roblínských vrstev ve </a:t>
            </a:r>
            <a:r>
              <a:rPr lang="cs-CZ" sz="2000" dirty="0" err="1" smtClean="0"/>
              <a:t>stř</a:t>
            </a:r>
            <a:r>
              <a:rPr lang="cs-CZ" sz="2000" dirty="0" smtClean="0"/>
              <a:t>. devonu, na styku s </a:t>
            </a:r>
            <a:r>
              <a:rPr lang="cs-CZ" sz="2000" dirty="0" err="1" smtClean="0"/>
              <a:t>moldanubikem</a:t>
            </a:r>
            <a:r>
              <a:rPr lang="cs-CZ" sz="2000" dirty="0" smtClean="0"/>
              <a:t> však na základě </a:t>
            </a:r>
            <a:r>
              <a:rPr lang="cs-CZ" sz="2000" dirty="0" err="1" smtClean="0"/>
              <a:t>def</a:t>
            </a:r>
            <a:r>
              <a:rPr lang="cs-CZ" sz="2000" dirty="0" smtClean="0"/>
              <a:t>. granitoidů SCP trvá až do </a:t>
            </a:r>
            <a:r>
              <a:rPr lang="cs-CZ" sz="2000" dirty="0" err="1" smtClean="0"/>
              <a:t>sp</a:t>
            </a:r>
            <a:r>
              <a:rPr lang="cs-CZ" sz="2000" dirty="0" smtClean="0"/>
              <a:t>. Karbonu (deformovány granitoidy staré 346 </a:t>
            </a:r>
            <a:r>
              <a:rPr lang="cs-CZ" sz="2000" dirty="0" err="1" smtClean="0"/>
              <a:t>Ma</a:t>
            </a:r>
            <a:r>
              <a:rPr lang="cs-CZ" sz="2000" dirty="0" smtClean="0"/>
              <a:t>)- poklesové pohyby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Scan10082- kadomské bloky ve stavbě varisc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113" y="981075"/>
            <a:ext cx="10225088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3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Kadomský podklad ve variscidách</a:t>
            </a:r>
            <a:br>
              <a:rPr lang="cs-CZ" sz="2800" smtClean="0"/>
            </a:br>
            <a:r>
              <a:rPr lang="cs-CZ" sz="2800" smtClean="0"/>
              <a:t>střední a západní Evropy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Vymezení jednotky a charakteristika jejích kontaktů s okolními jednotkami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725" y="1006475"/>
            <a:ext cx="8153400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-136525" y="3090863"/>
            <a:ext cx="2151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1">
                <a:solidFill>
                  <a:srgbClr val="D12705"/>
                </a:solidFill>
                <a:latin typeface="Times New Roman" pitchFamily="18" charset="0"/>
              </a:rPr>
              <a:t>Západočeská střižná zóna</a:t>
            </a: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3041650" y="2879725"/>
            <a:ext cx="2343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1">
                <a:solidFill>
                  <a:srgbClr val="D12705"/>
                </a:solidFill>
                <a:latin typeface="Times New Roman" pitchFamily="18" charset="0"/>
              </a:rPr>
              <a:t>Středočeská střižná zóna</a:t>
            </a:r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4410075" y="1438275"/>
            <a:ext cx="2898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1">
                <a:solidFill>
                  <a:srgbClr val="D12705"/>
                </a:solidFill>
                <a:latin typeface="Times New Roman" pitchFamily="18" charset="0"/>
              </a:rPr>
              <a:t>ratajská zóna a její ekvivalenty</a:t>
            </a:r>
          </a:p>
        </p:txBody>
      </p:sp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5267325" y="3852863"/>
            <a:ext cx="38766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1">
                <a:solidFill>
                  <a:srgbClr val="D12705"/>
                </a:solidFill>
                <a:latin typeface="Times New Roman" pitchFamily="18" charset="0"/>
              </a:rPr>
              <a:t>Moldanubické nasunutí </a:t>
            </a:r>
          </a:p>
          <a:p>
            <a:pPr algn="ctr"/>
            <a:r>
              <a:rPr lang="cs-CZ" sz="1600" b="1">
                <a:solidFill>
                  <a:srgbClr val="D12705"/>
                </a:solidFill>
                <a:latin typeface="Times New Roman" pitchFamily="18" charset="0"/>
              </a:rPr>
              <a:t>(součást moravsko-slezské tektonické zóny</a:t>
            </a:r>
          </a:p>
          <a:p>
            <a:pPr algn="ctr"/>
            <a:endParaRPr lang="cs-CZ" sz="160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12296" name="Line 9"/>
          <p:cNvSpPr>
            <a:spLocks noChangeShapeType="1"/>
          </p:cNvSpPr>
          <p:nvPr/>
        </p:nvSpPr>
        <p:spPr bwMode="auto">
          <a:xfrm flipH="1">
            <a:off x="4483100" y="1727200"/>
            <a:ext cx="71438" cy="6477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2297" name="Line 11"/>
          <p:cNvSpPr>
            <a:spLocks noChangeShapeType="1"/>
          </p:cNvSpPr>
          <p:nvPr/>
        </p:nvSpPr>
        <p:spPr bwMode="auto">
          <a:xfrm>
            <a:off x="3402013" y="3167063"/>
            <a:ext cx="503237" cy="1444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2298" name="Line 12"/>
          <p:cNvSpPr>
            <a:spLocks noChangeShapeType="1"/>
          </p:cNvSpPr>
          <p:nvPr/>
        </p:nvSpPr>
        <p:spPr bwMode="auto">
          <a:xfrm>
            <a:off x="738188" y="3454400"/>
            <a:ext cx="1800225" cy="4333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2299" name="Line 14"/>
          <p:cNvSpPr>
            <a:spLocks noChangeShapeType="1"/>
          </p:cNvSpPr>
          <p:nvPr/>
        </p:nvSpPr>
        <p:spPr bwMode="auto">
          <a:xfrm flipH="1" flipV="1">
            <a:off x="5414963" y="3527425"/>
            <a:ext cx="576262" cy="5032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2300" name="AutoShape 17"/>
          <p:cNvSpPr>
            <a:spLocks noChangeArrowheads="1"/>
          </p:cNvSpPr>
          <p:nvPr/>
        </p:nvSpPr>
        <p:spPr bwMode="auto">
          <a:xfrm>
            <a:off x="593725" y="1150938"/>
            <a:ext cx="2376488" cy="1079500"/>
          </a:xfrm>
          <a:prstGeom prst="wedgeRectCallout">
            <a:avLst>
              <a:gd name="adj1" fmla="val 80727"/>
              <a:gd name="adj2" fmla="val 1206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b="1">
                <a:solidFill>
                  <a:srgbClr val="D12705"/>
                </a:solidFill>
              </a:rPr>
              <a:t>Násun MlC a TBO na saxothuringikum</a:t>
            </a:r>
          </a:p>
        </p:txBody>
      </p:sp>
      <p:sp>
        <p:nvSpPr>
          <p:cNvPr id="12301" name="Text Box 18"/>
          <p:cNvSpPr txBox="1">
            <a:spLocks noChangeArrowheads="1"/>
          </p:cNvSpPr>
          <p:nvPr/>
        </p:nvSpPr>
        <p:spPr bwMode="auto">
          <a:xfrm>
            <a:off x="5470525" y="2251075"/>
            <a:ext cx="403225" cy="3952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D12705"/>
                </a:solidFill>
              </a:rPr>
              <a:t>?</a:t>
            </a:r>
            <a:r>
              <a:rPr lang="cs-CZ"/>
              <a:t> </a:t>
            </a:r>
          </a:p>
        </p:txBody>
      </p:sp>
      <p:sp>
        <p:nvSpPr>
          <p:cNvPr id="12302" name="Line 20"/>
          <p:cNvSpPr>
            <a:spLocks noChangeShapeType="1"/>
          </p:cNvSpPr>
          <p:nvPr/>
        </p:nvSpPr>
        <p:spPr bwMode="auto">
          <a:xfrm>
            <a:off x="4699000" y="1798638"/>
            <a:ext cx="1150938" cy="6477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2303" name="Rectangle 22"/>
          <p:cNvSpPr>
            <a:spLocks noChangeArrowheads="1"/>
          </p:cNvSpPr>
          <p:nvPr/>
        </p:nvSpPr>
        <p:spPr bwMode="auto">
          <a:xfrm>
            <a:off x="6011863" y="2781300"/>
            <a:ext cx="3746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D12705"/>
                </a:solidFill>
              </a:rPr>
              <a:t>?</a:t>
            </a:r>
            <a:r>
              <a:rPr lang="cs-CZ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ra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557338"/>
            <a:ext cx="76200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smtClean="0"/>
              <a:t>Tíhová mapa ČR – TBO</a:t>
            </a:r>
            <a:br>
              <a:rPr lang="cs-CZ" sz="4000" smtClean="0"/>
            </a:br>
            <a:r>
              <a:rPr lang="cs-CZ" sz="4000" smtClean="0"/>
              <a:t>kadomská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767263" y="3232150"/>
            <a:ext cx="369887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/>
              <a:t>?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056188" y="3881438"/>
            <a:ext cx="37465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?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84300"/>
          </a:xfrm>
        </p:spPr>
        <p:txBody>
          <a:bodyPr/>
          <a:lstStyle/>
          <a:p>
            <a:pPr eaLnBrk="1" hangingPunct="1"/>
            <a:r>
              <a:rPr lang="cs-CZ" sz="2800" smtClean="0"/>
              <a:t>Plate-tektonický model uzavírání paleozoických oceánských pánví následovaných kolizí ATA s vých. Avalonií a Baltikou</a:t>
            </a: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258888" y="1382713"/>
          <a:ext cx="7200900" cy="547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CorelDRAW" r:id="rId4" imgW="3914274" imgH="2976799" progId="CorelDRAW.Graphic.10">
                  <p:embed/>
                </p:oleObj>
              </mc:Choice>
              <mc:Fallback>
                <p:oleObj name="CorelDRAW" r:id="rId4" imgW="3914274" imgH="2976799" progId="CorelDRAW.Graphic.1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382713"/>
                        <a:ext cx="7200900" cy="547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smtClean="0"/>
              <a:t>Průběh předpokládané tepelské sutury na hranici TBO a saxothuringika</a:t>
            </a:r>
            <a:endParaRPr lang="en-US" sz="2800" smtClean="0"/>
          </a:p>
        </p:txBody>
      </p:sp>
      <p:graphicFrame>
        <p:nvGraphicFramePr>
          <p:cNvPr id="2050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468313" y="1916113"/>
          <a:ext cx="8820150" cy="37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CorelDRAW" r:id="rId4" imgW="6290280" imgH="2795400" progId="CorelDraw.Graphic.8">
                  <p:embed/>
                </p:oleObj>
              </mc:Choice>
              <mc:Fallback>
                <p:oleObj name="CorelDRAW" r:id="rId4" imgW="6290280" imgH="2795400" progId="CorelDraw.Graphic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916113"/>
                        <a:ext cx="8820150" cy="377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prsky">
  <a:themeElements>
    <a:clrScheme name="Paprsky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Paprsk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arrow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arrow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rsky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arrow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arrow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3018</TotalTime>
  <Words>883</Words>
  <Application>Microsoft Office PowerPoint</Application>
  <PresentationFormat>Předvádění na obrazovce (4:3)</PresentationFormat>
  <Paragraphs>137</Paragraphs>
  <Slides>34</Slides>
  <Notes>30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0" baseType="lpstr">
      <vt:lpstr>Arial</vt:lpstr>
      <vt:lpstr>Times New Roman</vt:lpstr>
      <vt:lpstr>Wingdings</vt:lpstr>
      <vt:lpstr>Paprsky</vt:lpstr>
      <vt:lpstr>Výchozí návrh</vt:lpstr>
      <vt:lpstr>CorelDRAW</vt:lpstr>
      <vt:lpstr>Tepelsko-barrandienská oblast (středočeská oblast, Bohemikum, Central Bohemicum, paleog. Perunica  pro sp. paleozoikum)</vt:lpstr>
      <vt:lpstr>Postavení v rámci ČM</vt:lpstr>
      <vt:lpstr>Základní charakteristika</vt:lpstr>
      <vt:lpstr>Základní charakteristika</vt:lpstr>
      <vt:lpstr>Kadomský podklad ve variscidách střední a západní Evropy</vt:lpstr>
      <vt:lpstr>Vymezení jednotky a charakteristika jejích kontaktů s okolními jednotkami</vt:lpstr>
      <vt:lpstr>Tíhová mapa ČR – TBO kadomská</vt:lpstr>
      <vt:lpstr>Plate-tektonický model uzavírání paleozoických oceánských pánví následovaných kolizí ATA s vých. Avalonií a Baltikou</vt:lpstr>
      <vt:lpstr>Průběh předpokládané tepelské sutury na hranici TBO a saxothuringika</vt:lpstr>
      <vt:lpstr>Prezentace aplikace PowerPoint</vt:lpstr>
      <vt:lpstr>Mariánsko-lázeňský komplex a tepelská plošina</vt:lpstr>
      <vt:lpstr>Prezentace aplikace PowerPoint</vt:lpstr>
      <vt:lpstr>Metamorfní vývoj hornin mariánsko-lázeňského komplexu (metaofiolity – suturní melanž)</vt:lpstr>
      <vt:lpstr>Horniny mariánsko-lázeňského komplexu</vt:lpstr>
      <vt:lpstr>Seismický profil přes münchberskou kru (allochtonní jednotky nasunuté z tepelské sutury na saxothuringikum (spolu s ZEV)</vt:lpstr>
      <vt:lpstr>Variský přesun TBO přes okraj Saxothuringika (relikty sv. allochtonních jednotek v saxothuringiku</vt:lpstr>
      <vt:lpstr>Regionálně geologické členění TBO (dle Mísaře et al. 1983)</vt:lpstr>
      <vt:lpstr>Mapa proterozoika a sp. Paleozoika TBO</vt:lpstr>
      <vt:lpstr>Geologická mapa TBO v podloží křídy odkrytá na úroveň permokarbonu</vt:lpstr>
      <vt:lpstr>Metamorfní stavba v podloží ČKP</vt:lpstr>
      <vt:lpstr>Prezentace aplikace PowerPoint</vt:lpstr>
      <vt:lpstr>Prezentace aplikace PowerPoint</vt:lpstr>
      <vt:lpstr>Prezentace aplikace PowerPoint</vt:lpstr>
      <vt:lpstr>Strukturní skica barrandienského neoproterozoika (Holubec)</vt:lpstr>
      <vt:lpstr>Prezentace aplikace PowerPoint</vt:lpstr>
      <vt:lpstr>Prezentace aplikace PowerPoint</vt:lpstr>
      <vt:lpstr>Prezentace aplikace PowerPoint</vt:lpstr>
      <vt:lpstr>Metamorfní stavba TBO</vt:lpstr>
      <vt:lpstr>Prezentace aplikace PowerPoint</vt:lpstr>
      <vt:lpstr>Prezentace aplikace PowerPoint</vt:lpstr>
      <vt:lpstr>Železnohorské proterozoikum a  paleozoikum</vt:lpstr>
      <vt:lpstr>Prezentace aplikace PowerPoint</vt:lpstr>
      <vt:lpstr>Železné hory. S. část. Mapa 1: 25 000</vt:lpstr>
      <vt:lpstr>Železnohorské proterozoikum a paleozoikum </vt:lpstr>
    </vt:vector>
  </TitlesOfParts>
  <Company>PřF UK Praha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Václav Kachlík</dc:creator>
  <cp:lastModifiedBy>VK</cp:lastModifiedBy>
  <cp:revision>74</cp:revision>
  <dcterms:created xsi:type="dcterms:W3CDTF">2007-03-01T10:11:31Z</dcterms:created>
  <dcterms:modified xsi:type="dcterms:W3CDTF">2020-03-27T09:35:31Z</dcterms:modified>
</cp:coreProperties>
</file>