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</p:sldMasterIdLst>
  <p:notesMasterIdLst>
    <p:notesMasterId r:id="rId76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347" r:id="rId13"/>
    <p:sldId id="338" r:id="rId14"/>
    <p:sldId id="267" r:id="rId15"/>
    <p:sldId id="337" r:id="rId16"/>
    <p:sldId id="336" r:id="rId17"/>
    <p:sldId id="348" r:id="rId18"/>
    <p:sldId id="351" r:id="rId19"/>
    <p:sldId id="350" r:id="rId20"/>
    <p:sldId id="349" r:id="rId21"/>
    <p:sldId id="340" r:id="rId22"/>
    <p:sldId id="269" r:id="rId23"/>
    <p:sldId id="270" r:id="rId24"/>
    <p:sldId id="271" r:id="rId25"/>
    <p:sldId id="272" r:id="rId26"/>
    <p:sldId id="339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346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66" r:id="rId45"/>
    <p:sldId id="290" r:id="rId46"/>
    <p:sldId id="289" r:id="rId47"/>
    <p:sldId id="292" r:id="rId48"/>
    <p:sldId id="291" r:id="rId49"/>
    <p:sldId id="344" r:id="rId50"/>
    <p:sldId id="345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52" r:id="rId59"/>
    <p:sldId id="353" r:id="rId60"/>
    <p:sldId id="354" r:id="rId61"/>
    <p:sldId id="324" r:id="rId62"/>
    <p:sldId id="326" r:id="rId63"/>
    <p:sldId id="325" r:id="rId64"/>
    <p:sldId id="341" r:id="rId65"/>
    <p:sldId id="342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43" r:id="rId74"/>
    <p:sldId id="335" r:id="rId7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0" autoAdjust="0"/>
    <p:restoredTop sz="94660"/>
  </p:normalViewPr>
  <p:slideViewPr>
    <p:cSldViewPr>
      <p:cViewPr varScale="1">
        <p:scale>
          <a:sx n="107" d="100"/>
          <a:sy n="107" d="100"/>
        </p:scale>
        <p:origin x="80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53B5052-6799-4C3F-B917-8CA191FB0C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563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BB9E3-C251-41F0-8915-AF584FAFC89D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FD184-0C51-4FD8-9C1D-4C1A5A4E84B4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C2349-26C4-4963-A7AA-2BCD94173E09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DB69B6-52C5-47F0-94C7-3B9F52873294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818FC-52CC-4A1F-8C1A-3334EE3C343D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4EA0F-F85D-4CFF-8F1A-EBC9D2C96396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23B05-D97E-4B93-9FC6-90B546701C37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A3AB2-309A-4202-BBF2-A57C4C6C73A7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5C72D-161F-4F94-A87E-D0EECDCCD8BE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EF4FF-3DBC-45CD-B28D-EBE6F8029175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61286D-9CEC-45A5-AE40-8442ADCFA346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F6CA5-E360-47BC-BD69-7B587F5C2968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60867C-F470-4302-B9C0-61174014968D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7EB94-A549-449F-A2A8-548834DFD504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4F20F3-1A64-4224-8EED-18753B29E1E4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829C28-5B8B-49E4-8483-03179066B290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23706-9BB3-43F4-8254-ED209FB1FE63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E6F7CE-1E1D-47C8-9C55-A999547CFD12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45DC1-F57C-451B-9104-DE45D424C633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70F53-F1C1-47B1-8693-4964D9039C73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EDE33-F597-4B2D-87A6-74CAEEE55513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94A9F-0F94-483B-BEAD-3368CAB4A8FE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26F87-6C42-4FEA-B5BE-306E093737D9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E7720-9A97-4833-85AD-479F029AEEAA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2DBAF-A343-4ECD-8DEF-BB439C82B03E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C5A24-C20F-44D3-B38C-235AF8F93902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61AAA-9E64-4819-815A-A91268FFD7AD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6B620-38CE-4E21-A741-FD432D68973B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E1A12-0D5E-43A5-85AF-E6084B7BED4B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6DD7B-6D4A-4635-B212-E809C3E75C54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B55358-C09C-467E-A360-D81B0E1521EA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E1D96-D2BA-4906-8F78-E3B934B12595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5CE69-74D0-47C8-97AA-BDFCCE8832CC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394AC-4C29-4CD2-ACB3-B2CF6462B2EF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A6CB16-021F-43CF-AE33-55B4D02A827B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48D2E-27D3-436A-898B-B8D7686EA160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81052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E4886-FC46-4D4A-B079-0BA0CDDE8F7B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49FC4-5BED-4E64-B214-757963515818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97534-693E-4EA7-8107-82F7C6C65579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A0EF9-D4FD-4800-AA88-7774B6C42A0F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2CB82-62CA-41BD-B2A0-92AD86A4A7A6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CA03B8-82EC-4707-81EE-F7DE2233F9E4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85AAFD-84F0-41AE-A2EC-34A18EE54069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08569-65FB-477E-B4FD-F262CD4789EC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43493B-C4D0-4EEC-BA7D-F3AB6128A4D7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A8944-9409-449C-8707-956E81010AD2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02A57-9CA5-4095-9EAB-D28B626B1BA0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FD2FC-A2C7-4618-83B0-7DC8A1EA0CD8}" type="slidenum">
              <a:rPr lang="cs-CZ" smtClean="0"/>
              <a:pPr/>
              <a:t>62</a:t>
            </a:fld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A8944-9409-449C-8707-956E81010AD2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3213B-1792-4794-B881-7114ECA3B5D2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1561B-C253-4051-904F-401B7A9A87CE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33B13-15D1-4634-BA70-B693A32E56F9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9242C-6642-4632-929B-9D50AC51777E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7D0022-20DF-4E21-B6FB-D2022B9E8448}" type="slidenum">
              <a:rPr lang="cs-CZ" smtClean="0"/>
              <a:pPr/>
              <a:t>68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BB802-CB6B-4845-ACD5-51DBBFE51683}" type="slidenum">
              <a:rPr lang="cs-CZ" smtClean="0"/>
              <a:pPr/>
              <a:t>69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B2010-3786-435E-B764-425DC394E5DF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3DB6-E3A2-4BC5-9162-F1D279B0339C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0A0B3B-AE0D-46C2-8E46-A6559A70F48C}" type="slidenum">
              <a:rPr lang="cs-CZ" smtClean="0"/>
              <a:pPr/>
              <a:t>72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F534-DA52-4580-A673-62B56CEFEBE8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B04B6-8DBF-4364-80F2-5CBCBEE7A957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CA5C5-0B6E-4124-B379-F081C8C0BCD9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901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901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23C15-0087-4D12-B494-05D167DF86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693F-C9AD-44A3-9476-51DCC8CF27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B1255-4196-4C4D-8D04-B4374FC62B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8D7A5-2BC2-4C95-8B09-27FD280DC2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9425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9425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8DF8-C34E-4B04-BF5F-1E05392661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E7F7D-DDCC-440D-BF01-F747EA2CEB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EFED-088C-4083-A107-8FC8D33AD9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3D76B-43B3-4536-8008-9265966819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E216-F3E3-4D33-904F-A52D12A4DB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4BDC-E4DB-45A1-9DEB-3E8DC0F9AE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E77A-AB30-4BA5-A1A0-C8E139D7F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8EAA-FC2F-4F56-BDFD-76317C5BE3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9E02-21A0-4479-B87D-760A151B4A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519C6-C570-4D85-B7F1-CCB5C9365F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18788-C4A4-4172-A157-2E38C5005E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5639B-2591-4427-AC53-B8DEB9BB9F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C7DD-4556-4064-9F43-0F845A8B3F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1D8D5-785F-4044-B9A8-4CE6414FC8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6BB7-9EE9-40B4-A18B-05B480F59D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ECE7A-917E-44C0-908A-EA4AB72315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5D6BC-4A35-401F-AB2A-3F0992142B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0369-DE9B-4A13-8802-5056520BF1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EFFEA-6325-430F-9E1B-6EA2D95E51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AB088-C206-489F-8D87-0140069CF6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DA7E2-528F-4FC7-BA11-12884FDFEA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597E-46CE-4D22-BDB0-78B70939CC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C848-7A13-4C55-BF59-B0D635D978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BE44A-FC41-4701-A54D-6100033299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C703F-C0CA-4B47-B62B-569E9617FE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32F05-FE05-469B-900D-4E4CB1AD8D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E978-7E82-4E55-B752-0A74E502BB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1571D-E309-4EF7-8319-E5821C0740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6C39-BE9F-421B-A5DF-68227D7F4D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989A7-623C-4B62-BBE8-FBE119A222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75774E5-F218-4CA3-8711-2D40B30A7D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90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90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90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909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890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sp>
          <p:nvSpPr>
            <p:cNvPr id="890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910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891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1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31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19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0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32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414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32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32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932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932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932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32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81B13E0-972E-4F68-BAEC-E61AE7AFB1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3BD1E2A-DEE4-492C-B63B-23B7EC2B72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smtClean="0"/>
              <a:t>Staropaleozoický zvrásněný pokryv neoproterozoického fundamentu TBO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697543" y="-27301"/>
            <a:ext cx="1662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 Narrow" panose="020B0606020202030204" pitchFamily="34" charset="0"/>
              </a:rPr>
              <a:t>Geologická mapa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 Narrow" panose="020B0606020202030204" pitchFamily="34" charset="0"/>
              </a:rPr>
              <a:t>pražské pánve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17" y="332655"/>
            <a:ext cx="5896731" cy="64978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0" y="692696"/>
            <a:ext cx="2231456" cy="62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333375"/>
            <a:ext cx="59277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300788" y="404813"/>
            <a:ext cx="25193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Modely interpretace stavby</a:t>
            </a:r>
          </a:p>
          <a:p>
            <a:r>
              <a:rPr lang="cs-CZ" sz="2400"/>
              <a:t>Barrandienského synklinoria</a:t>
            </a:r>
          </a:p>
          <a:p>
            <a:r>
              <a:rPr lang="cs-CZ" sz="2400"/>
              <a:t>(Pražské pánve)</a:t>
            </a:r>
          </a:p>
          <a:p>
            <a:endParaRPr lang="cs-CZ" sz="2400"/>
          </a:p>
          <a:p>
            <a:r>
              <a:rPr lang="cs-CZ" sz="2400"/>
              <a:t>(Melichar, Hladil)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Stavba barrandienského paleozoika (názory na vznik zlomů a příkrovovou stavbu)</a:t>
            </a:r>
          </a:p>
        </p:txBody>
      </p:sp>
      <p:pic>
        <p:nvPicPr>
          <p:cNvPr id="17411" name="Picture 3" descr="Profily barrandienem - Havlíče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750" y="1096963"/>
            <a:ext cx="799306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188" y="941388"/>
            <a:ext cx="784860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>
                <a:latin typeface="Arial" charset="0"/>
              </a:rPr>
              <a:t>Interpretace stavby barrandienského sysnklinoria (Melichar, Hladil)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1500" y="3633788"/>
            <a:ext cx="3121025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r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51500" y="981075"/>
            <a:ext cx="31210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re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908050"/>
            <a:ext cx="384968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7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>
                <a:latin typeface="Arial Narrow" pitchFamily="34" charset="0"/>
              </a:rPr>
              <a:t>Vznik příkrovové stavby – model, struktury dokládající existenci mezivrstevních zlomů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/>
          <p:cNvSpPr txBox="1">
            <a:spLocks noChangeArrowheads="1"/>
          </p:cNvSpPr>
          <p:nvPr/>
        </p:nvSpPr>
        <p:spPr bwMode="auto">
          <a:xfrm>
            <a:off x="1763688" y="7976"/>
            <a:ext cx="4411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 Narrow" panose="020B0606020202030204" pitchFamily="34" charset="0"/>
              </a:rPr>
              <a:t>Strukturní mapa pražské pánve (Vacek, Žák 2017)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980727"/>
            <a:ext cx="5904656" cy="410103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79912" y="620688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Strukturní mapa pražské pánve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45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76672"/>
            <a:ext cx="5976664" cy="60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0" y="1916832"/>
            <a:ext cx="8543812" cy="390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51720" y="764704"/>
            <a:ext cx="430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Geologické řezy  </a:t>
            </a:r>
            <a:r>
              <a:rPr lang="cs-CZ" dirty="0" err="1" smtClean="0"/>
              <a:t>Barrandienem</a:t>
            </a:r>
            <a:r>
              <a:rPr lang="cs-CZ" dirty="0" smtClean="0"/>
              <a:t> (pražskou pánví)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98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051720" y="260648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Schematický </a:t>
            </a:r>
            <a:r>
              <a:rPr lang="cs-CZ" dirty="0" err="1" smtClean="0"/>
              <a:t>tentativní</a:t>
            </a:r>
            <a:r>
              <a:rPr lang="cs-CZ" dirty="0" smtClean="0"/>
              <a:t> geotektonický vývoj pražské pánve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764704"/>
            <a:ext cx="6575906" cy="57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Kambrium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Samostatný sedimentační cyklus,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Sedimentace v poměrně úzkých příkopech s velkou mocností sedimentů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Geotektonicky podmíněna přechodem od aktivního okraje k sedimentaci na pasivním </a:t>
            </a:r>
            <a:r>
              <a:rPr lang="cs-CZ" sz="2000" dirty="0" err="1" smtClean="0"/>
              <a:t>kontintálním</a:t>
            </a:r>
            <a:r>
              <a:rPr lang="cs-CZ" sz="2000" dirty="0" smtClean="0"/>
              <a:t> okraji (doznívá šikmá kolize typu </a:t>
            </a:r>
            <a:r>
              <a:rPr lang="cs-CZ" sz="2000" dirty="0" err="1" smtClean="0"/>
              <a:t>Baja</a:t>
            </a:r>
            <a:r>
              <a:rPr lang="cs-CZ" sz="2000" dirty="0" smtClean="0"/>
              <a:t> Kalifornia).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Výskyt: Jinecké kambrium, </a:t>
            </a:r>
            <a:r>
              <a:rPr lang="cs-CZ" sz="2000" dirty="0" err="1" smtClean="0"/>
              <a:t>skryjsko</a:t>
            </a:r>
            <a:r>
              <a:rPr lang="cs-CZ" sz="2000" dirty="0" smtClean="0"/>
              <a:t>-</a:t>
            </a:r>
            <a:r>
              <a:rPr lang="cs-CZ" sz="2000" dirty="0" err="1" smtClean="0"/>
              <a:t>týřovické</a:t>
            </a:r>
            <a:r>
              <a:rPr lang="cs-CZ" sz="2000" dirty="0" smtClean="0"/>
              <a:t> kambrium, ostrovní zóny (</a:t>
            </a:r>
            <a:r>
              <a:rPr lang="cs-CZ" sz="2000" dirty="0" err="1" smtClean="0"/>
              <a:t>netvořicko</a:t>
            </a:r>
            <a:r>
              <a:rPr lang="cs-CZ" sz="2000" dirty="0" smtClean="0"/>
              <a:t>-</a:t>
            </a:r>
            <a:r>
              <a:rPr lang="cs-CZ" sz="2000" dirty="0" err="1" smtClean="0"/>
              <a:t>neveklovský</a:t>
            </a:r>
            <a:r>
              <a:rPr lang="cs-CZ" sz="2000" dirty="0" smtClean="0"/>
              <a:t> a </a:t>
            </a:r>
            <a:r>
              <a:rPr lang="cs-CZ" sz="2000" dirty="0" err="1" smtClean="0"/>
              <a:t>zbořenokostelecký</a:t>
            </a:r>
            <a:r>
              <a:rPr lang="cs-CZ" sz="2000" dirty="0" smtClean="0"/>
              <a:t> ostrov), </a:t>
            </a:r>
            <a:r>
              <a:rPr lang="cs-CZ" sz="2000" dirty="0" err="1" smtClean="0"/>
              <a:t>rožmitálská</a:t>
            </a:r>
            <a:r>
              <a:rPr lang="cs-CZ" sz="2000" dirty="0" smtClean="0"/>
              <a:t> kra a Železné hory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Spodní kambrium – klastický vývoj kontinentální, slepence pískovce – aluviální, říční sedimenty, vložky břidlic s faunou (pasecké břidlice)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Stř</a:t>
            </a:r>
            <a:r>
              <a:rPr lang="cs-CZ" sz="2000" dirty="0" smtClean="0"/>
              <a:t>. kambrium mořské – jinecké souvrství (zastoupeno v Brdech i </a:t>
            </a:r>
            <a:r>
              <a:rPr lang="cs-CZ" sz="2000" dirty="0" err="1" smtClean="0"/>
              <a:t>skryjsko</a:t>
            </a:r>
            <a:r>
              <a:rPr lang="cs-CZ" sz="2000" dirty="0" smtClean="0"/>
              <a:t>-</a:t>
            </a:r>
            <a:r>
              <a:rPr lang="cs-CZ" sz="2000" dirty="0" err="1" smtClean="0"/>
              <a:t>týřovické</a:t>
            </a:r>
            <a:r>
              <a:rPr lang="cs-CZ" sz="2000" dirty="0" smtClean="0"/>
              <a:t> oblasti,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Stř</a:t>
            </a:r>
            <a:r>
              <a:rPr lang="cs-CZ" sz="2000" dirty="0" smtClean="0"/>
              <a:t>. kambrium i v Železných horách – </a:t>
            </a:r>
            <a:r>
              <a:rPr lang="cs-CZ" sz="2000" dirty="0" err="1" smtClean="0"/>
              <a:t>senické</a:t>
            </a:r>
            <a:r>
              <a:rPr lang="cs-CZ" sz="2000" dirty="0" smtClean="0"/>
              <a:t> vrstvy, (na </a:t>
            </a:r>
            <a:r>
              <a:rPr lang="cs-CZ" sz="2000" dirty="0" err="1" smtClean="0"/>
              <a:t>křivoklátsku</a:t>
            </a:r>
            <a:r>
              <a:rPr lang="cs-CZ" sz="2000" dirty="0" smtClean="0"/>
              <a:t> chybí </a:t>
            </a:r>
            <a:r>
              <a:rPr lang="cs-CZ" sz="2000" dirty="0" err="1" smtClean="0"/>
              <a:t>sp</a:t>
            </a:r>
            <a:r>
              <a:rPr lang="cs-CZ" sz="2000" dirty="0" smtClean="0"/>
              <a:t>. Kambrium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Sv. kambrium vulkanity, na </a:t>
            </a:r>
            <a:r>
              <a:rPr lang="cs-CZ" sz="2000" dirty="0" err="1" smtClean="0"/>
              <a:t>Rokycansku</a:t>
            </a:r>
            <a:r>
              <a:rPr lang="cs-CZ" sz="2000" dirty="0" smtClean="0"/>
              <a:t> i sedimenty – pavlovské 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>
                <a:latin typeface="Arial Narrow" pitchFamily="34" charset="0"/>
              </a:rPr>
              <a:t>Palezoický zvrásněný pokryv TBO (Barrandienské paleozoikum)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latin typeface="Arial Narrow" pitchFamily="34" charset="0"/>
              </a:rPr>
              <a:t>Dva cykly: kambrium</a:t>
            </a:r>
          </a:p>
          <a:p>
            <a:pPr eaLnBrk="1" hangingPunct="1">
              <a:defRPr/>
            </a:pPr>
            <a:r>
              <a:rPr lang="cs-CZ" smtClean="0">
                <a:latin typeface="Arial Narrow" pitchFamily="34" charset="0"/>
              </a:rPr>
              <a:t>Ordovik až stř. devon</a:t>
            </a:r>
          </a:p>
          <a:p>
            <a:pPr eaLnBrk="1" hangingPunct="1">
              <a:defRPr/>
            </a:pPr>
            <a:r>
              <a:rPr lang="cs-CZ" smtClean="0">
                <a:latin typeface="Arial Narrow" pitchFamily="34" charset="0"/>
              </a:rPr>
              <a:t>Leží diskordantě na kadomsky zvrásněném a erodovaném podloží – má charakter sedimentace na pasivním kont. Okraji, za současné extenze, která probíhala během riftingu ATA k Laurussii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Kambrium brdské (příbramsko-jinecké)</a:t>
            </a:r>
          </a:p>
        </p:txBody>
      </p:sp>
      <p:pic>
        <p:nvPicPr>
          <p:cNvPr id="22531" name="Picture 3" descr="Kambrium - rozšíření sed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60" y="1268760"/>
            <a:ext cx="7489825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ra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288" y="333375"/>
            <a:ext cx="7993062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395288" y="1988840"/>
            <a:ext cx="5095676" cy="4437112"/>
            <a:chOff x="412428" y="2001662"/>
            <a:chExt cx="5095676" cy="443711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30146" y="2744236"/>
              <a:ext cx="4437112" cy="2951963"/>
            </a:xfrm>
            <a:prstGeom prst="rect">
              <a:avLst/>
            </a:prstGeom>
            <a:noFill/>
            <a:ln w="38100">
              <a:noFill/>
            </a:ln>
          </p:spPr>
        </p:pic>
        <p:cxnSp>
          <p:nvCxnSpPr>
            <p:cNvPr id="4" name="Přímá spojnice se šipkou 3"/>
            <p:cNvCxnSpPr/>
            <p:nvPr/>
          </p:nvCxnSpPr>
          <p:spPr>
            <a:xfrm>
              <a:off x="3131840" y="4941168"/>
              <a:ext cx="23762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408490" y="1968575"/>
            <a:ext cx="5599120" cy="4293096"/>
            <a:chOff x="467544" y="1944141"/>
            <a:chExt cx="5599120" cy="4293096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944141"/>
              <a:ext cx="3219822" cy="4293096"/>
            </a:xfrm>
            <a:prstGeom prst="rect">
              <a:avLst/>
            </a:prstGeom>
          </p:spPr>
        </p:pic>
        <p:cxnSp>
          <p:nvCxnSpPr>
            <p:cNvPr id="11" name="Přímá spojnice se šipkou 10"/>
            <p:cNvCxnSpPr/>
            <p:nvPr/>
          </p:nvCxnSpPr>
          <p:spPr>
            <a:xfrm>
              <a:off x="3635896" y="3861048"/>
              <a:ext cx="2430768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Skupina 15"/>
          <p:cNvGrpSpPr/>
          <p:nvPr/>
        </p:nvGrpSpPr>
        <p:grpSpPr>
          <a:xfrm>
            <a:off x="323528" y="1196789"/>
            <a:ext cx="5400600" cy="3501008"/>
            <a:chOff x="323528" y="1196789"/>
            <a:chExt cx="5400600" cy="3501008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196789"/>
              <a:ext cx="4668011" cy="3501008"/>
            </a:xfrm>
            <a:prstGeom prst="rect">
              <a:avLst/>
            </a:prstGeom>
          </p:spPr>
        </p:pic>
        <p:cxnSp>
          <p:nvCxnSpPr>
            <p:cNvPr id="15" name="Přímá spojnice se šipkou 14"/>
            <p:cNvCxnSpPr/>
            <p:nvPr/>
          </p:nvCxnSpPr>
          <p:spPr>
            <a:xfrm>
              <a:off x="5004048" y="2204864"/>
              <a:ext cx="7200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/>
          <p:cNvGrpSpPr/>
          <p:nvPr/>
        </p:nvGrpSpPr>
        <p:grpSpPr>
          <a:xfrm>
            <a:off x="370635" y="582008"/>
            <a:ext cx="5366002" cy="3519498"/>
            <a:chOff x="370635" y="582008"/>
            <a:chExt cx="5366002" cy="3519498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35" y="582008"/>
              <a:ext cx="4692664" cy="3519498"/>
            </a:xfrm>
            <a:prstGeom prst="rect">
              <a:avLst/>
            </a:prstGeom>
          </p:spPr>
        </p:pic>
        <p:cxnSp>
          <p:nvCxnSpPr>
            <p:cNvPr id="19" name="Přímá spojnice se šipkou 18"/>
            <p:cNvCxnSpPr/>
            <p:nvPr/>
          </p:nvCxnSpPr>
          <p:spPr>
            <a:xfrm flipV="1">
              <a:off x="5004048" y="1196789"/>
              <a:ext cx="732589" cy="21598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Skupina 24"/>
          <p:cNvGrpSpPr/>
          <p:nvPr/>
        </p:nvGrpSpPr>
        <p:grpSpPr>
          <a:xfrm>
            <a:off x="462326" y="336319"/>
            <a:ext cx="5274311" cy="3483006"/>
            <a:chOff x="462326" y="336319"/>
            <a:chExt cx="5274311" cy="3483006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26" y="336319"/>
              <a:ext cx="4644008" cy="3483006"/>
            </a:xfrm>
            <a:prstGeom prst="rect">
              <a:avLst/>
            </a:prstGeom>
          </p:spPr>
        </p:pic>
        <p:cxnSp>
          <p:nvCxnSpPr>
            <p:cNvPr id="23" name="Přímá spojnice se šipkou 22"/>
            <p:cNvCxnSpPr/>
            <p:nvPr/>
          </p:nvCxnSpPr>
          <p:spPr>
            <a:xfrm>
              <a:off x="4792226" y="907626"/>
              <a:ext cx="944411" cy="2171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ambrium rozšíření a před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213" y="692150"/>
            <a:ext cx="7704137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Kambrium sed. prostrory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10070- rožmitálský ostrov - litostratigrafi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288" y="161925"/>
            <a:ext cx="64389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55875" y="508476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D12705"/>
                </a:solidFill>
              </a:rPr>
              <a:t>Paleozoikum rožmitálské kry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latin typeface="Arial" charset="0"/>
              </a:rPr>
              <a:t>Ordovik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Největší mocnost (až 2,5 km)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Největší plošné rozšíření, </a:t>
            </a:r>
          </a:p>
          <a:p>
            <a:pPr eaLnBrk="1" hangingPunct="1">
              <a:defRPr/>
            </a:pPr>
            <a:r>
              <a:rPr lang="cs-CZ" dirty="0" err="1" smtClean="0">
                <a:latin typeface="Arial" charset="0"/>
              </a:rPr>
              <a:t>Siliciklastická</a:t>
            </a:r>
            <a:r>
              <a:rPr lang="cs-CZ" dirty="0" smtClean="0">
                <a:latin typeface="Arial" charset="0"/>
              </a:rPr>
              <a:t> sedimentace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(břidlice, pískovce, křemence, při bázi slepence)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Vložky oolitických žel. rud. 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Sv. ordovik – </a:t>
            </a:r>
            <a:r>
              <a:rPr lang="cs-CZ" dirty="0" err="1" smtClean="0">
                <a:latin typeface="Arial" charset="0"/>
              </a:rPr>
              <a:t>diamiktity</a:t>
            </a:r>
            <a:r>
              <a:rPr lang="cs-CZ" dirty="0" smtClean="0">
                <a:latin typeface="Arial" charset="0"/>
              </a:rPr>
              <a:t>,</a:t>
            </a:r>
            <a:r>
              <a:rPr lang="cs-CZ" dirty="0" smtClean="0"/>
              <a:t> </a:t>
            </a:r>
          </a:p>
          <a:p>
            <a:pPr eaLnBrk="1" hangingPunct="1"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413" y="116632"/>
            <a:ext cx="653415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659563" y="277813"/>
            <a:ext cx="2484437" cy="1711325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Ordovik- litostratigrafie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3779912" y="2636912"/>
            <a:ext cx="5364088" cy="5399584"/>
            <a:chOff x="3779912" y="2708920"/>
            <a:chExt cx="5364088" cy="53995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9364" y="3383868"/>
              <a:ext cx="5399584" cy="4049688"/>
            </a:xfrm>
            <a:prstGeom prst="rect">
              <a:avLst/>
            </a:prstGeom>
          </p:spPr>
        </p:pic>
        <p:cxnSp>
          <p:nvCxnSpPr>
            <p:cNvPr id="6" name="Přímá spojnice se šipkou 5"/>
            <p:cNvCxnSpPr/>
            <p:nvPr/>
          </p:nvCxnSpPr>
          <p:spPr>
            <a:xfrm flipH="1">
              <a:off x="3779912" y="5805264"/>
              <a:ext cx="1512168" cy="720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/>
          <p:cNvGrpSpPr/>
          <p:nvPr/>
        </p:nvGrpSpPr>
        <p:grpSpPr>
          <a:xfrm>
            <a:off x="3284984" y="2326664"/>
            <a:ext cx="5859016" cy="4572000"/>
            <a:chOff x="3284984" y="2326664"/>
            <a:chExt cx="5859016" cy="4572000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43500" y="2898164"/>
              <a:ext cx="4572000" cy="3429000"/>
            </a:xfrm>
            <a:prstGeom prst="rect">
              <a:avLst/>
            </a:prstGeom>
          </p:spPr>
        </p:pic>
        <p:cxnSp>
          <p:nvCxnSpPr>
            <p:cNvPr id="10" name="Přímá spojnice se šipkou 9"/>
            <p:cNvCxnSpPr/>
            <p:nvPr/>
          </p:nvCxnSpPr>
          <p:spPr>
            <a:xfrm flipH="1">
              <a:off x="3284984" y="5229200"/>
              <a:ext cx="2727176" cy="3911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Skupina 16"/>
          <p:cNvGrpSpPr/>
          <p:nvPr/>
        </p:nvGrpSpPr>
        <p:grpSpPr>
          <a:xfrm>
            <a:off x="4139952" y="2852936"/>
            <a:ext cx="4985297" cy="3212976"/>
            <a:chOff x="4139952" y="2852936"/>
            <a:chExt cx="4985297" cy="3212976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281" y="2852936"/>
              <a:ext cx="4283968" cy="3212976"/>
            </a:xfrm>
            <a:prstGeom prst="rect">
              <a:avLst/>
            </a:prstGeom>
          </p:spPr>
        </p:pic>
        <p:cxnSp>
          <p:nvCxnSpPr>
            <p:cNvPr id="16" name="Přímá spojnice se šipkou 15"/>
            <p:cNvCxnSpPr/>
            <p:nvPr/>
          </p:nvCxnSpPr>
          <p:spPr>
            <a:xfrm flipH="1">
              <a:off x="4139952" y="4653136"/>
              <a:ext cx="1152128" cy="288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917279"/>
            <a:ext cx="4668011" cy="3501008"/>
          </a:xfrm>
          <a:prstGeom prst="rect">
            <a:avLst/>
          </a:prstGeom>
        </p:spPr>
      </p:pic>
      <p:cxnSp>
        <p:nvCxnSpPr>
          <p:cNvPr id="20" name="Přímá spojnice se šipkou 19"/>
          <p:cNvCxnSpPr/>
          <p:nvPr/>
        </p:nvCxnSpPr>
        <p:spPr>
          <a:xfrm flipH="1" flipV="1">
            <a:off x="4001856" y="3334680"/>
            <a:ext cx="1002192" cy="36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Skupina 26"/>
          <p:cNvGrpSpPr/>
          <p:nvPr/>
        </p:nvGrpSpPr>
        <p:grpSpPr>
          <a:xfrm>
            <a:off x="4036006" y="-49472"/>
            <a:ext cx="5107994" cy="4653135"/>
            <a:chOff x="4036006" y="-49472"/>
            <a:chExt cx="5107994" cy="4653135"/>
          </a:xfrm>
        </p:grpSpPr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72507" y="532170"/>
              <a:ext cx="4653135" cy="3489851"/>
            </a:xfrm>
            <a:prstGeom prst="rect">
              <a:avLst/>
            </a:prstGeom>
          </p:spPr>
        </p:pic>
        <p:cxnSp>
          <p:nvCxnSpPr>
            <p:cNvPr id="26" name="Přímá spojnice se šipkou 25"/>
            <p:cNvCxnSpPr/>
            <p:nvPr/>
          </p:nvCxnSpPr>
          <p:spPr>
            <a:xfrm flipH="1" flipV="1">
              <a:off x="4036006" y="855245"/>
              <a:ext cx="1767148" cy="10930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aleogeog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565150"/>
            <a:ext cx="8424863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Paleogeografie – třenické a míliňské 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labavské 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-1250950"/>
            <a:ext cx="9185275" cy="143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608263" y="-439738"/>
            <a:ext cx="22161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  <a:latin typeface="Arial" charset="0"/>
              </a:rPr>
              <a:t>Klabavské souvrství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labavské 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-6516688"/>
            <a:ext cx="8355012" cy="130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816100" y="857250"/>
            <a:ext cx="3409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  <a:latin typeface="Arial" charset="0"/>
              </a:rPr>
              <a:t>Mocnosti klabavského souvrství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Šárecké 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0"/>
            <a:ext cx="437515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43438" y="765175"/>
            <a:ext cx="397033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Šárecké souvrství – paleogeografie, mocnosti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68313" y="260350"/>
            <a:ext cx="80645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Diskordance mezi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sp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kambriem 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neoproterozoikem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Mezi ordovikem a kambriem, proto kambrium samostatný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transtenzní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cyklus se vznikem příkopovitých pánví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Struktury paleozoika se odchylují od struktur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proterozoika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 cca 15° - mají směry sv. –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jz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Hlavní deformace proběhla na rozdíl od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moldanubika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od ostatních jednotek již v průběhu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devonu, ale pokračuje v blízkosti hranice s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moldanubikem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až do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karbonu 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Staropaleozoické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sledy nemetamorfovány,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fosiliferní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 v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Barrandienu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v Železných horách slabá metamorfóza)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Svrchnokamrický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subaerický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vulkanismus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Ordovicko-devonský bazický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subaerický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magmatismus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vnitrodeskového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typu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Variský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magmatismus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jen poměrně starý, nejstarší granity přeměněny ještě na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ortoruly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starosedelské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mirotické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 tj.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def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Začínají již na konci </a:t>
            </a:r>
            <a:r>
              <a:rPr lang="cs-CZ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stř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devonu)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Intruze SCP – 355-335,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Paleogegeografie dobrotivského souvrství</a:t>
            </a:r>
          </a:p>
        </p:txBody>
      </p:sp>
      <p:pic>
        <p:nvPicPr>
          <p:cNvPr id="32771" name="Picture 3" descr="Dobrotivské 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288" y="1019175"/>
            <a:ext cx="36576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obrotivské 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825" y="1052513"/>
            <a:ext cx="36576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ibeňské 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7463"/>
            <a:ext cx="4935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219700" y="274638"/>
            <a:ext cx="34671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Libeňské souvrství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inické a zah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8101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003800" y="274638"/>
            <a:ext cx="368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Svrchnoordovická souvrství - mocnosti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ilur - litostrat - faci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33164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292080" y="0"/>
            <a:ext cx="3178696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latin typeface="Arial Narrow" pitchFamily="34" charset="0"/>
              </a:rPr>
              <a:t>Silur - </a:t>
            </a:r>
            <a:r>
              <a:rPr lang="cs-CZ" sz="2400" dirty="0" err="1" smtClean="0">
                <a:latin typeface="Arial Narrow" pitchFamily="34" charset="0"/>
              </a:rPr>
              <a:t>litostratigrafie</a:t>
            </a:r>
            <a:endParaRPr lang="cs-CZ" sz="2400" dirty="0" smtClean="0">
              <a:latin typeface="Arial Narrow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5105400" y="1052736"/>
            <a:ext cx="4038600" cy="4525963"/>
          </a:xfrm>
        </p:spPr>
        <p:txBody>
          <a:bodyPr/>
          <a:lstStyle/>
          <a:p>
            <a:r>
              <a:rPr lang="cs-CZ" sz="2000" dirty="0" smtClean="0">
                <a:latin typeface="Arial Narrow" pitchFamily="34" charset="0"/>
              </a:rPr>
              <a:t>Charakteristika siluru:</a:t>
            </a:r>
          </a:p>
          <a:p>
            <a:r>
              <a:rPr lang="cs-CZ" sz="2000" dirty="0" smtClean="0">
                <a:latin typeface="Arial Narrow" pitchFamily="34" charset="0"/>
              </a:rPr>
              <a:t>Prohloubení pánve (</a:t>
            </a:r>
            <a:r>
              <a:rPr lang="cs-CZ" sz="2000" dirty="0" err="1" smtClean="0">
                <a:latin typeface="Arial Narrow" pitchFamily="34" charset="0"/>
              </a:rPr>
              <a:t>předbřežní</a:t>
            </a:r>
            <a:r>
              <a:rPr lang="cs-CZ" sz="2000" dirty="0" smtClean="0">
                <a:latin typeface="Arial Narrow" pitchFamily="34" charset="0"/>
              </a:rPr>
              <a:t> facie pelagických </a:t>
            </a:r>
            <a:r>
              <a:rPr lang="cs-CZ" sz="2000" dirty="0" err="1" smtClean="0">
                <a:latin typeface="Arial Narrow" pitchFamily="34" charset="0"/>
              </a:rPr>
              <a:t>grapt</a:t>
            </a:r>
            <a:r>
              <a:rPr lang="cs-CZ" sz="2000" dirty="0" smtClean="0">
                <a:latin typeface="Arial Narrow" pitchFamily="34" charset="0"/>
              </a:rPr>
              <a:t>. břidlic)- transgrese po sv. ordovickém zalednění</a:t>
            </a:r>
          </a:p>
          <a:p>
            <a:r>
              <a:rPr lang="cs-CZ" sz="2000" dirty="0" smtClean="0">
                <a:latin typeface="Arial Narrow" pitchFamily="34" charset="0"/>
              </a:rPr>
              <a:t>Bazický až </a:t>
            </a:r>
            <a:r>
              <a:rPr lang="cs-CZ" sz="2000" dirty="0" err="1" smtClean="0">
                <a:latin typeface="Arial Narrow" pitchFamily="34" charset="0"/>
              </a:rPr>
              <a:t>ultrabaz</a:t>
            </a:r>
            <a:r>
              <a:rPr lang="cs-CZ" sz="2000" dirty="0" smtClean="0">
                <a:latin typeface="Arial Narrow" pitchFamily="34" charset="0"/>
              </a:rPr>
              <a:t>. Submarinní vulkanismus (sopky místy dosahovaly až mořské hladiny)</a:t>
            </a:r>
          </a:p>
          <a:p>
            <a:r>
              <a:rPr lang="cs-CZ" sz="2000" dirty="0" smtClean="0">
                <a:latin typeface="Arial Narrow" pitchFamily="34" charset="0"/>
              </a:rPr>
              <a:t>(</a:t>
            </a:r>
            <a:r>
              <a:rPr lang="cs-CZ" sz="2000" dirty="0" err="1" smtClean="0">
                <a:latin typeface="Arial Narrow" pitchFamily="34" charset="0"/>
              </a:rPr>
              <a:t>pikrobazalty</a:t>
            </a:r>
            <a:r>
              <a:rPr lang="cs-CZ" sz="2000" dirty="0" smtClean="0">
                <a:latin typeface="Arial Narrow" pitchFamily="34" charset="0"/>
              </a:rPr>
              <a:t>, </a:t>
            </a:r>
            <a:r>
              <a:rPr lang="cs-CZ" sz="2000" dirty="0" err="1" smtClean="0">
                <a:latin typeface="Arial Narrow" pitchFamily="34" charset="0"/>
              </a:rPr>
              <a:t>pikrity</a:t>
            </a:r>
            <a:r>
              <a:rPr lang="cs-CZ" sz="2000" dirty="0" smtClean="0">
                <a:latin typeface="Arial Narrow" pitchFamily="34" charset="0"/>
              </a:rPr>
              <a:t>)</a:t>
            </a:r>
          </a:p>
          <a:p>
            <a:r>
              <a:rPr lang="cs-CZ" sz="2000" dirty="0" smtClean="0">
                <a:latin typeface="Arial Narrow" pitchFamily="34" charset="0"/>
              </a:rPr>
              <a:t>Sv. silur- přechod z klastické do </a:t>
            </a:r>
            <a:r>
              <a:rPr lang="cs-CZ" sz="2000" dirty="0" err="1" smtClean="0">
                <a:latin typeface="Arial Narrow" pitchFamily="34" charset="0"/>
              </a:rPr>
              <a:t>karb</a:t>
            </a:r>
            <a:r>
              <a:rPr lang="cs-CZ" sz="2000" dirty="0" smtClean="0">
                <a:latin typeface="Arial Narrow" pitchFamily="34" charset="0"/>
              </a:rPr>
              <a:t>. Sedimentace</a:t>
            </a:r>
          </a:p>
          <a:p>
            <a:r>
              <a:rPr lang="cs-CZ" sz="2000" dirty="0" smtClean="0">
                <a:latin typeface="Arial Narrow" pitchFamily="34" charset="0"/>
              </a:rPr>
              <a:t>Malé mocnosti, s výjimkou kolem </a:t>
            </a:r>
            <a:r>
              <a:rPr lang="cs-CZ" sz="2000" dirty="0" err="1" smtClean="0">
                <a:latin typeface="Arial Narrow" pitchFamily="34" charset="0"/>
              </a:rPr>
              <a:t>synsed</a:t>
            </a:r>
            <a:r>
              <a:rPr lang="cs-CZ" sz="2000" dirty="0" smtClean="0">
                <a:latin typeface="Arial Narrow" pitchFamily="34" charset="0"/>
              </a:rPr>
              <a:t>. zlomů</a:t>
            </a:r>
          </a:p>
          <a:p>
            <a:r>
              <a:rPr lang="cs-CZ" sz="2000" dirty="0" smtClean="0">
                <a:latin typeface="Arial Narrow" pitchFamily="34" charset="0"/>
              </a:rPr>
              <a:t>Konkordantní sled jak do podloží tak i do nadloží</a:t>
            </a:r>
            <a:endParaRPr lang="cs-CZ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ilur - litostrat - faci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33163"/>
            <a:ext cx="7704856" cy="109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Skupina 22"/>
          <p:cNvGrpSpPr/>
          <p:nvPr/>
        </p:nvGrpSpPr>
        <p:grpSpPr>
          <a:xfrm>
            <a:off x="3419872" y="3246138"/>
            <a:ext cx="5724128" cy="3611862"/>
            <a:chOff x="3419872" y="3246138"/>
            <a:chExt cx="5724128" cy="3611862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184" y="3246138"/>
              <a:ext cx="4815816" cy="3611862"/>
            </a:xfrm>
            <a:prstGeom prst="rect">
              <a:avLst/>
            </a:prstGeom>
          </p:spPr>
        </p:pic>
        <p:cxnSp>
          <p:nvCxnSpPr>
            <p:cNvPr id="18" name="Přímá spojnice se šipkou 17"/>
            <p:cNvCxnSpPr/>
            <p:nvPr/>
          </p:nvCxnSpPr>
          <p:spPr>
            <a:xfrm flipH="1" flipV="1">
              <a:off x="3419872" y="5805264"/>
              <a:ext cx="1080120" cy="1440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Přímá spojnice se šipkou 32"/>
          <p:cNvCxnSpPr/>
          <p:nvPr/>
        </p:nvCxnSpPr>
        <p:spPr>
          <a:xfrm flipH="1">
            <a:off x="3851920" y="2193821"/>
            <a:ext cx="936104" cy="187982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Skupina 38"/>
          <p:cNvGrpSpPr/>
          <p:nvPr/>
        </p:nvGrpSpPr>
        <p:grpSpPr>
          <a:xfrm>
            <a:off x="3967980" y="62634"/>
            <a:ext cx="5139851" cy="3611861"/>
            <a:chOff x="3995936" y="12331"/>
            <a:chExt cx="5139851" cy="361186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972" y="12331"/>
              <a:ext cx="4815815" cy="3611861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38" name="Přímá spojnice se šipkou 37"/>
            <p:cNvCxnSpPr/>
            <p:nvPr/>
          </p:nvCxnSpPr>
          <p:spPr>
            <a:xfrm flipH="1">
              <a:off x="3995936" y="2287603"/>
              <a:ext cx="648072" cy="1052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Skupina 42"/>
          <p:cNvGrpSpPr/>
          <p:nvPr/>
        </p:nvGrpSpPr>
        <p:grpSpPr>
          <a:xfrm>
            <a:off x="3683725" y="33163"/>
            <a:ext cx="5460275" cy="3395837"/>
            <a:chOff x="3683725" y="33163"/>
            <a:chExt cx="5460275" cy="3395837"/>
          </a:xfrm>
        </p:grpSpPr>
        <p:pic>
          <p:nvPicPr>
            <p:cNvPr id="40" name="Obrázek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074" y="33163"/>
              <a:ext cx="4542926" cy="3395837"/>
            </a:xfrm>
            <a:prstGeom prst="rect">
              <a:avLst/>
            </a:prstGeom>
          </p:spPr>
        </p:pic>
        <p:cxnSp>
          <p:nvCxnSpPr>
            <p:cNvPr id="42" name="Přímá spojnice se šipkou 41"/>
            <p:cNvCxnSpPr/>
            <p:nvPr/>
          </p:nvCxnSpPr>
          <p:spPr>
            <a:xfrm flipH="1" flipV="1">
              <a:off x="3683725" y="1388809"/>
              <a:ext cx="1144244" cy="720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478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87900" y="274638"/>
            <a:ext cx="38989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/>
              <a:t>Silur v pražské pávi,  facie, důležité zlomy</a:t>
            </a:r>
          </a:p>
        </p:txBody>
      </p:sp>
      <p:pic>
        <p:nvPicPr>
          <p:cNvPr id="36867" name="Picture 3" descr="Facie siluru  kolem vul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88913"/>
            <a:ext cx="4681538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4" descr="devon - barrandien004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657" y="704177"/>
            <a:ext cx="8316912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Litostratigrafické schema devonu pražské pánve</a:t>
            </a:r>
            <a:br>
              <a:rPr lang="cs-CZ" sz="2800" smtClean="0"/>
            </a:br>
            <a:endParaRPr lang="cs-CZ" sz="2800" smtClean="0"/>
          </a:p>
        </p:txBody>
      </p:sp>
      <p:grpSp>
        <p:nvGrpSpPr>
          <p:cNvPr id="24" name="Skupina 23"/>
          <p:cNvGrpSpPr/>
          <p:nvPr/>
        </p:nvGrpSpPr>
        <p:grpSpPr>
          <a:xfrm>
            <a:off x="2483768" y="3138762"/>
            <a:ext cx="6788469" cy="3741202"/>
            <a:chOff x="2843808" y="3084901"/>
            <a:chExt cx="6788469" cy="3741202"/>
          </a:xfrm>
        </p:grpSpPr>
        <p:pic>
          <p:nvPicPr>
            <p:cNvPr id="57347" name="Picture 3" descr="F:\Dokumenty\Obrázky\Foto\devon Barrandien\P1010011- vápence s rohovci, devon, barrandien, lochkovské patrně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644008" y="3084901"/>
              <a:ext cx="4988269" cy="3741202"/>
            </a:xfrm>
            <a:prstGeom prst="rect">
              <a:avLst/>
            </a:prstGeom>
            <a:noFill/>
          </p:spPr>
        </p:pic>
        <p:cxnSp>
          <p:nvCxnSpPr>
            <p:cNvPr id="23" name="Přímá spojnice se šipkou 22"/>
            <p:cNvCxnSpPr/>
            <p:nvPr/>
          </p:nvCxnSpPr>
          <p:spPr>
            <a:xfrm flipH="1" flipV="1">
              <a:off x="2843808" y="5650736"/>
              <a:ext cx="2232248" cy="1392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Skupina 6"/>
          <p:cNvGrpSpPr/>
          <p:nvPr/>
        </p:nvGrpSpPr>
        <p:grpSpPr>
          <a:xfrm>
            <a:off x="2339752" y="615249"/>
            <a:ext cx="7728859" cy="4770530"/>
            <a:chOff x="2771800" y="620688"/>
            <a:chExt cx="7728859" cy="4770530"/>
          </a:xfrm>
        </p:grpSpPr>
        <p:pic>
          <p:nvPicPr>
            <p:cNvPr id="2" name="Picture 2" descr="F:\Dokumenty\Obrázky\Foto\devon Barrandien\P1010015- lom u sv. Prokopa, Prokopské údolí,  zlíchovské vápence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139952" y="620688"/>
              <a:ext cx="6360707" cy="4770530"/>
            </a:xfrm>
            <a:prstGeom prst="rect">
              <a:avLst/>
            </a:prstGeom>
            <a:noFill/>
          </p:spPr>
        </p:pic>
        <p:cxnSp>
          <p:nvCxnSpPr>
            <p:cNvPr id="6" name="Přímá spojovací šipka 5"/>
            <p:cNvCxnSpPr/>
            <p:nvPr/>
          </p:nvCxnSpPr>
          <p:spPr>
            <a:xfrm rot="10800000" flipV="1">
              <a:off x="2771800" y="3789040"/>
              <a:ext cx="2016224" cy="36004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Skupina 7"/>
          <p:cNvGrpSpPr/>
          <p:nvPr/>
        </p:nvGrpSpPr>
        <p:grpSpPr>
          <a:xfrm>
            <a:off x="3308883" y="571500"/>
            <a:ext cx="5924373" cy="3950296"/>
            <a:chOff x="3203848" y="571713"/>
            <a:chExt cx="5924373" cy="395029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160" y="571713"/>
              <a:ext cx="5267061" cy="3950296"/>
            </a:xfrm>
            <a:prstGeom prst="rect">
              <a:avLst/>
            </a:prstGeom>
          </p:spPr>
        </p:pic>
        <p:cxnSp>
          <p:nvCxnSpPr>
            <p:cNvPr id="5" name="Přímá spojnice se šipkou 4"/>
            <p:cNvCxnSpPr/>
            <p:nvPr/>
          </p:nvCxnSpPr>
          <p:spPr>
            <a:xfrm flipH="1" flipV="1">
              <a:off x="3203848" y="2132856"/>
              <a:ext cx="936104" cy="29310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>
            <a:off x="2272686" y="314696"/>
            <a:ext cx="5695463" cy="4023928"/>
            <a:chOff x="2783293" y="704178"/>
            <a:chExt cx="5695463" cy="4023928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25483" y="1374832"/>
              <a:ext cx="4023928" cy="2682619"/>
            </a:xfrm>
            <a:prstGeom prst="rect">
              <a:avLst/>
            </a:prstGeom>
          </p:spPr>
        </p:pic>
        <p:cxnSp>
          <p:nvCxnSpPr>
            <p:cNvPr id="17" name="Přímá spojnice se šipkou 16"/>
            <p:cNvCxnSpPr/>
            <p:nvPr/>
          </p:nvCxnSpPr>
          <p:spPr>
            <a:xfrm flipH="1">
              <a:off x="2783293" y="2204864"/>
              <a:ext cx="3012843" cy="9361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/>
          <p:cNvGrpSpPr/>
          <p:nvPr/>
        </p:nvGrpSpPr>
        <p:grpSpPr>
          <a:xfrm>
            <a:off x="1680467" y="2372235"/>
            <a:ext cx="7449743" cy="3697097"/>
            <a:chOff x="1547664" y="2363661"/>
            <a:chExt cx="7449743" cy="3697097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363661"/>
              <a:ext cx="4929463" cy="3697097"/>
            </a:xfrm>
            <a:prstGeom prst="rect">
              <a:avLst/>
            </a:prstGeom>
          </p:spPr>
        </p:pic>
        <p:cxnSp>
          <p:nvCxnSpPr>
            <p:cNvPr id="13" name="Přímá spojnice se šipkou 12"/>
            <p:cNvCxnSpPr/>
            <p:nvPr/>
          </p:nvCxnSpPr>
          <p:spPr>
            <a:xfrm flipH="1">
              <a:off x="1547664" y="4035956"/>
              <a:ext cx="2736304" cy="9898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can10060-devon lochkov - faci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692150"/>
            <a:ext cx="82089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835696" y="260648"/>
            <a:ext cx="592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Litofaciální</a:t>
            </a:r>
            <a:r>
              <a:rPr lang="cs-CZ" dirty="0" smtClean="0"/>
              <a:t> mapa lochkovského souvrství (</a:t>
            </a:r>
            <a:r>
              <a:rPr lang="cs-CZ" dirty="0" err="1" smtClean="0"/>
              <a:t>sp</a:t>
            </a:r>
            <a:r>
              <a:rPr lang="cs-CZ" dirty="0" smtClean="0"/>
              <a:t>. devon pražské pánve)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can10062-devon-Pražské 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188913"/>
            <a:ext cx="455612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364088" y="1052736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Litofaciální</a:t>
            </a:r>
            <a:r>
              <a:rPr lang="cs-CZ" dirty="0" smtClean="0"/>
              <a:t> mapa a profily</a:t>
            </a:r>
          </a:p>
          <a:p>
            <a:r>
              <a:rPr lang="cs-CZ" dirty="0" smtClean="0"/>
              <a:t>Pražského souvrství (pražská p.  </a:t>
            </a:r>
            <a:r>
              <a:rPr lang="cs-CZ" dirty="0" err="1" smtClean="0"/>
              <a:t>Sp</a:t>
            </a:r>
            <a:r>
              <a:rPr lang="cs-CZ" dirty="0" smtClean="0"/>
              <a:t>. devon)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can10061- devon - facie - Zlíchov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188" y="1052513"/>
            <a:ext cx="8040687" cy="1203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763688" y="404664"/>
            <a:ext cx="586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Litofaciální</a:t>
            </a:r>
            <a:r>
              <a:rPr lang="cs-CZ" dirty="0" smtClean="0"/>
              <a:t> mapa zlíchovského souvrství pražské pánve (</a:t>
            </a:r>
            <a:r>
              <a:rPr lang="cs-CZ" dirty="0" err="1" smtClean="0"/>
              <a:t>sp</a:t>
            </a:r>
            <a:r>
              <a:rPr lang="cs-CZ" dirty="0" smtClean="0"/>
              <a:t>. devon)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Charakteristické rysy vulkanismu bar. paleozoika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Bazický a kyselý </a:t>
            </a:r>
            <a:r>
              <a:rPr lang="cs-CZ" dirty="0" err="1" smtClean="0">
                <a:latin typeface="Arial" charset="0"/>
              </a:rPr>
              <a:t>magmatismus</a:t>
            </a:r>
            <a:r>
              <a:rPr lang="cs-CZ" dirty="0" smtClean="0">
                <a:latin typeface="Arial" charset="0"/>
              </a:rPr>
              <a:t> při okrajích jednotky (523-512)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Překrývá se sv. kambrickým vulkanismem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CA sv. kambrický </a:t>
            </a:r>
            <a:r>
              <a:rPr lang="cs-CZ" dirty="0" err="1" smtClean="0">
                <a:latin typeface="Arial" charset="0"/>
              </a:rPr>
              <a:t>subaerický</a:t>
            </a:r>
            <a:r>
              <a:rPr lang="cs-CZ" dirty="0" smtClean="0">
                <a:latin typeface="Arial" charset="0"/>
              </a:rPr>
              <a:t> vulkanismus přechází až do ordoviku</a:t>
            </a:r>
          </a:p>
          <a:p>
            <a:pPr eaLnBrk="1" hangingPunct="1">
              <a:defRPr/>
            </a:pPr>
            <a:r>
              <a:rPr lang="cs-CZ" dirty="0" smtClean="0">
                <a:latin typeface="Arial" charset="0"/>
              </a:rPr>
              <a:t>Během ordoviku změna na </a:t>
            </a:r>
            <a:r>
              <a:rPr lang="cs-CZ" dirty="0" err="1" smtClean="0">
                <a:latin typeface="Arial" charset="0"/>
              </a:rPr>
              <a:t>intradeskový</a:t>
            </a:r>
            <a:r>
              <a:rPr lang="cs-CZ" dirty="0" smtClean="0">
                <a:latin typeface="Arial" charset="0"/>
              </a:rPr>
              <a:t> bazický vulkanismus submarinní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can10064-defon - dalejsko-tře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0"/>
            <a:ext cx="6570662" cy="961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7020272" y="1700808"/>
            <a:ext cx="2218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Litofaciální</a:t>
            </a:r>
            <a:r>
              <a:rPr lang="cs-CZ" dirty="0" smtClean="0"/>
              <a:t> mapa</a:t>
            </a:r>
          </a:p>
          <a:p>
            <a:r>
              <a:rPr lang="cs-CZ" dirty="0" smtClean="0"/>
              <a:t>Dalejsko-třebotovského </a:t>
            </a:r>
          </a:p>
          <a:p>
            <a:r>
              <a:rPr lang="cs-CZ" dirty="0" smtClean="0"/>
              <a:t>s. Pražské pánve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can10063- profily Kačácký ev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750" y="260350"/>
            <a:ext cx="4027488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220072" y="1340768"/>
            <a:ext cx="228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Chotečský event.</a:t>
            </a:r>
          </a:p>
          <a:p>
            <a:r>
              <a:rPr lang="cs-CZ" dirty="0" smtClean="0"/>
              <a:t>Hranice </a:t>
            </a:r>
            <a:r>
              <a:rPr lang="cs-CZ" dirty="0" err="1" smtClean="0"/>
              <a:t>sp</a:t>
            </a:r>
            <a:r>
              <a:rPr lang="cs-CZ" dirty="0" smtClean="0"/>
              <a:t>. a </a:t>
            </a:r>
            <a:r>
              <a:rPr lang="cs-CZ" dirty="0" err="1" smtClean="0"/>
              <a:t>stř</a:t>
            </a:r>
            <a:r>
              <a:rPr lang="cs-CZ" dirty="0" smtClean="0"/>
              <a:t>. devonu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188913"/>
            <a:ext cx="7772400" cy="36036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Horniny staršího paleozoika barrandienu</a:t>
            </a:r>
          </a:p>
        </p:txBody>
      </p:sp>
      <p:pic>
        <p:nvPicPr>
          <p:cNvPr id="16387" name="Picture 3" descr="Devon - Koněprusy - út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825" y="1268413"/>
            <a:ext cx="3306763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P9220021- diamiktity sv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836613"/>
            <a:ext cx="24209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P1010042- úhlová diskordance mezi kambriem - vlevo a proterozoikem vpravo v údolí Berounky u Týřovic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414972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P9220017- silur- kosov tmavé vápence sv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30888" y="3933825"/>
            <a:ext cx="3313112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463800" y="1457325"/>
            <a:ext cx="2251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Dropstone, sv. ordovik, </a:t>
            </a:r>
          </a:p>
          <a:p>
            <a:r>
              <a:rPr lang="cs-CZ" sz="1600" b="1">
                <a:latin typeface="Times New Roman" pitchFamily="18" charset="0"/>
              </a:rPr>
              <a:t>Levín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771775" y="2492375"/>
            <a:ext cx="23034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Vápence koněpruského útesu, </a:t>
            </a:r>
          </a:p>
          <a:p>
            <a:r>
              <a:rPr lang="cs-CZ" sz="1600" b="1">
                <a:latin typeface="Times New Roman" pitchFamily="18" charset="0"/>
              </a:rPr>
              <a:t>Pražské s.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0" y="6521450"/>
            <a:ext cx="5722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Transgrese kambria na sv. proterozoických břidlicích, Týřovice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492500" y="4149725"/>
            <a:ext cx="25130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Silurské vápence </a:t>
            </a:r>
          </a:p>
          <a:p>
            <a:r>
              <a:rPr lang="cs-CZ" sz="1600" b="1">
                <a:latin typeface="Times New Roman" pitchFamily="18" charset="0"/>
              </a:rPr>
              <a:t>se schránkami Nautiloidů, </a:t>
            </a:r>
          </a:p>
          <a:p>
            <a:r>
              <a:rPr lang="cs-CZ" sz="1600" b="1">
                <a:latin typeface="Times New Roman" pitchFamily="18" charset="0"/>
              </a:rPr>
              <a:t>lom Kosov u Berouna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/>
            </a:r>
            <a:br>
              <a:rPr lang="cs-CZ" smtClean="0"/>
            </a:br>
            <a:r>
              <a:rPr lang="cs-CZ" sz="2800" smtClean="0"/>
              <a:t>Geologické poměry ostrovní zóny pláště středočeského plutonu</a:t>
            </a:r>
            <a:endParaRPr lang="en-US" sz="280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3072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2800" smtClean="0"/>
              <a:t>plášť středočeského plutonu (cca 350 – 330 Ma)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2800" smtClean="0"/>
              <a:t> tvořen: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2800" smtClean="0"/>
              <a:t> 1.  neoproterozoickými metasedimenty, metavulkanity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2800" smtClean="0"/>
              <a:t> 2.  staropaleozoickými sekvencemi, které je možno rozčlenit do dvou cyklů: 1. kambrického 2. ordovicko-devonského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2800" smtClean="0"/>
              <a:t> 3. ortorulami (cca 370 Ma)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2800" smtClean="0"/>
              <a:t> metamorfóza a deformace: u proterozoických jednotek slabá kadomská, silná LP-HT metamorfóza variská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Geologická mapa OZ středočeského plutonu</a:t>
            </a:r>
          </a:p>
        </p:txBody>
      </p:sp>
      <p:pic>
        <p:nvPicPr>
          <p:cNvPr id="4" name="Picture 2" descr="clanek_OZ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1606" y="1004887"/>
            <a:ext cx="6300788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684213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latin typeface="Arial" charset="0"/>
              </a:rPr>
              <a:t>Litostratigrafická  korelace jednotek osrovní zóny středočeského plutonu</a:t>
            </a:r>
            <a:endParaRPr lang="en-US" sz="2800">
              <a:latin typeface="Arial" charset="0"/>
            </a:endParaRPr>
          </a:p>
        </p:txBody>
      </p:sp>
      <p:pic>
        <p:nvPicPr>
          <p:cNvPr id="46083" name="Picture 3"/>
          <p:cNvPicPr preferRelativeResize="0"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60438"/>
            <a:ext cx="9144000" cy="589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lanek_ta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188913"/>
            <a:ext cx="4106863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43438" y="274638"/>
            <a:ext cx="4043362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Litostratigrafické schema sedlčansko-krásnohorského ostrova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188" y="188640"/>
            <a:ext cx="7931224" cy="215216"/>
          </a:xfrm>
        </p:spPr>
        <p:txBody>
          <a:bodyPr/>
          <a:lstStyle/>
          <a:p>
            <a:r>
              <a:rPr lang="cs-CZ" sz="2800" dirty="0" smtClean="0"/>
              <a:t>Paleozoikum Železných hor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084168" y="620688"/>
            <a:ext cx="2952328" cy="6048672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Kambrium (</a:t>
            </a:r>
            <a:r>
              <a:rPr lang="cs-CZ" sz="2000" b="1" dirty="0" err="1" smtClean="0">
                <a:solidFill>
                  <a:srgbClr val="FF0000"/>
                </a:solidFill>
              </a:rPr>
              <a:t>stř</a:t>
            </a:r>
            <a:r>
              <a:rPr lang="cs-CZ" sz="2000" b="1" dirty="0" smtClean="0">
                <a:solidFill>
                  <a:srgbClr val="FF0000"/>
                </a:solidFill>
              </a:rPr>
              <a:t>.)</a:t>
            </a:r>
          </a:p>
          <a:p>
            <a:pPr marL="0" indent="0">
              <a:buNone/>
            </a:pPr>
            <a:r>
              <a:rPr lang="cs-CZ" sz="2000" dirty="0" smtClean="0"/>
              <a:t>Pískovce, slepence, Břidlice, </a:t>
            </a:r>
          </a:p>
          <a:p>
            <a:pPr marL="0" indent="0">
              <a:buNone/>
            </a:pPr>
            <a:r>
              <a:rPr lang="cs-CZ" sz="2000" dirty="0" smtClean="0"/>
              <a:t>CA vulkanity </a:t>
            </a:r>
          </a:p>
          <a:p>
            <a:pPr marL="0" indent="0">
              <a:buNone/>
            </a:pPr>
            <a:r>
              <a:rPr lang="cs-CZ" sz="2000" dirty="0" smtClean="0"/>
              <a:t>(slabě met. - facie zel. břidlic)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Ordovik</a:t>
            </a:r>
          </a:p>
          <a:p>
            <a:pPr marL="0" indent="0">
              <a:buNone/>
            </a:pPr>
            <a:r>
              <a:rPr lang="cs-CZ" sz="1800" dirty="0" smtClean="0"/>
              <a:t>Na bázi slepence pískovce (</a:t>
            </a:r>
            <a:r>
              <a:rPr lang="cs-CZ" sz="1800" dirty="0" err="1" smtClean="0"/>
              <a:t>trem-arenig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r>
              <a:rPr lang="cs-CZ" sz="1800" dirty="0" smtClean="0"/>
              <a:t>Křemenné s hematitem</a:t>
            </a:r>
          </a:p>
          <a:p>
            <a:pPr marL="0" indent="0">
              <a:buNone/>
            </a:pPr>
            <a:r>
              <a:rPr lang="cs-CZ" sz="1800" dirty="0" smtClean="0"/>
              <a:t>Sv. ordovik</a:t>
            </a:r>
          </a:p>
          <a:p>
            <a:pPr marL="0" indent="0">
              <a:buNone/>
            </a:pPr>
            <a:r>
              <a:rPr lang="cs-CZ" sz="1800" dirty="0" smtClean="0"/>
              <a:t>Tmavě šedé až černé </a:t>
            </a:r>
            <a:r>
              <a:rPr lang="cs-CZ" sz="1800" dirty="0" err="1" smtClean="0"/>
              <a:t>grapt</a:t>
            </a:r>
            <a:r>
              <a:rPr lang="cs-CZ" sz="1800" dirty="0" smtClean="0"/>
              <a:t>. Břidlice s polohami křemenců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Silur</a:t>
            </a:r>
          </a:p>
          <a:p>
            <a:pPr marL="0" indent="0">
              <a:buNone/>
            </a:pPr>
            <a:r>
              <a:rPr lang="cs-CZ" sz="1800" dirty="0" smtClean="0"/>
              <a:t>Graptolitové břidlice, prachovce s </a:t>
            </a:r>
            <a:r>
              <a:rPr lang="cs-CZ" sz="1800" dirty="0" err="1" smtClean="0"/>
              <a:t>chloritoidem</a:t>
            </a:r>
            <a:endParaRPr lang="cs-CZ" sz="18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1" y="620688"/>
            <a:ext cx="6023150" cy="47251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5877272"/>
            <a:ext cx="43701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Devon</a:t>
            </a:r>
          </a:p>
          <a:p>
            <a:r>
              <a:rPr lang="cs-CZ" dirty="0" smtClean="0"/>
              <a:t>Krystalické vápence  (</a:t>
            </a:r>
            <a:r>
              <a:rPr lang="cs-CZ" dirty="0" err="1" smtClean="0"/>
              <a:t>vápenopodolská</a:t>
            </a:r>
            <a:r>
              <a:rPr lang="cs-CZ" dirty="0" smtClean="0"/>
              <a:t> synklinála)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2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can10126- zeleznohorske proterozoikum a paleozoik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872332"/>
            <a:ext cx="882015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Železnohorské proterozoikum a paleozoikum</a:t>
            </a:r>
            <a:r>
              <a:rPr lang="cs-CZ" sz="4000" smtClean="0"/>
              <a:t> 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623484" y="2636907"/>
            <a:ext cx="2108269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D12705"/>
                </a:solidFill>
              </a:rPr>
              <a:t>Sovoluská</a:t>
            </a:r>
            <a:r>
              <a:rPr lang="cs-CZ" dirty="0">
                <a:solidFill>
                  <a:srgbClr val="D12705"/>
                </a:solidFill>
              </a:rPr>
              <a:t> </a:t>
            </a:r>
            <a:r>
              <a:rPr lang="cs-CZ" dirty="0" smtClean="0">
                <a:solidFill>
                  <a:srgbClr val="D12705"/>
                </a:solidFill>
              </a:rPr>
              <a:t>skupina</a:t>
            </a:r>
            <a:endParaRPr lang="en-US" dirty="0" smtClean="0">
              <a:solidFill>
                <a:srgbClr val="D12705"/>
              </a:solidFill>
            </a:endParaRPr>
          </a:p>
          <a:p>
            <a:pPr algn="ctr"/>
            <a:r>
              <a:rPr lang="cs-CZ" dirty="0">
                <a:solidFill>
                  <a:srgbClr val="D12705"/>
                </a:solidFill>
              </a:rPr>
              <a:t>(</a:t>
            </a:r>
            <a:r>
              <a:rPr lang="en-US" dirty="0" err="1" smtClean="0">
                <a:solidFill>
                  <a:srgbClr val="D12705"/>
                </a:solidFill>
              </a:rPr>
              <a:t>kambrium</a:t>
            </a:r>
            <a:r>
              <a:rPr lang="cs-CZ" dirty="0" smtClean="0">
                <a:solidFill>
                  <a:srgbClr val="D12705"/>
                </a:solidFill>
              </a:rPr>
              <a:t>)</a:t>
            </a:r>
            <a:endParaRPr lang="cs-CZ" dirty="0">
              <a:solidFill>
                <a:srgbClr val="D12705"/>
              </a:solidFill>
            </a:endParaRP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671638" y="3592513"/>
            <a:ext cx="22161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Chvaletická skupina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4335463" y="4456113"/>
            <a:ext cx="1187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kambrium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5416550" y="5248275"/>
            <a:ext cx="2393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Ordovik – silur, devon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2967038" y="5608638"/>
            <a:ext cx="17081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Ohebské kryst.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519113" y="2368550"/>
            <a:ext cx="488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PK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347174" y="1556792"/>
            <a:ext cx="2245450" cy="18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Skupina 39"/>
          <p:cNvGrpSpPr/>
          <p:nvPr/>
        </p:nvGrpSpPr>
        <p:grpSpPr>
          <a:xfrm>
            <a:off x="4284764" y="2759494"/>
            <a:ext cx="4604938" cy="3496104"/>
            <a:chOff x="4139952" y="2735263"/>
            <a:chExt cx="4604938" cy="349610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281" y="3120660"/>
              <a:ext cx="4147609" cy="3110707"/>
            </a:xfrm>
            <a:prstGeom prst="rect">
              <a:avLst/>
            </a:prstGeom>
          </p:spPr>
        </p:pic>
        <p:cxnSp>
          <p:nvCxnSpPr>
            <p:cNvPr id="9" name="Přímá spojnice se šipkou 8"/>
            <p:cNvCxnSpPr/>
            <p:nvPr/>
          </p:nvCxnSpPr>
          <p:spPr>
            <a:xfrm flipH="1" flipV="1">
              <a:off x="4139952" y="2735263"/>
              <a:ext cx="720080" cy="69373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/>
          <p:cNvGrpSpPr/>
          <p:nvPr/>
        </p:nvGrpSpPr>
        <p:grpSpPr>
          <a:xfrm>
            <a:off x="258291" y="1101757"/>
            <a:ext cx="4355976" cy="5148216"/>
            <a:chOff x="194337" y="1124744"/>
            <a:chExt cx="4355976" cy="5148216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37" y="3005978"/>
              <a:ext cx="4355976" cy="3266982"/>
            </a:xfrm>
            <a:prstGeom prst="rect">
              <a:avLst/>
            </a:prstGeom>
          </p:spPr>
        </p:pic>
        <p:cxnSp>
          <p:nvCxnSpPr>
            <p:cNvPr id="17" name="Přímá spojnice se šipkou 16"/>
            <p:cNvCxnSpPr>
              <a:stCxn id="11" idx="0"/>
            </p:cNvCxnSpPr>
            <p:nvPr/>
          </p:nvCxnSpPr>
          <p:spPr>
            <a:xfrm flipH="1" flipV="1">
              <a:off x="2195736" y="1124744"/>
              <a:ext cx="176589" cy="1881234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Skupina 27"/>
          <p:cNvGrpSpPr/>
          <p:nvPr/>
        </p:nvGrpSpPr>
        <p:grpSpPr>
          <a:xfrm>
            <a:off x="1193033" y="942901"/>
            <a:ext cx="7777903" cy="3991041"/>
            <a:chOff x="1215285" y="857465"/>
            <a:chExt cx="7777903" cy="3991041"/>
          </a:xfrm>
        </p:grpSpPr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800" y="857465"/>
              <a:ext cx="5321388" cy="3991041"/>
            </a:xfrm>
            <a:prstGeom prst="rect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</p:pic>
        <p:cxnSp>
          <p:nvCxnSpPr>
            <p:cNvPr id="27" name="Přímá spojnice se šipkou 26"/>
            <p:cNvCxnSpPr/>
            <p:nvPr/>
          </p:nvCxnSpPr>
          <p:spPr>
            <a:xfrm flipH="1" flipV="1">
              <a:off x="1215285" y="1772816"/>
              <a:ext cx="2486492" cy="46567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496794" y="2641888"/>
            <a:ext cx="5698758" cy="3574762"/>
            <a:chOff x="119053" y="2699347"/>
            <a:chExt cx="5698758" cy="3574762"/>
          </a:xfrm>
        </p:grpSpPr>
        <p:pic>
          <p:nvPicPr>
            <p:cNvPr id="29" name="Obrázek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3" y="2699347"/>
              <a:ext cx="4766349" cy="3574762"/>
            </a:xfrm>
            <a:prstGeom prst="rect">
              <a:avLst/>
            </a:prstGeom>
          </p:spPr>
        </p:pic>
        <p:cxnSp>
          <p:nvCxnSpPr>
            <p:cNvPr id="31" name="Přímá spojnice se šipkou 30"/>
            <p:cNvCxnSpPr/>
            <p:nvPr/>
          </p:nvCxnSpPr>
          <p:spPr>
            <a:xfrm flipV="1">
              <a:off x="4912332" y="3974284"/>
              <a:ext cx="905479" cy="757333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Skupina 38"/>
          <p:cNvGrpSpPr/>
          <p:nvPr/>
        </p:nvGrpSpPr>
        <p:grpSpPr>
          <a:xfrm>
            <a:off x="763588" y="1822925"/>
            <a:ext cx="4845741" cy="3939191"/>
            <a:chOff x="254747" y="1551936"/>
            <a:chExt cx="4845741" cy="3939191"/>
          </a:xfrm>
        </p:grpSpPr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47" y="1551936"/>
              <a:ext cx="4572388" cy="3429291"/>
            </a:xfrm>
            <a:prstGeom prst="rect">
              <a:avLst/>
            </a:prstGeom>
          </p:spPr>
        </p:pic>
        <p:cxnSp>
          <p:nvCxnSpPr>
            <p:cNvPr id="37" name="Přímá spojnice se šipkou 36"/>
            <p:cNvCxnSpPr/>
            <p:nvPr/>
          </p:nvCxnSpPr>
          <p:spPr>
            <a:xfrm>
              <a:off x="4668440" y="4834448"/>
              <a:ext cx="432048" cy="656679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69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Magmatismus TBO – (Neoproterozoikum až sp. karbon)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 err="1" smtClean="0"/>
              <a:t>Neoproterozoiukum</a:t>
            </a:r>
            <a:r>
              <a:rPr lang="cs-CZ" sz="2800" dirty="0" smtClean="0"/>
              <a:t>: </a:t>
            </a:r>
            <a:r>
              <a:rPr lang="cs-CZ" sz="2800" dirty="0" err="1" smtClean="0"/>
              <a:t>Kralupsko</a:t>
            </a:r>
            <a:r>
              <a:rPr lang="cs-CZ" sz="2800" dirty="0" smtClean="0"/>
              <a:t> – zbraslavská skupina, N, P MORB, - extenze, ? </a:t>
            </a:r>
            <a:r>
              <a:rPr lang="cs-CZ" sz="2800" dirty="0" err="1" smtClean="0"/>
              <a:t>oc</a:t>
            </a:r>
            <a:r>
              <a:rPr lang="cs-CZ" sz="2800" dirty="0" smtClean="0"/>
              <a:t>. Kůra v podloží prizmatu, submarinní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err="1" smtClean="0"/>
              <a:t>Davelské</a:t>
            </a:r>
            <a:r>
              <a:rPr lang="cs-CZ" sz="2800" dirty="0" smtClean="0"/>
              <a:t> s. – CA – vytvoření ostrovního oblouku, </a:t>
            </a:r>
            <a:r>
              <a:rPr lang="cs-CZ" sz="2800" dirty="0" err="1" smtClean="0"/>
              <a:t>intraoceánského</a:t>
            </a:r>
            <a:r>
              <a:rPr lang="cs-CZ" sz="2800" dirty="0" smtClean="0"/>
              <a:t> – zrání do od IAT do </a:t>
            </a:r>
            <a:r>
              <a:rPr lang="cs-CZ" sz="2800" dirty="0" err="1" smtClean="0"/>
              <a:t>felsických</a:t>
            </a:r>
            <a:r>
              <a:rPr lang="cs-CZ" sz="2800" dirty="0" smtClean="0"/>
              <a:t> ryolitů a tufů  (ca 600-560 </a:t>
            </a:r>
            <a:r>
              <a:rPr lang="cs-CZ" sz="2800" dirty="0" err="1" smtClean="0"/>
              <a:t>Ma</a:t>
            </a:r>
            <a:r>
              <a:rPr lang="cs-CZ" sz="2800" dirty="0" smtClean="0"/>
              <a:t>), </a:t>
            </a:r>
            <a:r>
              <a:rPr lang="cs-CZ" sz="2800" dirty="0" err="1" smtClean="0"/>
              <a:t>subvulkanické</a:t>
            </a:r>
            <a:r>
              <a:rPr lang="cs-CZ" sz="2800" dirty="0" smtClean="0"/>
              <a:t> Na granitoidy – </a:t>
            </a:r>
            <a:r>
              <a:rPr lang="cs-CZ" sz="2800" dirty="0" err="1" smtClean="0"/>
              <a:t>trondhjemity</a:t>
            </a:r>
            <a:endParaRPr 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aktivní </a:t>
            </a:r>
            <a:r>
              <a:rPr lang="cs-CZ" sz="2800" dirty="0" err="1" smtClean="0"/>
              <a:t>subdukce</a:t>
            </a:r>
            <a:endParaRPr 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doznívání vulkanismu v období sed. </a:t>
            </a:r>
            <a:r>
              <a:rPr lang="cs-CZ" sz="2800" dirty="0" err="1" smtClean="0"/>
              <a:t>Stěchovické</a:t>
            </a:r>
            <a:r>
              <a:rPr lang="cs-CZ" sz="2800" dirty="0" smtClean="0"/>
              <a:t> skupiny (zejména OZ, možná ZH)., </a:t>
            </a:r>
            <a:r>
              <a:rPr lang="cs-CZ" sz="2800" dirty="0" err="1" smtClean="0"/>
              <a:t>boninitové</a:t>
            </a:r>
            <a:r>
              <a:rPr lang="cs-CZ" sz="2800" dirty="0" smtClean="0"/>
              <a:t> žíly, </a:t>
            </a:r>
            <a:r>
              <a:rPr lang="cs-CZ" sz="2800" dirty="0" err="1" smtClean="0"/>
              <a:t>Low</a:t>
            </a:r>
            <a:r>
              <a:rPr lang="cs-CZ" sz="2800" dirty="0" smtClean="0"/>
              <a:t>-Ti bazalty.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>
                <a:latin typeface="Arial" charset="0"/>
              </a:rPr>
              <a:t>Výskyty paleozoika na kadomském basementu v TBO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latin typeface="Arial" charset="0"/>
              </a:rPr>
              <a:t>Pražská pánev – </a:t>
            </a:r>
            <a:r>
              <a:rPr lang="cs-CZ" dirty="0" err="1" smtClean="0">
                <a:latin typeface="Arial" charset="0"/>
              </a:rPr>
              <a:t>Barrandien</a:t>
            </a:r>
            <a:r>
              <a:rPr lang="cs-CZ" dirty="0" smtClean="0">
                <a:latin typeface="Arial" charset="0"/>
              </a:rPr>
              <a:t> s.s.  (</a:t>
            </a:r>
            <a:r>
              <a:rPr lang="cs-CZ" dirty="0" err="1" smtClean="0">
                <a:latin typeface="Arial" charset="0"/>
              </a:rPr>
              <a:t>barrandienské</a:t>
            </a:r>
            <a:r>
              <a:rPr lang="cs-CZ" dirty="0" smtClean="0">
                <a:latin typeface="Arial" charset="0"/>
              </a:rPr>
              <a:t> paleozoikum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latin typeface="Arial" charset="0"/>
              </a:rPr>
              <a:t>Ostrovní zóna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>
                <a:latin typeface="Arial" charset="0"/>
              </a:rPr>
              <a:t>Železnohorské</a:t>
            </a:r>
            <a:r>
              <a:rPr lang="cs-CZ" dirty="0" smtClean="0">
                <a:latin typeface="Arial" charset="0"/>
              </a:rPr>
              <a:t> paleozoikum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>
                <a:latin typeface="Arial" charset="0"/>
              </a:rPr>
              <a:t>Rožmitálská</a:t>
            </a:r>
            <a:r>
              <a:rPr lang="cs-CZ" dirty="0" smtClean="0">
                <a:latin typeface="Arial" charset="0"/>
              </a:rPr>
              <a:t> kra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latin typeface="Arial" charset="0"/>
              </a:rPr>
              <a:t>Podloží křídy (z vrtů, xenolitů v terc. Vulkanitech – až k Hradci Králové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latin typeface="Arial" charset="0"/>
              </a:rPr>
              <a:t>Zde transgrese sv. devonu na ordovik nebo silur (netypické pro </a:t>
            </a:r>
            <a:r>
              <a:rPr lang="cs-CZ" dirty="0" err="1" smtClean="0">
                <a:latin typeface="Arial" charset="0"/>
              </a:rPr>
              <a:t>Barrandien</a:t>
            </a:r>
            <a:r>
              <a:rPr lang="cs-CZ" dirty="0" smtClean="0">
                <a:latin typeface="Arial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Kambrický magmatismus a vulkanismus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Magmatismus</a:t>
            </a:r>
            <a:r>
              <a:rPr lang="cs-CZ" dirty="0" smtClean="0"/>
              <a:t> při </a:t>
            </a:r>
            <a:r>
              <a:rPr lang="cs-CZ" dirty="0" err="1" smtClean="0"/>
              <a:t>jz</a:t>
            </a:r>
            <a:r>
              <a:rPr lang="cs-CZ" dirty="0" smtClean="0"/>
              <a:t>. části </a:t>
            </a:r>
            <a:r>
              <a:rPr lang="cs-CZ" dirty="0" err="1" smtClean="0"/>
              <a:t>Barrandienu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CA charakteristika – derivovány z kůry CA složení, indikují </a:t>
            </a:r>
            <a:r>
              <a:rPr lang="cs-CZ" dirty="0" err="1" smtClean="0"/>
              <a:t>rifting</a:t>
            </a:r>
            <a:r>
              <a:rPr lang="cs-CZ" dirty="0" smtClean="0"/>
              <a:t> od </a:t>
            </a:r>
            <a:r>
              <a:rPr lang="cs-CZ" dirty="0" err="1" smtClean="0"/>
              <a:t>Gondwany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Subaerický</a:t>
            </a:r>
            <a:r>
              <a:rPr lang="cs-CZ" dirty="0" smtClean="0"/>
              <a:t> vulkanismus (křivoklátsko-rokycanské a strašické pásmo</a:t>
            </a:r>
          </a:p>
          <a:p>
            <a:pPr eaLnBrk="1" hangingPunct="1">
              <a:defRPr/>
            </a:pPr>
            <a:r>
              <a:rPr lang="cs-CZ" dirty="0" err="1" smtClean="0"/>
              <a:t>Svrchnokambrický</a:t>
            </a:r>
            <a:r>
              <a:rPr lang="cs-CZ" dirty="0" smtClean="0"/>
              <a:t> vulkanismus – 4-5 fází, </a:t>
            </a:r>
          </a:p>
          <a:p>
            <a:pPr eaLnBrk="1" hangingPunct="1">
              <a:defRPr/>
            </a:pPr>
            <a:r>
              <a:rPr lang="cs-CZ" dirty="0" smtClean="0"/>
              <a:t>Od bazických po kyselé horniny (převažují lávy, ignimbrity, </a:t>
            </a:r>
            <a:r>
              <a:rPr lang="cs-CZ" dirty="0" err="1" smtClean="0"/>
              <a:t>pyroklastika</a:t>
            </a:r>
            <a:r>
              <a:rPr lang="cs-CZ" dirty="0" smtClean="0"/>
              <a:t> méně zastoupena).</a:t>
            </a:r>
          </a:p>
          <a:p>
            <a:pPr eaLnBrk="1" hangingPunct="1"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/>
              <a:t>Ordovicko-devonský vulkanismus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Vnitrodeskový</a:t>
            </a:r>
            <a:r>
              <a:rPr lang="cs-CZ" dirty="0" smtClean="0"/>
              <a:t>, bazický převážně, N-MORB, P-MORB, alkalické bazalty, </a:t>
            </a:r>
            <a:r>
              <a:rPr lang="cs-CZ" dirty="0" err="1" smtClean="0"/>
              <a:t>pikrity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Většinou alterované, výlevy převažují nad žilami a </a:t>
            </a:r>
            <a:r>
              <a:rPr lang="cs-CZ" dirty="0" err="1" smtClean="0"/>
              <a:t>pyroklastiky</a:t>
            </a:r>
            <a:r>
              <a:rPr lang="cs-CZ" dirty="0" smtClean="0"/>
              <a:t>, </a:t>
            </a:r>
          </a:p>
          <a:p>
            <a:pPr eaLnBrk="1" hangingPunct="1">
              <a:defRPr/>
            </a:pPr>
            <a:r>
              <a:rPr lang="cs-CZ" dirty="0" smtClean="0"/>
              <a:t>Vrcholy ordovik, sv. silur, </a:t>
            </a:r>
          </a:p>
          <a:p>
            <a:pPr eaLnBrk="1" hangingPunct="1">
              <a:defRPr/>
            </a:pPr>
            <a:r>
              <a:rPr lang="cs-CZ" dirty="0" smtClean="0"/>
              <a:t>Polštářové lávy, masivní bazalty (diabasy), </a:t>
            </a:r>
            <a:r>
              <a:rPr lang="cs-CZ" dirty="0" err="1" smtClean="0"/>
              <a:t>hrz</a:t>
            </a:r>
            <a:r>
              <a:rPr lang="cs-CZ" dirty="0" smtClean="0"/>
              <a:t> typ často přívodní dráhy</a:t>
            </a:r>
          </a:p>
          <a:p>
            <a:pPr eaLnBrk="1" hangingPunct="1">
              <a:defRPr/>
            </a:pPr>
            <a:r>
              <a:rPr lang="cs-CZ" dirty="0" smtClean="0"/>
              <a:t>Vázán na pražskou pánev, téměř chybí v OZ,  chybí i v ŽH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63938" y="188913"/>
            <a:ext cx="571023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Ordovicko-devonský vulkanismus v Pražské p., OZ a Železných horách</a:t>
            </a:r>
          </a:p>
        </p:txBody>
      </p:sp>
      <p:pic>
        <p:nvPicPr>
          <p:cNvPr id="51203" name="Picture 3" descr="Scan10068-  vulkanismus - barrandie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73025"/>
            <a:ext cx="36576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355976" y="4437112"/>
            <a:ext cx="469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Subaerický</a:t>
            </a:r>
            <a:r>
              <a:rPr lang="cs-CZ" dirty="0" smtClean="0"/>
              <a:t> CA vulkanismus, tavení kůry  (</a:t>
            </a:r>
            <a:r>
              <a:rPr lang="cs-CZ" dirty="0" err="1" smtClean="0"/>
              <a:t>prot</a:t>
            </a:r>
            <a:r>
              <a:rPr lang="cs-CZ" dirty="0" smtClean="0"/>
              <a:t>. droby)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355976" y="3140968"/>
            <a:ext cx="4209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Submarinní bazický vulkanismus, </a:t>
            </a:r>
            <a:r>
              <a:rPr lang="cs-CZ" dirty="0" err="1" smtClean="0"/>
              <a:t>intradeskový</a:t>
            </a:r>
            <a:r>
              <a:rPr lang="cs-CZ" dirty="0" smtClean="0"/>
              <a:t>,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tholeiitické</a:t>
            </a:r>
            <a:r>
              <a:rPr lang="cs-CZ" dirty="0" smtClean="0"/>
              <a:t> a alkalické bazalty)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27984" y="2060848"/>
            <a:ext cx="4376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Ultramafické</a:t>
            </a:r>
            <a:r>
              <a:rPr lang="cs-CZ" dirty="0" smtClean="0"/>
              <a:t> </a:t>
            </a:r>
            <a:r>
              <a:rPr lang="cs-CZ" dirty="0" err="1" smtClean="0"/>
              <a:t>pikrity</a:t>
            </a:r>
            <a:r>
              <a:rPr lang="cs-CZ" dirty="0" smtClean="0"/>
              <a:t> a </a:t>
            </a:r>
            <a:r>
              <a:rPr lang="cs-CZ" dirty="0" err="1" smtClean="0"/>
              <a:t>pikrobazalty</a:t>
            </a:r>
            <a:r>
              <a:rPr lang="cs-CZ" dirty="0" smtClean="0"/>
              <a:t> (vysoký stupeň </a:t>
            </a:r>
          </a:p>
          <a:p>
            <a:r>
              <a:rPr lang="cs-CZ" dirty="0" err="1" smtClean="0"/>
              <a:t>parc</a:t>
            </a:r>
            <a:r>
              <a:rPr lang="cs-CZ" dirty="0" smtClean="0"/>
              <a:t>. tavení pláště).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can10069- che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-82550"/>
            <a:ext cx="4481512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859338" y="188913"/>
            <a:ext cx="3827462" cy="25193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Kambrický vulkanismus – rozšíření, chemismus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10072-ordovik-vulkanity barrandie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-200025"/>
            <a:ext cx="4316413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787900" y="333375"/>
            <a:ext cx="4176713" cy="2808288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Ordovický vulkanismus – chemismus - rozšíření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an10071-silur - vulkanity barrandie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0"/>
            <a:ext cx="4549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076825" y="476250"/>
            <a:ext cx="3816350" cy="23764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Silurský vulkanismus – chemismus, rozšíření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Chemismus silurských bazaltů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5566667" cy="47136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64" y="1844824"/>
            <a:ext cx="3429880" cy="33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6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Chemismus silurských bazaltů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5299846" cy="43065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88840"/>
            <a:ext cx="3135412" cy="28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2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/>
          <a:lstStyle/>
          <a:p>
            <a:r>
              <a:rPr lang="cs-CZ" sz="2400" dirty="0" smtClean="0"/>
              <a:t>Geotektonické prostředí vzniku silurských bazaltů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385123" cy="62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-3159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Kambroordovický bazický a kyselý plutonismus</a:t>
            </a:r>
          </a:p>
        </p:txBody>
      </p:sp>
      <p:pic>
        <p:nvPicPr>
          <p:cNvPr id="55299" name="Picture 3" descr="IMG_1045- kontakt TBO a Moldanubika zá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60" y="476250"/>
            <a:ext cx="396875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4213" y="188913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Geologická mapa jz. části tepelsko-barrandienské oblasti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395288" y="1031875"/>
          <a:ext cx="8064500" cy="582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CorelDRAW" r:id="rId4" imgW="5503680" imgH="3976200" progId="CorelDraw.Graphic.8">
                  <p:embed/>
                </p:oleObj>
              </mc:Choice>
              <mc:Fallback>
                <p:oleObj name="CorelDRAW" r:id="rId4" imgW="5503680" imgH="3976200" progId="CorelDraw.Graphic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31875"/>
                        <a:ext cx="8064500" cy="582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 smtClean="0"/>
              <a:t>Pre</a:t>
            </a:r>
            <a:r>
              <a:rPr lang="cs-CZ" sz="2400" dirty="0" smtClean="0"/>
              <a:t>-Variský </a:t>
            </a:r>
            <a:r>
              <a:rPr lang="cs-CZ" sz="2400" dirty="0" err="1" smtClean="0"/>
              <a:t>magmatismus</a:t>
            </a:r>
            <a:r>
              <a:rPr lang="cs-CZ" sz="2400" dirty="0" smtClean="0"/>
              <a:t> uvnitř a při  okrajích TBO </a:t>
            </a:r>
          </a:p>
        </p:txBody>
      </p:sp>
      <p:pic>
        <p:nvPicPr>
          <p:cNvPr id="57347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85875" y="771525"/>
            <a:ext cx="65151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err="1" smtClean="0"/>
              <a:t>Kambroordovický</a:t>
            </a:r>
            <a:r>
              <a:rPr lang="cs-CZ" sz="2800" dirty="0" smtClean="0"/>
              <a:t> a variský </a:t>
            </a:r>
            <a:r>
              <a:rPr lang="cs-CZ" sz="2800" dirty="0" err="1" smtClean="0"/>
              <a:t>magmatismus</a:t>
            </a:r>
            <a:endParaRPr lang="cs-CZ" sz="2800" dirty="0" smtClean="0"/>
          </a:p>
        </p:txBody>
      </p:sp>
      <p:pic>
        <p:nvPicPr>
          <p:cNvPr id="56323" name="Picture 3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9632" y="620688"/>
            <a:ext cx="6659562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355976" y="5733256"/>
            <a:ext cx="1167307" cy="8002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Kdyňský masiv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(523 </a:t>
            </a:r>
            <a:r>
              <a:rPr lang="cs-CZ" sz="1400" dirty="0" err="1" smtClean="0">
                <a:solidFill>
                  <a:srgbClr val="FF0000"/>
                </a:solidFill>
              </a:rPr>
              <a:t>Ma</a:t>
            </a:r>
            <a:r>
              <a:rPr lang="cs-CZ" sz="1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cs-CZ" dirty="0" smtClean="0"/>
              <a:t>´</a:t>
            </a:r>
            <a:r>
              <a:rPr lang="cs-CZ" dirty="0" err="1" smtClean="0"/>
              <a:t>js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0" y="4581128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FF0000"/>
                </a:solidFill>
              </a:rPr>
              <a:t>Stodský</a:t>
            </a:r>
            <a:r>
              <a:rPr lang="cs-CZ" sz="1400" dirty="0" smtClean="0">
                <a:solidFill>
                  <a:srgbClr val="FF0000"/>
                </a:solidFill>
              </a:rPr>
              <a:t> (522 </a:t>
            </a:r>
            <a:r>
              <a:rPr lang="cs-CZ" sz="1400" dirty="0" err="1" smtClean="0">
                <a:solidFill>
                  <a:srgbClr val="FF0000"/>
                </a:solidFill>
              </a:rPr>
              <a:t>Ma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979712" y="5445224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poběžovický</a:t>
            </a:r>
            <a:endParaRPr lang="cs-CZ" sz="1400" dirty="0">
              <a:solidFill>
                <a:srgbClr val="FF0000"/>
              </a:solidFill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2987824" y="5013176"/>
            <a:ext cx="936104" cy="57606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427984" y="4005064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kladrubský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283968" y="3068960"/>
            <a:ext cx="1486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FF0000"/>
                </a:solidFill>
              </a:rPr>
              <a:t>lestkovský</a:t>
            </a:r>
            <a:r>
              <a:rPr lang="cs-CZ" sz="1400" dirty="0" smtClean="0">
                <a:solidFill>
                  <a:srgbClr val="FF0000"/>
                </a:solidFill>
              </a:rPr>
              <a:t> (511 </a:t>
            </a:r>
            <a:r>
              <a:rPr lang="cs-CZ" sz="1400" dirty="0" err="1" smtClean="0">
                <a:solidFill>
                  <a:srgbClr val="FF0000"/>
                </a:solidFill>
              </a:rPr>
              <a:t>Ma</a:t>
            </a:r>
            <a:r>
              <a:rPr lang="cs-CZ" sz="1400" dirty="0" smtClean="0">
                <a:solidFill>
                  <a:srgbClr val="FF0000"/>
                </a:solidFill>
              </a:rPr>
              <a:t>)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644008" y="2636912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FF0000"/>
                </a:solidFill>
              </a:rPr>
              <a:t>hanovský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283968" y="2276872"/>
            <a:ext cx="194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tepelská </a:t>
            </a:r>
            <a:r>
              <a:rPr lang="cs-CZ" sz="1400" dirty="0" err="1" smtClean="0">
                <a:solidFill>
                  <a:srgbClr val="FF0000"/>
                </a:solidFill>
              </a:rPr>
              <a:t>ortorula</a:t>
            </a:r>
            <a:r>
              <a:rPr lang="cs-CZ" sz="1400" dirty="0" smtClean="0">
                <a:solidFill>
                  <a:srgbClr val="FF0000"/>
                </a:solidFill>
              </a:rPr>
              <a:t> /503 </a:t>
            </a:r>
            <a:r>
              <a:rPr lang="cs-CZ" sz="1400" dirty="0" err="1" smtClean="0">
                <a:solidFill>
                  <a:srgbClr val="FF0000"/>
                </a:solidFill>
              </a:rPr>
              <a:t>Ma</a:t>
            </a:r>
            <a:r>
              <a:rPr lang="cs-CZ" sz="1400" dirty="0" smtClean="0">
                <a:solidFill>
                  <a:srgbClr val="FF0000"/>
                </a:solidFill>
              </a:rPr>
              <a:t>) 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139952" y="170080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Karlovarský (323 – </a:t>
            </a:r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redwitzity</a:t>
            </a:r>
            <a:r>
              <a:rPr lang="cs-CZ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),  </a:t>
            </a:r>
            <a:endParaRPr lang="cs-CZ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403648" y="2996952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borský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(326 </a:t>
            </a:r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Ma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– </a:t>
            </a:r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baz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. Zóna</a:t>
            </a:r>
            <a:r>
              <a:rPr lang="cs-CZ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)</a:t>
            </a:r>
            <a:endParaRPr lang="cs-CZ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763688" y="3789040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rozvadovský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(310 </a:t>
            </a:r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Ma</a:t>
            </a:r>
            <a:endParaRPr lang="cs-CZ" sz="1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2123728" y="4797152"/>
            <a:ext cx="151216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V="1">
            <a:off x="2123728" y="4941168"/>
            <a:ext cx="158417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403648" y="5013176"/>
            <a:ext cx="93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Mutěnín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(325) – </a:t>
            </a:r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Dörr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– (340 </a:t>
            </a:r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Ma</a:t>
            </a:r>
            <a:r>
              <a:rPr lang="cs-CZ" sz="14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)</a:t>
            </a:r>
            <a:endParaRPr lang="cs-CZ" sz="1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331640" y="4653136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drahotín</a:t>
            </a:r>
            <a:endParaRPr lang="cs-CZ" sz="1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Variský </a:t>
            </a:r>
            <a:r>
              <a:rPr lang="cs-CZ" dirty="0" err="1" smtClean="0"/>
              <a:t>magmatismus</a:t>
            </a:r>
            <a:r>
              <a:rPr lang="cs-CZ" dirty="0" smtClean="0"/>
              <a:t> v TBO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Hlubinný: </a:t>
            </a:r>
            <a:r>
              <a:rPr lang="cs-CZ" sz="2800" dirty="0" smtClean="0"/>
              <a:t>plutony na kontaktu s </a:t>
            </a:r>
            <a:r>
              <a:rPr lang="cs-CZ" sz="2800" dirty="0" err="1" smtClean="0"/>
              <a:t>moldanubickou</a:t>
            </a:r>
            <a:r>
              <a:rPr lang="cs-CZ" sz="2800" dirty="0" smtClean="0"/>
              <a:t> oblastí a částečně též sasko-durynskou (karlovarský pluton a jeho výběžky) </a:t>
            </a:r>
          </a:p>
          <a:p>
            <a:pPr>
              <a:defRPr/>
            </a:pPr>
            <a:r>
              <a:rPr lang="cs-CZ" sz="2800" dirty="0" smtClean="0"/>
              <a:t>Plutony uvnitř TBO (</a:t>
            </a:r>
            <a:r>
              <a:rPr lang="cs-CZ" sz="2800" dirty="0" err="1" smtClean="0"/>
              <a:t>čistecký</a:t>
            </a:r>
            <a:r>
              <a:rPr lang="cs-CZ" sz="2800" dirty="0" smtClean="0"/>
              <a:t>, </a:t>
            </a:r>
            <a:r>
              <a:rPr lang="cs-CZ" sz="2800" dirty="0" err="1" smtClean="0"/>
              <a:t>štěnovický</a:t>
            </a:r>
            <a:r>
              <a:rPr lang="cs-CZ" sz="2800" dirty="0" smtClean="0"/>
              <a:t>), stáří plutonů pod křídou většinou neznámé), </a:t>
            </a:r>
          </a:p>
          <a:p>
            <a:pPr>
              <a:defRPr/>
            </a:pPr>
            <a:r>
              <a:rPr lang="cs-CZ" sz="2800" dirty="0" smtClean="0"/>
              <a:t>Z hlediska stáří tři skupiny  370-360 – </a:t>
            </a:r>
            <a:r>
              <a:rPr lang="cs-CZ" sz="2800" dirty="0" err="1" smtClean="0"/>
              <a:t>čistecký</a:t>
            </a:r>
            <a:r>
              <a:rPr lang="cs-CZ" sz="2800" dirty="0" smtClean="0"/>
              <a:t>, </a:t>
            </a:r>
            <a:r>
              <a:rPr lang="cs-CZ" sz="2800" dirty="0" err="1" smtClean="0"/>
              <a:t>štěnovický</a:t>
            </a:r>
            <a:r>
              <a:rPr lang="cs-CZ" sz="2800" dirty="0" smtClean="0"/>
              <a:t> pluton, </a:t>
            </a:r>
            <a:r>
              <a:rPr lang="cs-CZ" sz="2800" dirty="0" err="1" smtClean="0"/>
              <a:t>ortoruly</a:t>
            </a:r>
            <a:r>
              <a:rPr lang="cs-CZ" sz="2800" dirty="0" smtClean="0"/>
              <a:t> v plášti SCP, </a:t>
            </a:r>
          </a:p>
          <a:p>
            <a:pPr>
              <a:defRPr/>
            </a:pPr>
            <a:r>
              <a:rPr lang="cs-CZ" sz="2800" dirty="0" smtClean="0"/>
              <a:t>CA-granitoidy SCP – ca 350 (sázavská suita)- tonality, gabra</a:t>
            </a:r>
          </a:p>
          <a:p>
            <a:pPr>
              <a:defRPr/>
            </a:pPr>
            <a:r>
              <a:rPr lang="cs-CZ" sz="2800" dirty="0" smtClean="0"/>
              <a:t>Granodiority, </a:t>
            </a:r>
            <a:r>
              <a:rPr lang="cs-CZ" sz="2800" dirty="0" err="1" smtClean="0"/>
              <a:t>melagranity</a:t>
            </a:r>
            <a:r>
              <a:rPr lang="cs-CZ" sz="2800" dirty="0" smtClean="0"/>
              <a:t>, S-granity – 345-335 </a:t>
            </a:r>
            <a:r>
              <a:rPr lang="cs-CZ" sz="2800" dirty="0" err="1" smtClean="0"/>
              <a:t>Ma</a:t>
            </a:r>
            <a:r>
              <a:rPr lang="cs-CZ" sz="2800" dirty="0" smtClean="0"/>
              <a:t>, </a:t>
            </a:r>
          </a:p>
          <a:p>
            <a:pPr>
              <a:defRPr/>
            </a:pPr>
            <a:r>
              <a:rPr lang="cs-CZ" sz="2800" dirty="0" err="1" smtClean="0"/>
              <a:t>Durbachity</a:t>
            </a:r>
            <a:r>
              <a:rPr lang="cs-CZ" sz="2800" dirty="0" smtClean="0"/>
              <a:t> ca 345-335 </a:t>
            </a:r>
            <a:r>
              <a:rPr lang="cs-CZ" sz="2800" dirty="0" err="1" smtClean="0"/>
              <a:t>Ma</a:t>
            </a:r>
            <a:endParaRPr lang="cs-CZ" sz="2800" dirty="0" smtClean="0"/>
          </a:p>
          <a:p>
            <a:pPr>
              <a:defRPr/>
            </a:pP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 smtClean="0"/>
              <a:t>Pre</a:t>
            </a:r>
            <a:r>
              <a:rPr lang="cs-CZ" sz="2400" dirty="0" smtClean="0"/>
              <a:t>-Variský  a variský  </a:t>
            </a:r>
            <a:r>
              <a:rPr lang="cs-CZ" sz="2400" dirty="0" err="1" smtClean="0"/>
              <a:t>magmatismus</a:t>
            </a:r>
            <a:r>
              <a:rPr lang="cs-CZ" sz="2400" dirty="0" smtClean="0"/>
              <a:t> uvnitř a při  okrajích TBO </a:t>
            </a:r>
          </a:p>
        </p:txBody>
      </p:sp>
      <p:pic>
        <p:nvPicPr>
          <p:cNvPr id="57347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85875" y="771525"/>
            <a:ext cx="65151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Variský magmatismus  - středočeský pluton (včetně starosedelských a mirotických ortorul</a:t>
            </a:r>
          </a:p>
        </p:txBody>
      </p:sp>
      <p:pic>
        <p:nvPicPr>
          <p:cNvPr id="59395" name="Picture 3" descr="IMG_0782- středočeský plut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750" y="1430338"/>
            <a:ext cx="8137525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188" y="908050"/>
            <a:ext cx="80645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SCP- hlavní typy granitoidů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28184" y="234888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355 </a:t>
            </a:r>
            <a:r>
              <a:rPr lang="cs-CZ" b="1" dirty="0" err="1" smtClean="0">
                <a:solidFill>
                  <a:srgbClr val="FF0000"/>
                </a:solidFill>
              </a:rPr>
              <a:t>M</a:t>
            </a:r>
            <a:r>
              <a:rPr lang="cs-CZ" dirty="0" err="1" smtClean="0">
                <a:solidFill>
                  <a:srgbClr val="FF0000"/>
                </a:solidFill>
              </a:rPr>
              <a:t>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01195" y="186638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351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01195" y="373942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343 </a:t>
            </a:r>
            <a:r>
              <a:rPr lang="cs-CZ" dirty="0" err="1" smtClean="0">
                <a:solidFill>
                  <a:srgbClr val="FF0000"/>
                </a:solidFill>
              </a:rPr>
              <a:t>Ma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164288" y="234888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341 </a:t>
            </a:r>
            <a:r>
              <a:rPr lang="cs-CZ" smtClean="0">
                <a:solidFill>
                  <a:srgbClr val="FF0000"/>
                </a:solidFill>
              </a:rPr>
              <a:t>Ma</a:t>
            </a:r>
            <a:endParaRPr lang="cs-CZ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835696" y="465313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349 +-6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69579" y="414908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345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03848" y="454092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346+-2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43438" y="373921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347+-2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71450"/>
            <a:ext cx="8229600" cy="1592263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Radiometrická mapa SCP</a:t>
            </a:r>
          </a:p>
        </p:txBody>
      </p:sp>
      <p:pic>
        <p:nvPicPr>
          <p:cNvPr id="61443" name="Picture 3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87450" y="908050"/>
            <a:ext cx="6840538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Chemismus graitoidů SCP</a:t>
            </a:r>
          </a:p>
        </p:txBody>
      </p:sp>
      <p:pic>
        <p:nvPicPr>
          <p:cNvPr id="62467" name="Picture 3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213" y="1017588"/>
            <a:ext cx="7848600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Posloupnost intruzí SCP na základě vztahů v terénu (intersekce, uzavřeniny)</a:t>
            </a:r>
          </a:p>
        </p:txBody>
      </p:sp>
      <p:pic>
        <p:nvPicPr>
          <p:cNvPr id="63491" name="Picture 3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090613"/>
            <a:ext cx="6337300" cy="57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00692" y="188640"/>
            <a:ext cx="552003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402050" y="145268"/>
            <a:ext cx="3466728" cy="562074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 smtClean="0">
                <a:solidFill>
                  <a:srgbClr val="FF0000"/>
                </a:solidFill>
              </a:rPr>
              <a:t>Železnohorský</a:t>
            </a:r>
            <a:r>
              <a:rPr lang="cs-CZ" sz="2000" dirty="0" smtClean="0">
                <a:solidFill>
                  <a:srgbClr val="FF0000"/>
                </a:solidFill>
              </a:rPr>
              <a:t> pluton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292080" y="620688"/>
            <a:ext cx="4038600" cy="6408712"/>
          </a:xfrm>
        </p:spPr>
        <p:txBody>
          <a:bodyPr/>
          <a:lstStyle/>
          <a:p>
            <a:r>
              <a:rPr lang="cs-CZ" sz="2000" dirty="0" smtClean="0">
                <a:latin typeface="Arial Narrow" pitchFamily="34" charset="0"/>
              </a:rPr>
              <a:t>Intruduje do styku TBO, a </a:t>
            </a:r>
            <a:r>
              <a:rPr lang="cs-CZ" sz="2000" dirty="0" err="1" smtClean="0">
                <a:latin typeface="Arial Narrow" pitchFamily="34" charset="0"/>
              </a:rPr>
              <a:t>Moldanubické</a:t>
            </a:r>
            <a:r>
              <a:rPr lang="cs-CZ" sz="2000" dirty="0" smtClean="0">
                <a:latin typeface="Arial Narrow" pitchFamily="34" charset="0"/>
              </a:rPr>
              <a:t> oblasti a hlinské zóny)</a:t>
            </a:r>
          </a:p>
          <a:p>
            <a:r>
              <a:rPr lang="cs-CZ" sz="2000" dirty="0" smtClean="0">
                <a:latin typeface="Arial Narrow" pitchFamily="34" charset="0"/>
              </a:rPr>
              <a:t>Severní část- granity (</a:t>
            </a:r>
            <a:r>
              <a:rPr lang="cs-CZ" sz="2000" dirty="0" err="1" smtClean="0">
                <a:latin typeface="Arial Narrow" pitchFamily="34" charset="0"/>
              </a:rPr>
              <a:t>křižanovická</a:t>
            </a:r>
            <a:r>
              <a:rPr lang="cs-CZ" sz="2000" dirty="0" smtClean="0">
                <a:latin typeface="Arial Narrow" pitchFamily="34" charset="0"/>
              </a:rPr>
              <a:t> žula,  </a:t>
            </a:r>
            <a:r>
              <a:rPr lang="cs-CZ" sz="2000" dirty="0" err="1" smtClean="0">
                <a:latin typeface="Arial Narrow" pitchFamily="34" charset="0"/>
              </a:rPr>
              <a:t>subvulkanity</a:t>
            </a:r>
            <a:r>
              <a:rPr lang="cs-CZ" sz="2000" dirty="0" smtClean="0">
                <a:latin typeface="Arial Narrow" pitchFamily="34" charset="0"/>
              </a:rPr>
              <a:t> porfyry, </a:t>
            </a:r>
          </a:p>
          <a:p>
            <a:r>
              <a:rPr lang="cs-CZ" sz="2000" dirty="0" smtClean="0">
                <a:latin typeface="Arial Narrow" pitchFamily="34" charset="0"/>
              </a:rPr>
              <a:t>Následuje pás </a:t>
            </a:r>
            <a:r>
              <a:rPr lang="cs-CZ" sz="2000" dirty="0" err="1" smtClean="0">
                <a:latin typeface="Arial Narrow" pitchFamily="34" charset="0"/>
              </a:rPr>
              <a:t>bazik</a:t>
            </a:r>
            <a:r>
              <a:rPr lang="cs-CZ" sz="2000" dirty="0" smtClean="0">
                <a:latin typeface="Arial Narrow" pitchFamily="34" charset="0"/>
              </a:rPr>
              <a:t> s relikty pláště</a:t>
            </a:r>
          </a:p>
          <a:p>
            <a:r>
              <a:rPr lang="cs-CZ" sz="2000" dirty="0" smtClean="0">
                <a:latin typeface="Arial Narrow" pitchFamily="34" charset="0"/>
              </a:rPr>
              <a:t>(</a:t>
            </a:r>
            <a:r>
              <a:rPr lang="cs-CZ" sz="2000" dirty="0" err="1" smtClean="0">
                <a:latin typeface="Arial Narrow" pitchFamily="34" charset="0"/>
              </a:rPr>
              <a:t>strarší</a:t>
            </a:r>
            <a:r>
              <a:rPr lang="cs-CZ" sz="2000" dirty="0" smtClean="0">
                <a:latin typeface="Arial Narrow" pitchFamily="34" charset="0"/>
              </a:rPr>
              <a:t> granodiority, gabra)</a:t>
            </a:r>
          </a:p>
          <a:p>
            <a:r>
              <a:rPr lang="cs-CZ" sz="2000" dirty="0" smtClean="0">
                <a:latin typeface="Arial Narrow" pitchFamily="34" charset="0"/>
              </a:rPr>
              <a:t>II a- mladší granodiority</a:t>
            </a:r>
          </a:p>
          <a:p>
            <a:r>
              <a:rPr lang="cs-CZ" sz="2000" dirty="0" smtClean="0">
                <a:latin typeface="Arial Narrow" pitchFamily="34" charset="0"/>
              </a:rPr>
              <a:t>Nejjižnější část </a:t>
            </a:r>
            <a:r>
              <a:rPr lang="cs-CZ" sz="2000" dirty="0" err="1" smtClean="0">
                <a:latin typeface="Arial Narrow" pitchFamily="34" charset="0"/>
              </a:rPr>
              <a:t>subvulkanity</a:t>
            </a:r>
            <a:r>
              <a:rPr lang="cs-CZ" sz="2000" dirty="0" smtClean="0">
                <a:latin typeface="Arial Narrow" pitchFamily="34" charset="0"/>
              </a:rPr>
              <a:t>, granity, granodiority, hojné kry pláště</a:t>
            </a:r>
          </a:p>
          <a:p>
            <a:r>
              <a:rPr lang="cs-CZ" sz="2000" dirty="0" smtClean="0">
                <a:latin typeface="Arial Narrow" pitchFamily="34" charset="0"/>
              </a:rPr>
              <a:t>(</a:t>
            </a:r>
            <a:r>
              <a:rPr lang="cs-CZ" sz="2000" dirty="0" err="1" smtClean="0">
                <a:latin typeface="Arial Narrow" pitchFamily="34" charset="0"/>
              </a:rPr>
              <a:t>všeradovský</a:t>
            </a:r>
            <a:r>
              <a:rPr lang="cs-CZ" sz="2000" dirty="0" smtClean="0">
                <a:latin typeface="Arial Narrow" pitchFamily="34" charset="0"/>
              </a:rPr>
              <a:t> komplex), žíly porfyrů neznámého stáří.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211960" y="16288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cca 340 </a:t>
            </a:r>
            <a:r>
              <a:rPr lang="cs-CZ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Ma</a:t>
            </a:r>
            <a:endParaRPr lang="cs-CZ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91680" y="1998132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343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91880" y="472514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</a:t>
            </a:r>
            <a:r>
              <a:rPr lang="cs-CZ" dirty="0" smtClean="0">
                <a:solidFill>
                  <a:srgbClr val="FF0000"/>
                </a:solidFill>
              </a:rPr>
              <a:t>360</a:t>
            </a:r>
            <a:r>
              <a:rPr lang="en-US" dirty="0" smtClean="0">
                <a:solidFill>
                  <a:srgbClr val="FF0000"/>
                </a:solidFill>
              </a:rPr>
              <a:t> Ma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49759" y="170080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341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0834" y="313641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smtClean="0">
                <a:solidFill>
                  <a:srgbClr val="FF0000"/>
                </a:solidFill>
              </a:rPr>
              <a:t>346 Ma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400" dirty="0" smtClean="0"/>
              <a:t>Relikty </a:t>
            </a:r>
            <a:r>
              <a:rPr lang="cs-CZ" sz="2400" dirty="0" err="1" smtClean="0"/>
              <a:t>neoproterozoických</a:t>
            </a:r>
            <a:r>
              <a:rPr lang="cs-CZ" sz="2400" dirty="0" smtClean="0"/>
              <a:t>  a paleozoických sedimentů a vulkanitů v OZ a jílovském pásmu</a:t>
            </a:r>
          </a:p>
        </p:txBody>
      </p:sp>
      <p:pic>
        <p:nvPicPr>
          <p:cNvPr id="14339" name="Picture 3" descr="IMG_0785- ostrovní zóna SC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213" y="1412875"/>
            <a:ext cx="7885112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1223962"/>
            <a:ext cx="8137525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ovéPole 2"/>
          <p:cNvSpPr txBox="1">
            <a:spLocks noChangeArrowheads="1"/>
          </p:cNvSpPr>
          <p:nvPr/>
        </p:nvSpPr>
        <p:spPr bwMode="auto">
          <a:xfrm>
            <a:off x="1071563" y="428625"/>
            <a:ext cx="5856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/>
              <a:t>Železnohorský pluton (podle Š. Táborské et al.)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91680" y="206084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341 </a:t>
            </a:r>
            <a:r>
              <a:rPr lang="cs-CZ" b="1" dirty="0" err="1" smtClean="0">
                <a:solidFill>
                  <a:srgbClr val="FF0000"/>
                </a:solidFill>
              </a:rPr>
              <a:t>Ma</a:t>
            </a:r>
            <a:r>
              <a:rPr lang="cs-CZ" dirty="0" err="1" smtClean="0"/>
              <a:t>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83968" y="1713011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343 </a:t>
            </a:r>
            <a:r>
              <a:rPr lang="cs-CZ" dirty="0" err="1" smtClean="0">
                <a:solidFill>
                  <a:srgbClr val="FF0000"/>
                </a:solidFill>
              </a:rPr>
              <a:t>Ma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139952" y="47971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343Ma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444208" y="516648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346Ma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0156"/>
            <a:ext cx="3595500" cy="66878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08104" y="764704"/>
            <a:ext cx="3064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Geologická mapa Železných hor</a:t>
            </a:r>
          </a:p>
          <a:p>
            <a:r>
              <a:rPr lang="cs-CZ" dirty="0" smtClean="0"/>
              <a:t>s vyznačením stáří </a:t>
            </a:r>
            <a:r>
              <a:rPr lang="cs-CZ" dirty="0" err="1" smtClean="0"/>
              <a:t>pre</a:t>
            </a:r>
            <a:r>
              <a:rPr lang="cs-CZ" dirty="0" smtClean="0"/>
              <a:t>-Variských </a:t>
            </a:r>
          </a:p>
          <a:p>
            <a:r>
              <a:rPr lang="cs-CZ" dirty="0" smtClean="0"/>
              <a:t>(chvaletický masiv a </a:t>
            </a:r>
          </a:p>
          <a:p>
            <a:r>
              <a:rPr lang="cs-CZ" dirty="0" smtClean="0"/>
              <a:t>variských intruzi (nasavrcký masiv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07726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can10133- dynamická stratigrafie - vyjáření posloupnosti tektonoma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700213"/>
            <a:ext cx="9324975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ovéPole 2"/>
          <p:cNvSpPr txBox="1">
            <a:spLocks noChangeArrowheads="1"/>
          </p:cNvSpPr>
          <p:nvPr/>
        </p:nvSpPr>
        <p:spPr bwMode="auto">
          <a:xfrm>
            <a:off x="571500" y="428625"/>
            <a:ext cx="6265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/>
              <a:t>Shrnutí stratigrafie a danamického vývoje TBO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16463" y="0"/>
            <a:ext cx="4176712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Jíl.pásmo a OZ</a:t>
            </a:r>
          </a:p>
        </p:txBody>
      </p:sp>
      <p:pic>
        <p:nvPicPr>
          <p:cNvPr id="15363" name="Picture 3" descr="IMG_0814- detail- jí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0"/>
            <a:ext cx="4402137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jílovské pásm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59338" y="981075"/>
            <a:ext cx="4087812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/>
              <a:t>Barrandienské paleozoikum</a:t>
            </a:r>
            <a:br>
              <a:rPr lang="cs-CZ" sz="4000" smtClean="0"/>
            </a:br>
            <a:endParaRPr lang="cs-CZ" sz="4000" smtClean="0"/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5650" y="1081088"/>
          <a:ext cx="7993063" cy="577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CorelDRAW" r:id="rId4" imgW="5503680" imgH="3976200" progId="CorelDraw.Graphic.8">
                  <p:embed/>
                </p:oleObj>
              </mc:Choice>
              <mc:Fallback>
                <p:oleObj name="CorelDRAW" r:id="rId4" imgW="5503680" imgH="3976200" progId="CorelDraw.Graphic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081088"/>
                        <a:ext cx="7993063" cy="577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udění">
  <a:themeElements>
    <a:clrScheme name="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1566</Words>
  <Application>Microsoft Office PowerPoint</Application>
  <PresentationFormat>Předvádění na obrazovce (4:3)</PresentationFormat>
  <Paragraphs>282</Paragraphs>
  <Slides>72</Slides>
  <Notes>61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1" baseType="lpstr">
      <vt:lpstr>Arial</vt:lpstr>
      <vt:lpstr>Arial Narrow</vt:lpstr>
      <vt:lpstr>Garamond</vt:lpstr>
      <vt:lpstr>Times New Roman</vt:lpstr>
      <vt:lpstr>Wingdings</vt:lpstr>
      <vt:lpstr>Proudění</vt:lpstr>
      <vt:lpstr>Paprsky</vt:lpstr>
      <vt:lpstr>Výchozí návrh</vt:lpstr>
      <vt:lpstr>CorelDRAW</vt:lpstr>
      <vt:lpstr>Staropaleozoický zvrásněný pokryv neoproterozoického fundamentu TBO</vt:lpstr>
      <vt:lpstr>Palezoický zvrásněný pokryv TBO (Barrandienské paleozoikum)</vt:lpstr>
      <vt:lpstr>Prezentace aplikace PowerPoint</vt:lpstr>
      <vt:lpstr>Charakteristické rysy vulkanismu bar. paleozoika</vt:lpstr>
      <vt:lpstr>Výskyty paleozoika na kadomském basementu v TBO</vt:lpstr>
      <vt:lpstr>Prezentace aplikace PowerPoint</vt:lpstr>
      <vt:lpstr>Relikty neoproterozoických  a paleozoických sedimentů a vulkanitů v OZ a jílovském pásmu</vt:lpstr>
      <vt:lpstr>Jíl.pásmo a OZ</vt:lpstr>
      <vt:lpstr>Barrandienské paleozoikum </vt:lpstr>
      <vt:lpstr>Prezentace aplikace PowerPoint</vt:lpstr>
      <vt:lpstr>Prezentace aplikace PowerPoint</vt:lpstr>
      <vt:lpstr>Stavba barrandienského paleozoika (názory na vznik zlomů a příkrovovou stavbu)</vt:lpstr>
      <vt:lpstr>Interpretace stavby barrandienského sysnklinoria (Melichar, Hladil)</vt:lpstr>
      <vt:lpstr>Vznik příkrovové stavby – model, struktury dokládající existenci mezivrstevních zlomů</vt:lpstr>
      <vt:lpstr>Prezentace aplikace PowerPoint</vt:lpstr>
      <vt:lpstr>Prezentace aplikace PowerPoint</vt:lpstr>
      <vt:lpstr>Prezentace aplikace PowerPoint</vt:lpstr>
      <vt:lpstr>Prezentace aplikace PowerPoint</vt:lpstr>
      <vt:lpstr>Kambrium</vt:lpstr>
      <vt:lpstr>Kambrium brdské (příbramsko-jinecké)</vt:lpstr>
      <vt:lpstr>Prezentace aplikace PowerPoint</vt:lpstr>
      <vt:lpstr>Kambrium sed. prostrory</vt:lpstr>
      <vt:lpstr>Paleozoikum rožmitálské kry</vt:lpstr>
      <vt:lpstr>Ordovik</vt:lpstr>
      <vt:lpstr>Ordovik- litostratigrafie</vt:lpstr>
      <vt:lpstr>Paleogeografie – třenické a míliňské s.</vt:lpstr>
      <vt:lpstr>Prezentace aplikace PowerPoint</vt:lpstr>
      <vt:lpstr>Prezentace aplikace PowerPoint</vt:lpstr>
      <vt:lpstr>Šárecké souvrství – paleogeografie, mocnosti</vt:lpstr>
      <vt:lpstr>Paleogegeografie dobrotivského souvrství</vt:lpstr>
      <vt:lpstr>Libeňské souvrství</vt:lpstr>
      <vt:lpstr>Svrchnoordovická souvrství - mocnosti</vt:lpstr>
      <vt:lpstr>Silur - litostratigrafie</vt:lpstr>
      <vt:lpstr>Prezentace aplikace PowerPoint</vt:lpstr>
      <vt:lpstr>Silur v pražské pávi,  facie, důležité zlomy</vt:lpstr>
      <vt:lpstr>Litostratigrafické schema devonu pražské pánve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Horniny staršího paleozoika barrandienu</vt:lpstr>
      <vt:lpstr> Geologické poměry ostrovní zóny pláště středočeského plutonu</vt:lpstr>
      <vt:lpstr>Geologická mapa OZ středočeského plutonu</vt:lpstr>
      <vt:lpstr>Prezentace aplikace PowerPoint</vt:lpstr>
      <vt:lpstr>Litostratigrafické schema sedlčansko-krásnohorského ostrova</vt:lpstr>
      <vt:lpstr>Paleozoikum Železných hor</vt:lpstr>
      <vt:lpstr>Železnohorské proterozoikum a paleozoikum </vt:lpstr>
      <vt:lpstr>Magmatismus TBO – (Neoproterozoikum až sp. karbon)</vt:lpstr>
      <vt:lpstr>Kambrický magmatismus a vulkanismus</vt:lpstr>
      <vt:lpstr>Ordovicko-devonský vulkanismus</vt:lpstr>
      <vt:lpstr>Ordovicko-devonský vulkanismus v Pražské p., OZ a Železných horách</vt:lpstr>
      <vt:lpstr>Kambrický vulkanismus – rozšíření, chemismus</vt:lpstr>
      <vt:lpstr>Ordovický vulkanismus – chemismus - rozšíření</vt:lpstr>
      <vt:lpstr>Silurský vulkanismus – chemismus, rozšíření</vt:lpstr>
      <vt:lpstr>Chemismus silurských bazaltů</vt:lpstr>
      <vt:lpstr>Chemismus silurských bazaltů</vt:lpstr>
      <vt:lpstr>Geotektonické prostředí vzniku silurských bazaltů</vt:lpstr>
      <vt:lpstr>Kambroordovický bazický a kyselý plutonismus</vt:lpstr>
      <vt:lpstr>Pre-Variský magmatismus uvnitř a při  okrajích TBO </vt:lpstr>
      <vt:lpstr>Kambroordovický a variský magmatismus</vt:lpstr>
      <vt:lpstr>Variský magmatismus v TBO</vt:lpstr>
      <vt:lpstr>Pre-Variský  a variský  magmatismus uvnitř a při  okrajích TBO </vt:lpstr>
      <vt:lpstr>Variský magmatismus  - středočeský pluton (včetně starosedelských a mirotických ortorul</vt:lpstr>
      <vt:lpstr>SCP- hlavní typy granitoidů</vt:lpstr>
      <vt:lpstr>Radiometrická mapa SCP</vt:lpstr>
      <vt:lpstr>Chemismus graitoidů SCP</vt:lpstr>
      <vt:lpstr>Posloupnost intruzí SCP na základě vztahů v terénu (intersekce, uzavřeniny)</vt:lpstr>
      <vt:lpstr>Železnohorský pluton</vt:lpstr>
      <vt:lpstr>Prezentace aplikace PowerPoint</vt:lpstr>
      <vt:lpstr>Prezentace aplikace PowerPoint</vt:lpstr>
      <vt:lpstr>Prezentace aplikace PowerPoint</vt:lpstr>
    </vt:vector>
  </TitlesOfParts>
  <Company>Ústav geologie a paleontologie PřF UK Praha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Václav Kachlík</dc:creator>
  <cp:lastModifiedBy>VK</cp:lastModifiedBy>
  <cp:revision>92</cp:revision>
  <dcterms:created xsi:type="dcterms:W3CDTF">2007-03-22T12:17:35Z</dcterms:created>
  <dcterms:modified xsi:type="dcterms:W3CDTF">2020-04-10T09:20:53Z</dcterms:modified>
</cp:coreProperties>
</file>