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metadata/core-properties" Target="docProps/core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5" r:id="rId40"/>
    <p:sldId id="296" r:id="rId41"/>
    <p:sldId id="297" r:id="rId42"/>
    <p:sldId id="298" r:id="rId43"/>
    <p:sldId id="300" r:id="rId44"/>
    <p:sldId id="301" r:id="rId45"/>
    <p:sldId id="303" r:id="rId4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20C0BB-5760-4C12-BA1B-97A2A9F49142}" type="datetimeFigureOut">
              <a:rPr lang="cs-CZ" smtClean="0"/>
              <a:t>27.10.2026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BE4A87-1974-4A4E-B990-F5C57742B1B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9906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/>
              <a:t>Sciurus</a:t>
            </a:r>
            <a:r>
              <a:rPr lang="cs-CZ" dirty="0"/>
              <a:t> </a:t>
            </a:r>
            <a:r>
              <a:rPr lang="cs-CZ" dirty="0" err="1"/>
              <a:t>aberti</a:t>
            </a:r>
            <a:r>
              <a:rPr lang="cs-CZ" dirty="0"/>
              <a:t> veverka ušatá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E4A87-1974-4A4E-B990-F5C57742B1BA}" type="slidenum">
              <a:rPr lang="cs-CZ" smtClean="0"/>
              <a:t>39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8564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83CAD07-1F82-4CB1-954B-6B2D468BAD13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40"/>
            </a:gs>
            <a:gs pos="50000">
              <a:srgbClr val="000022"/>
            </a:gs>
            <a:gs pos="100000">
              <a:srgbClr val="00004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t">
            <a:normAutofit lnSpcReduction="9999"/>
          </a:bodyPr>
          <a:lstStyle/>
          <a:p>
            <a:pPr marL="343080" indent="-343080">
              <a:spcBef>
                <a:spcPts val="799"/>
              </a:spcBef>
              <a:buClr>
                <a:srgbClr val="FFFFFF"/>
              </a:buClr>
              <a:buFont typeface="Times New Roman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Click to edit the outline text format</a:t>
            </a:r>
          </a:p>
          <a:p>
            <a:pPr marL="743040" lvl="1" indent="-285840">
              <a:spcBef>
                <a:spcPts val="799"/>
              </a:spcBef>
              <a:buClr>
                <a:srgbClr val="FFFFFF"/>
              </a:buClr>
              <a:buFont typeface="Times New Roman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FFFFFF"/>
              </a:buClr>
              <a:buFont typeface="Times New Roman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FFFFFF"/>
              </a:buClr>
              <a:buFont typeface="Times New Roman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FFFFFF"/>
              </a:buClr>
              <a:buFont typeface="Times New Roman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FFFFFF"/>
              </a:buClr>
              <a:buFont typeface="Times New Roman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FFFFFF"/>
              </a:buClr>
              <a:buFont typeface="Times New Roman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Seventh Outline Level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685800" y="6248520"/>
            <a:ext cx="1905120" cy="4572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cs-CZ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AEE6AFF-39D2-417D-B23C-E9A18CC66E66}" type="slidenum">
              <a:rPr lang="cs-CZ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‹#›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 CE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6553080" y="6248520"/>
            <a:ext cx="1905120" cy="4572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cs-CZ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1113FD5-DC51-429B-BD75-6AE30A07CDFD}" type="slidenum">
              <a:rPr lang="cs-CZ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‹#›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 CE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wmf"/><Relationship Id="rId7" Type="http://schemas.openxmlformats.org/officeDocument/2006/relationships/image" Target="../media/image10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2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Randomizační a Monte Carlo metody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graphicFrame>
        <p:nvGraphicFramePr>
          <p:cNvPr id="6" name="Object 3"/>
          <p:cNvGraphicFramePr/>
          <p:nvPr/>
        </p:nvGraphicFramePr>
        <p:xfrm>
          <a:off x="1066680" y="2819520"/>
          <a:ext cx="7356600" cy="3394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0" imgH="0" progId="">
                  <p:embed/>
                </p:oleObj>
              </mc:Choice>
              <mc:Fallback>
                <p:oleObj r:id="rId2" imgW="0" imgH="0" progId="">
                  <p:embed/>
                  <p:pic>
                    <p:nvPicPr>
                      <p:cNvPr id="7" name="Object 3"/>
                      <p:cNvPicPr/>
                      <p:nvPr/>
                    </p:nvPicPr>
                    <p:blipFill>
                      <a:blip r:embed="rId3"/>
                      <a:stretch/>
                    </p:blipFill>
                    <p:spPr>
                      <a:xfrm>
                        <a:off x="1066680" y="2819520"/>
                        <a:ext cx="7356600" cy="339408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/>
          <p:cNvGraphicFramePr/>
          <p:nvPr/>
        </p:nvGraphicFramePr>
        <p:xfrm>
          <a:off x="1905120" y="3581280"/>
          <a:ext cx="2565360" cy="242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0" imgH="0" progId="">
                  <p:embed/>
                </p:oleObj>
              </mc:Choice>
              <mc:Fallback>
                <p:oleObj r:id="rId4" imgW="0" imgH="0" progId="">
                  <p:embed/>
                  <p:pic>
                    <p:nvPicPr>
                      <p:cNvPr id="9" name="Object 4"/>
                      <p:cNvPicPr/>
                      <p:nvPr/>
                    </p:nvPicPr>
                    <p:blipFill>
                      <a:blip r:embed="rId5"/>
                      <a:stretch/>
                    </p:blipFill>
                    <p:spPr>
                      <a:xfrm>
                        <a:off x="1905120" y="3581280"/>
                        <a:ext cx="2565360" cy="242280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Freeform 5"/>
          <p:cNvSpPr/>
          <p:nvPr/>
        </p:nvSpPr>
        <p:spPr>
          <a:xfrm>
            <a:off x="228600" y="190512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Aneb: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Freeform 3"/>
          <p:cNvSpPr/>
          <p:nvPr/>
        </p:nvSpPr>
        <p:spPr>
          <a:xfrm>
            <a:off x="228600" y="190512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13" name="Rectangle 4"/>
          <p:cNvSpPr/>
          <p:nvPr/>
        </p:nvSpPr>
        <p:spPr>
          <a:xfrm>
            <a:off x="150120" y="3124080"/>
            <a:ext cx="8977320" cy="64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2160" tIns="46080" rIns="92160" bIns="4608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6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Kterak dělat statistiku bez vzorečků</a:t>
            </a:r>
            <a:endParaRPr lang="en-US" sz="36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Ono to jde?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Freeform 3"/>
          <p:cNvSpPr/>
          <p:nvPr/>
        </p:nvSpPr>
        <p:spPr>
          <a:xfrm>
            <a:off x="228600" y="190512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graphicFrame>
        <p:nvGraphicFramePr>
          <p:cNvPr id="16" name="Object 4"/>
          <p:cNvGraphicFramePr/>
          <p:nvPr/>
        </p:nvGraphicFramePr>
        <p:xfrm>
          <a:off x="3124080" y="3124080"/>
          <a:ext cx="2622600" cy="3232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0" imgH="0" progId="">
                  <p:embed/>
                </p:oleObj>
              </mc:Choice>
              <mc:Fallback>
                <p:oleObj r:id="rId2" imgW="0" imgH="0" progId="">
                  <p:embed/>
                  <p:pic>
                    <p:nvPicPr>
                      <p:cNvPr id="17" name="Object 4"/>
                      <p:cNvPicPr/>
                      <p:nvPr/>
                    </p:nvPicPr>
                    <p:blipFill>
                      <a:blip r:embed="rId3"/>
                      <a:stretch/>
                    </p:blipFill>
                    <p:spPr>
                      <a:xfrm>
                        <a:off x="3124080" y="3124080"/>
                        <a:ext cx="2622600" cy="323244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5"/>
          <p:cNvSpPr/>
          <p:nvPr/>
        </p:nvSpPr>
        <p:spPr>
          <a:xfrm>
            <a:off x="2362320" y="2133720"/>
            <a:ext cx="4267080" cy="4114800"/>
          </a:xfrm>
          <a:prstGeom prst="rect">
            <a:avLst/>
          </a:prstGeom>
          <a:solidFill>
            <a:srgbClr val="FFFFFF"/>
          </a:solidFill>
          <a:ln w="1260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66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Jo!!!</a:t>
            </a:r>
            <a:endParaRPr lang="en-US" sz="6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Freeform 3"/>
          <p:cNvSpPr/>
          <p:nvPr/>
        </p:nvSpPr>
        <p:spPr>
          <a:xfrm>
            <a:off x="228600" y="190512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graphicFrame>
        <p:nvGraphicFramePr>
          <p:cNvPr id="21" name="Object 4"/>
          <p:cNvGraphicFramePr/>
          <p:nvPr/>
        </p:nvGraphicFramePr>
        <p:xfrm>
          <a:off x="3429000" y="2209680"/>
          <a:ext cx="2136600" cy="3956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0" imgH="0" progId="">
                  <p:embed/>
                </p:oleObj>
              </mc:Choice>
              <mc:Fallback>
                <p:oleObj r:id="rId2" imgW="0" imgH="0" progId="">
                  <p:embed/>
                  <p:pic>
                    <p:nvPicPr>
                      <p:cNvPr id="22" name="Object 4"/>
                      <p:cNvPicPr/>
                      <p:nvPr/>
                    </p:nvPicPr>
                    <p:blipFill>
                      <a:blip r:embed="rId3"/>
                      <a:stretch/>
                    </p:blipFill>
                    <p:spPr>
                      <a:xfrm>
                        <a:off x="3429000" y="2209680"/>
                        <a:ext cx="2136600" cy="395604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66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Ignác II  Spravedlivý</a:t>
            </a:r>
            <a:endParaRPr lang="en-US" sz="6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Freeform 3"/>
          <p:cNvSpPr/>
          <p:nvPr/>
        </p:nvSpPr>
        <p:spPr>
          <a:xfrm>
            <a:off x="228600" y="190512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graphicFrame>
        <p:nvGraphicFramePr>
          <p:cNvPr id="25" name="Object 4"/>
          <p:cNvGraphicFramePr/>
          <p:nvPr/>
        </p:nvGraphicFramePr>
        <p:xfrm>
          <a:off x="304920" y="1676520"/>
          <a:ext cx="8556480" cy="490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0" imgH="0" progId="">
                  <p:embed/>
                </p:oleObj>
              </mc:Choice>
              <mc:Fallback>
                <p:oleObj r:id="rId2" imgW="0" imgH="0" progId="">
                  <p:embed/>
                  <p:pic>
                    <p:nvPicPr>
                      <p:cNvPr id="26" name="Object 4"/>
                      <p:cNvPicPr/>
                      <p:nvPr/>
                    </p:nvPicPr>
                    <p:blipFill>
                      <a:blip r:embed="rId3"/>
                      <a:stretch/>
                    </p:blipFill>
                    <p:spPr>
                      <a:xfrm>
                        <a:off x="304920" y="1676520"/>
                        <a:ext cx="8556480" cy="490860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Object 2"/>
          <p:cNvGraphicFramePr/>
          <p:nvPr/>
        </p:nvGraphicFramePr>
        <p:xfrm>
          <a:off x="25560" y="106200"/>
          <a:ext cx="8547120" cy="630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0" imgH="0" progId="">
                  <p:embed/>
                </p:oleObj>
              </mc:Choice>
              <mc:Fallback>
                <p:oleObj r:id="rId2" imgW="0" imgH="0" progId="">
                  <p:embed/>
                  <p:pic>
                    <p:nvPicPr>
                      <p:cNvPr id="28" name="Object 2"/>
                      <p:cNvPicPr/>
                      <p:nvPr/>
                    </p:nvPicPr>
                    <p:blipFill>
                      <a:blip r:embed="rId3"/>
                      <a:stretch/>
                    </p:blipFill>
                    <p:spPr>
                      <a:xfrm>
                        <a:off x="25560" y="106200"/>
                        <a:ext cx="8547120" cy="630900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" name="Obrázek 1"/>
          <p:cNvPicPr/>
          <p:nvPr/>
        </p:nvPicPr>
        <p:blipFill>
          <a:blip r:embed="rId4"/>
          <a:stretch/>
        </p:blipFill>
        <p:spPr>
          <a:xfrm>
            <a:off x="7897680" y="476280"/>
            <a:ext cx="936720" cy="934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" name="TextBox 1"/>
          <p:cNvSpPr/>
          <p:nvPr/>
        </p:nvSpPr>
        <p:spPr>
          <a:xfrm>
            <a:off x="3450600" y="5445000"/>
            <a:ext cx="1828800" cy="45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1900" b="0" u="none" strike="noStrike">
                <a:solidFill>
                  <a:srgbClr val="FF0000"/>
                </a:solidFill>
                <a:effectLst/>
                <a:uFillTx/>
                <a:latin typeface="Arial"/>
                <a:ea typeface="Arial"/>
              </a:rPr>
              <a:t>jednostranně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pic>
        <p:nvPicPr>
          <p:cNvPr id="31" name="Picture 9"/>
          <p:cNvPicPr/>
          <p:nvPr/>
        </p:nvPicPr>
        <p:blipFill>
          <a:blip r:embed="rId5"/>
          <a:stretch/>
        </p:blipFill>
        <p:spPr>
          <a:xfrm>
            <a:off x="4932360" y="3349800"/>
            <a:ext cx="1820880" cy="579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" name="Picture 11"/>
          <p:cNvPicPr/>
          <p:nvPr/>
        </p:nvPicPr>
        <p:blipFill>
          <a:blip r:embed="rId6"/>
          <a:stretch/>
        </p:blipFill>
        <p:spPr>
          <a:xfrm>
            <a:off x="3471840" y="4011480"/>
            <a:ext cx="738360" cy="23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" name="Rectangle 12"/>
          <p:cNvSpPr/>
          <p:nvPr/>
        </p:nvSpPr>
        <p:spPr>
          <a:xfrm>
            <a:off x="3203640" y="2604960"/>
            <a:ext cx="4694040" cy="662040"/>
          </a:xfrm>
          <a:prstGeom prst="rect">
            <a:avLst/>
          </a:prstGeom>
          <a:solidFill>
            <a:srgbClr val="EFEFFF"/>
          </a:solidFill>
          <a:ln w="126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b="1" u="none" strike="noStrike">
                <a:solidFill>
                  <a:srgbClr val="000031"/>
                </a:solidFill>
                <a:effectLst/>
                <a:uFillTx/>
                <a:latin typeface="Times New Roman CE"/>
              </a:rPr>
              <a:t>Normální aproximace binomického rozdělení
(korekce na spojitost)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4" name="Rectangle 15"/>
          <p:cNvSpPr/>
          <p:nvPr/>
        </p:nvSpPr>
        <p:spPr>
          <a:xfrm>
            <a:off x="4417920" y="4011480"/>
            <a:ext cx="1327320" cy="295560"/>
          </a:xfrm>
          <a:prstGeom prst="rect">
            <a:avLst/>
          </a:prstGeom>
          <a:solidFill>
            <a:srgbClr val="EFEFFF"/>
          </a:solidFill>
          <a:ln w="126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pic>
        <p:nvPicPr>
          <p:cNvPr id="35" name="Picture 17"/>
          <p:cNvPicPr/>
          <p:nvPr/>
        </p:nvPicPr>
        <p:blipFill>
          <a:blip r:embed="rId7"/>
          <a:stretch/>
        </p:blipFill>
        <p:spPr>
          <a:xfrm>
            <a:off x="3184560" y="3349800"/>
            <a:ext cx="1890720" cy="671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" name="Rectangle 18"/>
          <p:cNvSpPr/>
          <p:nvPr/>
        </p:nvSpPr>
        <p:spPr>
          <a:xfrm>
            <a:off x="5043600" y="3914640"/>
            <a:ext cx="1454040" cy="295560"/>
          </a:xfrm>
          <a:prstGeom prst="rect">
            <a:avLst/>
          </a:prstGeom>
          <a:solidFill>
            <a:srgbClr val="EFEFFF"/>
          </a:solidFill>
          <a:ln w="126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pic>
        <p:nvPicPr>
          <p:cNvPr id="37" name="Picture 20"/>
          <p:cNvPicPr/>
          <p:nvPr/>
        </p:nvPicPr>
        <p:blipFill>
          <a:blip r:embed="rId8"/>
          <a:stretch/>
        </p:blipFill>
        <p:spPr>
          <a:xfrm>
            <a:off x="3166920" y="4062240"/>
            <a:ext cx="225720" cy="19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" name="TextBox 23"/>
          <p:cNvSpPr/>
          <p:nvPr/>
        </p:nvSpPr>
        <p:spPr>
          <a:xfrm>
            <a:off x="3132000" y="4367160"/>
            <a:ext cx="1141560" cy="383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900" b="0" i="1" u="none" strike="noStrike">
                <a:solidFill>
                  <a:srgbClr val="000031"/>
                </a:solidFill>
                <a:effectLst/>
                <a:uFillTx/>
                <a:latin typeface="Times New Roman CE"/>
              </a:rPr>
              <a:t>p ≈ 0,021</a:t>
            </a:r>
            <a:endParaRPr lang="en-US" sz="19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pic>
        <p:nvPicPr>
          <p:cNvPr id="39" name="TextBox 1"/>
          <p:cNvPicPr/>
          <p:nvPr/>
        </p:nvPicPr>
        <p:blipFill>
          <a:blip r:embed="rId9"/>
          <a:stretch/>
        </p:blipFill>
        <p:spPr>
          <a:xfrm>
            <a:off x="3260880" y="444600"/>
            <a:ext cx="3468600" cy="1176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" name="Rectangle 25"/>
          <p:cNvSpPr/>
          <p:nvPr/>
        </p:nvSpPr>
        <p:spPr>
          <a:xfrm>
            <a:off x="5918040" y="635040"/>
            <a:ext cx="1154160" cy="647640"/>
          </a:xfrm>
          <a:prstGeom prst="rect">
            <a:avLst/>
          </a:prstGeom>
          <a:solidFill>
            <a:srgbClr val="00003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Object 2"/>
          <p:cNvGraphicFramePr/>
          <p:nvPr/>
        </p:nvGraphicFramePr>
        <p:xfrm>
          <a:off x="299880" y="333360"/>
          <a:ext cx="8556840" cy="6203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0" imgH="0" progId="">
                  <p:embed/>
                </p:oleObj>
              </mc:Choice>
              <mc:Fallback>
                <p:oleObj r:id="rId2" imgW="0" imgH="0" progId="">
                  <p:embed/>
                  <p:pic>
                    <p:nvPicPr>
                      <p:cNvPr id="42" name="Object 2"/>
                      <p:cNvPicPr/>
                      <p:nvPr/>
                    </p:nvPicPr>
                    <p:blipFill>
                      <a:blip r:embed="rId3"/>
                      <a:stretch/>
                    </p:blipFill>
                    <p:spPr>
                      <a:xfrm>
                        <a:off x="299880" y="333360"/>
                        <a:ext cx="8556840" cy="620388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3" name="Obrázek 1"/>
          <p:cNvPicPr/>
          <p:nvPr/>
        </p:nvPicPr>
        <p:blipFill>
          <a:blip r:embed="rId4"/>
          <a:stretch/>
        </p:blipFill>
        <p:spPr>
          <a:xfrm>
            <a:off x="7451640" y="404640"/>
            <a:ext cx="990720" cy="1008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4" name="TextBox 2"/>
          <p:cNvSpPr/>
          <p:nvPr/>
        </p:nvSpPr>
        <p:spPr>
          <a:xfrm>
            <a:off x="4788000" y="1104840"/>
            <a:ext cx="210492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0000"/>
                </a:solidFill>
                <a:effectLst/>
                <a:uFillTx/>
                <a:latin typeface="Abadi"/>
                <a:ea typeface="Times New Roman"/>
              </a:rPr>
              <a:t>Pascalův trojúhelník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Object 2"/>
          <p:cNvGraphicFramePr/>
          <p:nvPr/>
        </p:nvGraphicFramePr>
        <p:xfrm>
          <a:off x="338040" y="276120"/>
          <a:ext cx="8480520" cy="6318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0" imgH="0" progId="">
                  <p:embed/>
                </p:oleObj>
              </mc:Choice>
              <mc:Fallback>
                <p:oleObj r:id="rId2" imgW="0" imgH="0" progId="">
                  <p:embed/>
                  <p:pic>
                    <p:nvPicPr>
                      <p:cNvPr id="46" name="Object 2"/>
                      <p:cNvPicPr/>
                      <p:nvPr/>
                    </p:nvPicPr>
                    <p:blipFill>
                      <a:blip r:embed="rId3"/>
                      <a:stretch/>
                    </p:blipFill>
                    <p:spPr>
                      <a:xfrm>
                        <a:off x="338040" y="276120"/>
                        <a:ext cx="8480520" cy="631836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7" name="Obrázek 2"/>
          <p:cNvPicPr/>
          <p:nvPr/>
        </p:nvPicPr>
        <p:blipFill>
          <a:blip r:embed="rId4"/>
          <a:stretch/>
        </p:blipFill>
        <p:spPr>
          <a:xfrm>
            <a:off x="8028000" y="115920"/>
            <a:ext cx="990720" cy="10094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Jak získat nulové rozdělení?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85800" y="2438280"/>
            <a:ext cx="7772400" cy="41148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t">
            <a:normAutofit/>
          </a:bodyPr>
          <a:lstStyle/>
          <a:p>
            <a:pPr marL="343080" indent="-343080">
              <a:lnSpc>
                <a:spcPct val="100000"/>
              </a:lnSpc>
              <a:spcBef>
                <a:spcPts val="901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6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Asymptotický (přibližný) výpočet</a:t>
            </a:r>
            <a:endParaRPr lang="en-US" sz="3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100000"/>
              </a:lnSpc>
              <a:spcBef>
                <a:spcPts val="901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6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Exaktní výpočet všech možností</a:t>
            </a:r>
            <a:endParaRPr lang="en-US" sz="3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100000"/>
              </a:lnSpc>
              <a:spcBef>
                <a:spcPts val="9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600" b="0" u="none" strike="noStrike">
                <a:solidFill>
                  <a:srgbClr val="FFFF00"/>
                </a:solidFill>
                <a:effectLst/>
                <a:uFillTx/>
                <a:latin typeface="Arial"/>
              </a:rPr>
              <a:t>Randomizace / Monte Carlo</a:t>
            </a:r>
            <a:endParaRPr lang="en-US" sz="3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Freeform 4"/>
          <p:cNvSpPr/>
          <p:nvPr/>
        </p:nvSpPr>
        <p:spPr>
          <a:xfrm>
            <a:off x="236520" y="147168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5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Princip metody:</a:t>
            </a:r>
            <a:endParaRPr lang="en-US" sz="5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Rectangle 3"/>
          <p:cNvSpPr/>
          <p:nvPr/>
        </p:nvSpPr>
        <p:spPr>
          <a:xfrm>
            <a:off x="1127160" y="3425760"/>
            <a:ext cx="183960" cy="701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2160" tIns="46080" rIns="92160" bIns="4608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graphicFrame>
        <p:nvGraphicFramePr>
          <p:cNvPr id="53" name="Object 4"/>
          <p:cNvGraphicFramePr/>
          <p:nvPr/>
        </p:nvGraphicFramePr>
        <p:xfrm>
          <a:off x="4114800" y="4495680"/>
          <a:ext cx="1069920" cy="7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0" imgH="0" progId="">
                  <p:embed/>
                </p:oleObj>
              </mc:Choice>
              <mc:Fallback>
                <p:oleObj r:id="rId2" imgW="0" imgH="0" progId="">
                  <p:embed/>
                  <p:pic>
                    <p:nvPicPr>
                      <p:cNvPr id="54" name="Object 4"/>
                      <p:cNvPicPr/>
                      <p:nvPr/>
                    </p:nvPicPr>
                    <p:blipFill>
                      <a:blip r:embed="rId3"/>
                      <a:stretch/>
                    </p:blipFill>
                    <p:spPr>
                      <a:xfrm>
                        <a:off x="4114800" y="4495680"/>
                        <a:ext cx="1069920" cy="79380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Rectangle 5"/>
          <p:cNvSpPr/>
          <p:nvPr/>
        </p:nvSpPr>
        <p:spPr>
          <a:xfrm>
            <a:off x="385920" y="2362320"/>
            <a:ext cx="8422920" cy="131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2160" tIns="46080" rIns="92160" bIns="4608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Vyzkoušet, jak by vypadala data </a:t>
            </a:r>
            <a:endParaRPr lang="en-US" sz="40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v případě platnosti nulové hypotézy.</a:t>
            </a:r>
            <a:endParaRPr lang="en-US" sz="40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56" name="Freeform 6"/>
          <p:cNvSpPr/>
          <p:nvPr/>
        </p:nvSpPr>
        <p:spPr>
          <a:xfrm>
            <a:off x="236520" y="160020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Jak na to?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t">
            <a:normAutofit/>
          </a:bodyPr>
          <a:lstStyle/>
          <a:p>
            <a:pPr marL="343080" indent="-34308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Formulovat hypotézu (model), kterou chceme testovat.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Vymyslet, čím (v kterém parametru –</a:t>
            </a:r>
            <a:r>
              <a:rPr lang="cs-CZ" sz="2800" b="0" u="none" strike="noStrike">
                <a:solidFill>
                  <a:srgbClr val="FFFF00"/>
                </a:solidFill>
                <a:effectLst/>
                <a:uFillTx/>
                <a:latin typeface="Arial"/>
              </a:rPr>
              <a:t> </a:t>
            </a:r>
            <a:r>
              <a:rPr lang="cs-CZ" sz="2800" b="0" i="1" u="none" strike="noStrike">
                <a:solidFill>
                  <a:srgbClr val="FFFF00"/>
                </a:solidFill>
                <a:effectLst/>
                <a:uFillTx/>
                <a:latin typeface="Arial"/>
              </a:rPr>
              <a:t>testová statistika</a:t>
            </a:r>
            <a:r>
              <a:rPr lang="cs-CZ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) by se experimentální data získaná v případě platnosti tohoto modelu lišila od obdobných dat náhodně vygenerovaných.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Vypočítat příslušnou hodnotu parametru (</a:t>
            </a:r>
            <a:r>
              <a:rPr lang="cs-CZ" sz="2800" b="0" i="1" u="none" strike="noStrike">
                <a:solidFill>
                  <a:srgbClr val="FFFF00"/>
                </a:solidFill>
                <a:effectLst/>
                <a:uFillTx/>
                <a:latin typeface="Arial"/>
              </a:rPr>
              <a:t>testové statistiky</a:t>
            </a:r>
            <a:r>
              <a:rPr lang="cs-CZ" sz="2800" b="0" i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)</a:t>
            </a:r>
            <a:r>
              <a:rPr lang="cs-CZ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pro experimentální data.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Freeform 4"/>
          <p:cNvSpPr/>
          <p:nvPr/>
        </p:nvSpPr>
        <p:spPr>
          <a:xfrm>
            <a:off x="236520" y="147168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Pokračování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7989840" cy="41148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t">
            <a:normAutofit/>
          </a:bodyPr>
          <a:lstStyle/>
          <a:p>
            <a:pPr marL="343080" indent="-34308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28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Vygenerovat mnohokrát data tak, jak by vypadala za platnosti H₀, a vždy spočítat tutéž testovou statistiku.</a:t>
            </a:r>
            <a:endParaRPr lang="en-US" sz="2800" b="0" u="none" strike="noStrike" dirty="0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28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Porovnat reálnou hodnotu s nulovým rozdělením vytvořeným simulacemi nebo permutacemi.</a:t>
            </a:r>
            <a:endParaRPr lang="en-US" sz="2800" b="0" u="none" strike="noStrike" dirty="0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28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P = podíl stejně nebo více extrémních výsledků. </a:t>
            </a:r>
            <a:endParaRPr lang="en-US" sz="2800" b="0" u="none" strike="noStrike" dirty="0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2" name="Freeform 4"/>
          <p:cNvSpPr/>
          <p:nvPr/>
        </p:nvSpPr>
        <p:spPr>
          <a:xfrm>
            <a:off x="236520" y="147168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Příklad 1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Rectangle 3"/>
          <p:cNvSpPr/>
          <p:nvPr/>
        </p:nvSpPr>
        <p:spPr>
          <a:xfrm>
            <a:off x="319320" y="2209680"/>
            <a:ext cx="8376840" cy="94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2160" tIns="46080" rIns="92160" bIns="4608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Liší se průměrná inteligence žen nakažených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parazitem </a:t>
            </a:r>
            <a:r>
              <a:rPr lang="cs-CZ" sz="2800" b="0" i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Toxoplasma gondii</a:t>
            </a:r>
            <a:r>
              <a:rPr lang="cs-CZ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a žen nenakažených?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graphicFrame>
        <p:nvGraphicFramePr>
          <p:cNvPr id="65" name="Object 4"/>
          <p:cNvGraphicFramePr/>
          <p:nvPr/>
        </p:nvGraphicFramePr>
        <p:xfrm>
          <a:off x="2438280" y="4191120"/>
          <a:ext cx="4451400" cy="174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0" imgH="0" progId="">
                  <p:embed/>
                </p:oleObj>
              </mc:Choice>
              <mc:Fallback>
                <p:oleObj r:id="rId2" imgW="0" imgH="0" progId="">
                  <p:embed/>
                  <p:pic>
                    <p:nvPicPr>
                      <p:cNvPr id="66" name="Object 4"/>
                      <p:cNvPicPr/>
                      <p:nvPr/>
                    </p:nvPicPr>
                    <p:blipFill>
                      <a:blip r:embed="rId3"/>
                      <a:stretch/>
                    </p:blipFill>
                    <p:spPr>
                      <a:xfrm>
                        <a:off x="2438280" y="4191120"/>
                        <a:ext cx="4451400" cy="174600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" name="Freeform 5"/>
          <p:cNvSpPr/>
          <p:nvPr/>
        </p:nvSpPr>
        <p:spPr>
          <a:xfrm>
            <a:off x="236520" y="147168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Inteligence mladých žen měřená pomocí Cattellova dotazníku</a:t>
            </a:r>
            <a:endParaRPr lang="en-US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69" name="Group 31"/>
          <p:cNvGrpSpPr/>
          <p:nvPr/>
        </p:nvGrpSpPr>
        <p:grpSpPr>
          <a:xfrm>
            <a:off x="971640" y="3068640"/>
            <a:ext cx="7391160" cy="4321080"/>
            <a:chOff x="971640" y="3068640"/>
            <a:chExt cx="7391160" cy="4321080"/>
          </a:xfrm>
        </p:grpSpPr>
        <p:sp>
          <p:nvSpPr>
            <p:cNvPr id="70" name="Rectangle 3"/>
            <p:cNvSpPr/>
            <p:nvPr/>
          </p:nvSpPr>
          <p:spPr>
            <a:xfrm>
              <a:off x="4667040" y="5229360"/>
              <a:ext cx="3695400" cy="539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0,048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71" name="Rectangle 4"/>
            <p:cNvSpPr/>
            <p:nvPr/>
          </p:nvSpPr>
          <p:spPr>
            <a:xfrm>
              <a:off x="971640" y="5229360"/>
              <a:ext cx="3695400" cy="539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F-test (rozptyl)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72" name="Rectangle 5"/>
            <p:cNvSpPr/>
            <p:nvPr/>
          </p:nvSpPr>
          <p:spPr>
            <a:xfrm>
              <a:off x="4667040" y="6850080"/>
              <a:ext cx="3695400" cy="539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0,076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73" name="Rectangle 6"/>
            <p:cNvSpPr/>
            <p:nvPr/>
          </p:nvSpPr>
          <p:spPr>
            <a:xfrm>
              <a:off x="971640" y="6850080"/>
              <a:ext cx="3695400" cy="539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U-test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74" name="Rectangle 7"/>
            <p:cNvSpPr/>
            <p:nvPr/>
          </p:nvSpPr>
          <p:spPr>
            <a:xfrm>
              <a:off x="4667040" y="6308640"/>
              <a:ext cx="3695400" cy="541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0,023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75" name="Rectangle 8"/>
            <p:cNvSpPr/>
            <p:nvPr/>
          </p:nvSpPr>
          <p:spPr>
            <a:xfrm>
              <a:off x="971640" y="6308640"/>
              <a:ext cx="3695400" cy="541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Wald-Wolfowitz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76" name="Rectangle 9"/>
            <p:cNvSpPr/>
            <p:nvPr/>
          </p:nvSpPr>
          <p:spPr>
            <a:xfrm>
              <a:off x="4667040" y="5769000"/>
              <a:ext cx="3695400" cy="539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&gt;0,1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77" name="Rectangle 10"/>
            <p:cNvSpPr/>
            <p:nvPr/>
          </p:nvSpPr>
          <p:spPr>
            <a:xfrm>
              <a:off x="971640" y="5769000"/>
              <a:ext cx="3695400" cy="539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Kolmogorov-Smirnov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78" name="Rectangle 11"/>
            <p:cNvSpPr/>
            <p:nvPr/>
          </p:nvSpPr>
          <p:spPr>
            <a:xfrm>
              <a:off x="4667040" y="4689360"/>
              <a:ext cx="3695400" cy="540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79" name="Rectangle 12"/>
            <p:cNvSpPr/>
            <p:nvPr/>
          </p:nvSpPr>
          <p:spPr>
            <a:xfrm>
              <a:off x="971640" y="4689360"/>
              <a:ext cx="3695400" cy="540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80" name="Rectangle 13"/>
            <p:cNvSpPr/>
            <p:nvPr/>
          </p:nvSpPr>
          <p:spPr>
            <a:xfrm>
              <a:off x="4667040" y="4149720"/>
              <a:ext cx="3695400" cy="539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8,88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81" name="Rectangle 14"/>
            <p:cNvSpPr/>
            <p:nvPr/>
          </p:nvSpPr>
          <p:spPr>
            <a:xfrm>
              <a:off x="971640" y="4149720"/>
              <a:ext cx="3695400" cy="539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Nakažené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82" name="Rectangle 15"/>
            <p:cNvSpPr/>
            <p:nvPr/>
          </p:nvSpPr>
          <p:spPr>
            <a:xfrm>
              <a:off x="4667040" y="3608280"/>
              <a:ext cx="3695400" cy="541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8,30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83" name="Rectangle 16"/>
            <p:cNvSpPr/>
            <p:nvPr/>
          </p:nvSpPr>
          <p:spPr>
            <a:xfrm>
              <a:off x="971640" y="3608280"/>
              <a:ext cx="3695400" cy="541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Zdravé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84" name="Rectangle 17"/>
            <p:cNvSpPr/>
            <p:nvPr/>
          </p:nvSpPr>
          <p:spPr>
            <a:xfrm>
              <a:off x="4667040" y="3068640"/>
              <a:ext cx="3695400" cy="539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inteligence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85" name="Rectangle 18"/>
            <p:cNvSpPr/>
            <p:nvPr/>
          </p:nvSpPr>
          <p:spPr>
            <a:xfrm>
              <a:off x="971640" y="3068640"/>
              <a:ext cx="3695400" cy="539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86" name="Line 19"/>
            <p:cNvSpPr/>
            <p:nvPr/>
          </p:nvSpPr>
          <p:spPr>
            <a:xfrm>
              <a:off x="971640" y="3068640"/>
              <a:ext cx="7391160" cy="0"/>
            </a:xfrm>
            <a:prstGeom prst="line">
              <a:avLst/>
            </a:prstGeom>
            <a:ln w="2556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87" name="Line 20"/>
            <p:cNvSpPr/>
            <p:nvPr/>
          </p:nvSpPr>
          <p:spPr>
            <a:xfrm>
              <a:off x="971640" y="3608280"/>
              <a:ext cx="7391160" cy="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88" name="Line 21"/>
            <p:cNvSpPr/>
            <p:nvPr/>
          </p:nvSpPr>
          <p:spPr>
            <a:xfrm>
              <a:off x="971640" y="4149720"/>
              <a:ext cx="7391160" cy="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89" name="Line 22"/>
            <p:cNvSpPr/>
            <p:nvPr/>
          </p:nvSpPr>
          <p:spPr>
            <a:xfrm>
              <a:off x="971640" y="4689360"/>
              <a:ext cx="7391160" cy="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90" name="Line 23"/>
            <p:cNvSpPr/>
            <p:nvPr/>
          </p:nvSpPr>
          <p:spPr>
            <a:xfrm>
              <a:off x="971640" y="5769000"/>
              <a:ext cx="7391160" cy="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91" name="Line 24"/>
            <p:cNvSpPr/>
            <p:nvPr/>
          </p:nvSpPr>
          <p:spPr>
            <a:xfrm>
              <a:off x="971640" y="6308640"/>
              <a:ext cx="7391160" cy="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92" name="Line 25"/>
            <p:cNvSpPr/>
            <p:nvPr/>
          </p:nvSpPr>
          <p:spPr>
            <a:xfrm>
              <a:off x="971640" y="6850080"/>
              <a:ext cx="7391160" cy="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93" name="Line 26"/>
            <p:cNvSpPr/>
            <p:nvPr/>
          </p:nvSpPr>
          <p:spPr>
            <a:xfrm>
              <a:off x="971640" y="7389720"/>
              <a:ext cx="7391160" cy="0"/>
            </a:xfrm>
            <a:prstGeom prst="line">
              <a:avLst/>
            </a:prstGeom>
            <a:ln w="2556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94" name="Line 27"/>
            <p:cNvSpPr/>
            <p:nvPr/>
          </p:nvSpPr>
          <p:spPr>
            <a:xfrm>
              <a:off x="971640" y="3068640"/>
              <a:ext cx="0" cy="4321080"/>
            </a:xfrm>
            <a:prstGeom prst="line">
              <a:avLst/>
            </a:prstGeom>
            <a:ln w="2556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95" name="Line 28"/>
            <p:cNvSpPr/>
            <p:nvPr/>
          </p:nvSpPr>
          <p:spPr>
            <a:xfrm>
              <a:off x="4667040" y="3068640"/>
              <a:ext cx="0" cy="432108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96" name="Line 29"/>
            <p:cNvSpPr/>
            <p:nvPr/>
          </p:nvSpPr>
          <p:spPr>
            <a:xfrm>
              <a:off x="8362800" y="3068640"/>
              <a:ext cx="0" cy="4321080"/>
            </a:xfrm>
            <a:prstGeom prst="line">
              <a:avLst/>
            </a:prstGeom>
            <a:ln w="2556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97" name="Line 30"/>
            <p:cNvSpPr/>
            <p:nvPr/>
          </p:nvSpPr>
          <p:spPr>
            <a:xfrm>
              <a:off x="971640" y="5229360"/>
              <a:ext cx="7391160" cy="0"/>
            </a:xfrm>
            <a:prstGeom prst="line">
              <a:avLst/>
            </a:prstGeom>
            <a:ln w="2556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</p:grpSp>
      <p:sp>
        <p:nvSpPr>
          <p:cNvPr id="98" name="Freeform 32"/>
          <p:cNvSpPr/>
          <p:nvPr/>
        </p:nvSpPr>
        <p:spPr>
          <a:xfrm>
            <a:off x="228600" y="190512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99" name="Rectangle 1"/>
          <p:cNvSpPr/>
          <p:nvPr/>
        </p:nvSpPr>
        <p:spPr>
          <a:xfrm>
            <a:off x="792000" y="4724280"/>
            <a:ext cx="7631280" cy="2125800"/>
          </a:xfrm>
          <a:prstGeom prst="rect">
            <a:avLst/>
          </a:prstGeom>
          <a:solidFill>
            <a:srgbClr val="00003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100" name="Straight Connector 3"/>
          <p:cNvSpPr/>
          <p:nvPr/>
        </p:nvSpPr>
        <p:spPr>
          <a:xfrm>
            <a:off x="971640" y="4689360"/>
            <a:ext cx="7391160" cy="0"/>
          </a:xfrm>
          <a:prstGeom prst="line">
            <a:avLst/>
          </a:prstGeom>
          <a:ln w="1908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101" name="TextBox 4"/>
          <p:cNvSpPr/>
          <p:nvPr/>
        </p:nvSpPr>
        <p:spPr>
          <a:xfrm>
            <a:off x="3635280" y="5211720"/>
            <a:ext cx="3313080" cy="64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600" b="0" u="none" strike="noStrike">
                <a:solidFill>
                  <a:srgbClr val="FFFFFF"/>
                </a:solidFill>
                <a:effectLst/>
                <a:uFillTx/>
                <a:latin typeface="Shruti"/>
                <a:ea typeface="Shruti"/>
              </a:rPr>
              <a:t>Náhoda?</a:t>
            </a:r>
            <a:endParaRPr lang="en-US" sz="36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Experimentální data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graphicFrame>
        <p:nvGraphicFramePr>
          <p:cNvPr id="103" name="Object 3"/>
          <p:cNvGraphicFramePr/>
          <p:nvPr/>
        </p:nvGraphicFramePr>
        <p:xfrm>
          <a:off x="990720" y="2057400"/>
          <a:ext cx="7075440" cy="4594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0" imgH="0" progId="">
                  <p:embed/>
                </p:oleObj>
              </mc:Choice>
              <mc:Fallback>
                <p:oleObj r:id="rId2" imgW="0" imgH="0" progId="">
                  <p:embed/>
                  <p:pic>
                    <p:nvPicPr>
                      <p:cNvPr id="104" name="Object 3"/>
                      <p:cNvPicPr/>
                      <p:nvPr/>
                    </p:nvPicPr>
                    <p:blipFill>
                      <a:blip r:embed="rId3"/>
                      <a:stretch/>
                    </p:blipFill>
                    <p:spPr>
                      <a:xfrm>
                        <a:off x="990720" y="2057400"/>
                        <a:ext cx="7075440" cy="459432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" name="Freeform 4"/>
          <p:cNvSpPr/>
          <p:nvPr/>
        </p:nvSpPr>
        <p:spPr>
          <a:xfrm>
            <a:off x="236520" y="160020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Hypotéza: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7" name="Rectangle 3"/>
          <p:cNvSpPr/>
          <p:nvPr/>
        </p:nvSpPr>
        <p:spPr>
          <a:xfrm>
            <a:off x="212760" y="2330280"/>
            <a:ext cx="8550360" cy="64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108" name="Rectangle 4"/>
          <p:cNvSpPr/>
          <p:nvPr/>
        </p:nvSpPr>
        <p:spPr>
          <a:xfrm>
            <a:off x="441360" y="2000160"/>
            <a:ext cx="8550360" cy="308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Ženy nakažené </a:t>
            </a:r>
            <a:r>
              <a:rPr lang="cs-CZ" sz="2800" b="0" i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T.  gondii</a:t>
            </a:r>
            <a:r>
              <a:rPr lang="cs-CZ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jsou v průměru inteligentnější než ženy nenakažené.  Z toho vyplývá, že rozdíl v průměrné inteligenci souboru nakažených a souboru nenakažených žen </a:t>
            </a:r>
            <a:r>
              <a:rPr lang="cs-CZ" sz="2800" b="0" u="none" strike="noStrike">
                <a:solidFill>
                  <a:srgbClr val="FFFF00"/>
                </a:solidFill>
                <a:effectLst/>
                <a:uFillTx/>
                <a:latin typeface="Arial"/>
              </a:rPr>
              <a:t>(</a:t>
            </a:r>
            <a:r>
              <a:rPr lang="en-US" sz="2800" b="0" u="none" strike="noStrike">
                <a:solidFill>
                  <a:srgbClr val="FFFF00"/>
                </a:solidFill>
                <a:effectLst/>
                <a:uFillTx/>
                <a:latin typeface="Arial"/>
              </a:rPr>
              <a:t>delta </a:t>
            </a:r>
            <a:r>
              <a:rPr lang="cs-CZ" sz="2800" b="0" u="none" strike="noStrike">
                <a:solidFill>
                  <a:srgbClr val="FFFF00"/>
                </a:solidFill>
                <a:effectLst/>
                <a:uFillTx/>
                <a:latin typeface="Arial"/>
              </a:rPr>
              <a:t>IQ = 8,9 – 8,3 = 0.6)</a:t>
            </a:r>
            <a:r>
              <a:rPr lang="cs-CZ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je větší, než kdybychom do dvou stejně velkých souborů rozdělili ženy bez ohledu na jejich nakaženost prvokem </a:t>
            </a:r>
            <a:r>
              <a:rPr lang="cs-CZ" sz="2800" b="0" i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T.  gondii</a:t>
            </a:r>
            <a:r>
              <a:rPr lang="cs-CZ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.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109" name="Freeform 5"/>
          <p:cNvSpPr/>
          <p:nvPr/>
        </p:nvSpPr>
        <p:spPr>
          <a:xfrm>
            <a:off x="236520" y="152388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Náhodná data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graphicFrame>
        <p:nvGraphicFramePr>
          <p:cNvPr id="111" name="Object 3"/>
          <p:cNvGraphicFramePr/>
          <p:nvPr/>
        </p:nvGraphicFramePr>
        <p:xfrm>
          <a:off x="762120" y="2743200"/>
          <a:ext cx="7518240" cy="3841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0" imgH="0" progId="">
                  <p:embed/>
                </p:oleObj>
              </mc:Choice>
              <mc:Fallback>
                <p:oleObj r:id="rId2" imgW="0" imgH="0" progId="">
                  <p:embed/>
                  <p:pic>
                    <p:nvPicPr>
                      <p:cNvPr id="112" name="Object 3"/>
                      <p:cNvPicPr/>
                      <p:nvPr/>
                    </p:nvPicPr>
                    <p:blipFill>
                      <a:blip r:embed="rId3"/>
                      <a:stretch/>
                    </p:blipFill>
                    <p:spPr>
                      <a:xfrm>
                        <a:off x="762120" y="2743200"/>
                        <a:ext cx="7518240" cy="384192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" name="Object 4"/>
          <p:cNvGraphicFramePr/>
          <p:nvPr/>
        </p:nvGraphicFramePr>
        <p:xfrm>
          <a:off x="762120" y="1828800"/>
          <a:ext cx="7556400" cy="841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0" imgH="0" progId="">
                  <p:embed/>
                </p:oleObj>
              </mc:Choice>
              <mc:Fallback>
                <p:oleObj r:id="rId4" imgW="0" imgH="0" progId="">
                  <p:embed/>
                  <p:pic>
                    <p:nvPicPr>
                      <p:cNvPr id="114" name="Object 4"/>
                      <p:cNvPicPr/>
                      <p:nvPr/>
                    </p:nvPicPr>
                    <p:blipFill>
                      <a:blip r:embed="rId5"/>
                      <a:stretch/>
                    </p:blipFill>
                    <p:spPr>
                      <a:xfrm>
                        <a:off x="762120" y="1828800"/>
                        <a:ext cx="7556400" cy="84132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5" name="Freeform 5"/>
          <p:cNvSpPr/>
          <p:nvPr/>
        </p:nvSpPr>
        <p:spPr>
          <a:xfrm>
            <a:off x="236520" y="147168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Výsledky permutačního testu: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7" name="Rectangle 3"/>
          <p:cNvSpPr/>
          <p:nvPr/>
        </p:nvSpPr>
        <p:spPr>
          <a:xfrm>
            <a:off x="365040" y="2101680"/>
            <a:ext cx="8023320" cy="4755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badi"/>
              </a:rPr>
              <a:t>0.28, -0.03, -0.00, -0.16, 0.09, 0.21, 0.03, -0.03, -0.28, 0.34, 0.12, -0.08, 0.05, 0.15, -0.09, -0.05, 0.06, -0.14, 0.33, -0.10, 0.17, -0.16, -0.07, -0.06, 0.03, 0.31, 0.23, -0.10, -0.24, -0.23, -0.30, -0.09, 0.07, -0.05, 0.31, -0.23, 0.03, 0.02, 0.30, -0.11, 0.09, 0.29, 0.15, -0.19, -0.04, -0.48, -0.05, -0.20, 0.13, 0.02, -0.09, -0.07, -0.02, -0.14, -0.08, -0.20, 0.24, 0.16, -0.10, 0.26, 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1800" b="0" u="none" strike="noStrike">
                <a:solidFill>
                  <a:srgbClr val="FFFFFF"/>
                </a:solidFill>
                <a:effectLst/>
                <a:uFillTx/>
                <a:latin typeface="Abadi"/>
              </a:rPr>
              <a:t>-</a:t>
            </a: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badi"/>
              </a:rPr>
              <a:t>0.07, 0.25, -0.05, 0.08, -0.02, -0.11, 0.18, -0.39, -0.44, -0.30, -0.06, -0.08, 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badi"/>
              </a:rPr>
              <a:t>-0.15, 0.08, 0.23, 0.04, -0.18, 0.02, 0.07, 0.46, -0.06, 0.10, -0.18, -0.06, 0.09, 0.57, -0.01, 0.23, -0.09, 0.42, 0.35, -0.03, -0.33, -0.07, -0.13, 0.10, 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badi"/>
              </a:rPr>
              <a:t>-0.39, -0.01, -0.34, 0.09, -0.11, 0.43, -0.07, -0.19, -0.05, -0.04, 0.17, 0.26, 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badi"/>
              </a:rPr>
              <a:t>-0.04, -0.06, -0.45, 0.21, -0.32, 0.09, -0.21, 0.44, -0.14, 0.26, -0.07, 0.03, 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badi"/>
              </a:rPr>
              <a:t>-0.06, 0.00, 0.04, -0.12, -0.25, -0.08, 0.09, -0.15, -0.11, -0.29, -0.12, -0.04, 0.17, -0.19, 0.15, 0.55, -0.08, 0.05, 0.06, 0.48, -0.05, -0.11, -0.10, -0.35, 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badi"/>
              </a:rPr>
              <a:t>-0.11, -0.31, -0.18, -0.27, 0.07, 0.03, 0.25, -0.51, -0.02, -0.39, 0.22, -0.15, 0.19, -0.09, -0.26, -0.22, -0.06, -0.15, -0.53, 0.16, 0.01, 0.38, -0.21, 0.09, 0.24, 0.23, 0.15, 0.08, 0.28, 0.37, -0.18, 0.39, -0.</a:t>
            </a:r>
            <a:r>
              <a:rPr lang="cs-CZ" sz="1800" b="0" u="none" strike="noStrike">
                <a:solidFill>
                  <a:srgbClr val="FFFFFF"/>
                </a:solidFill>
                <a:effectLst/>
                <a:uFillTx/>
                <a:latin typeface="Abadi"/>
              </a:rPr>
              <a:t>59</a:t>
            </a: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badi"/>
              </a:rPr>
              <a:t>, 0.39, -0.38, -0.10, 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badi"/>
              </a:rPr>
              <a:t>-0.02, </a:t>
            </a:r>
            <a:r>
              <a:rPr lang="en-US" sz="1800" b="1" u="none" strike="noStrike">
                <a:solidFill>
                  <a:srgbClr val="FFFF00"/>
                </a:solidFill>
                <a:effectLst/>
                <a:uFillTx/>
                <a:latin typeface="Abadi"/>
              </a:rPr>
              <a:t>0.64</a:t>
            </a: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badi"/>
              </a:rPr>
              <a:t>, 0.08, 0.05, -0.28, -0.02, 0.07, 0.04, -0.11, 0.36, 0.33, -0.25, 0.09, 0.06, -0.11, -0.01, 0.54, -0.00, 0.04, 0.22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118" name="Freeform 4"/>
          <p:cNvSpPr/>
          <p:nvPr/>
        </p:nvSpPr>
        <p:spPr>
          <a:xfrm>
            <a:off x="236520" y="152388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Výsledky permutačního testu: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0" name="Freeform 4"/>
          <p:cNvSpPr/>
          <p:nvPr/>
        </p:nvSpPr>
        <p:spPr>
          <a:xfrm>
            <a:off x="236520" y="152388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pic>
        <p:nvPicPr>
          <p:cNvPr id="121" name="Picture 2"/>
          <p:cNvPicPr/>
          <p:nvPr/>
        </p:nvPicPr>
        <p:blipFill>
          <a:blip r:embed="rId2"/>
          <a:stretch/>
        </p:blipFill>
        <p:spPr>
          <a:xfrm>
            <a:off x="2124000" y="2276640"/>
            <a:ext cx="4786560" cy="4025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2" name="TextBox 3"/>
          <p:cNvSpPr/>
          <p:nvPr/>
        </p:nvSpPr>
        <p:spPr>
          <a:xfrm>
            <a:off x="7123680" y="4724280"/>
            <a:ext cx="1118160" cy="45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2400" b="0" u="none" strike="noStrike">
                <a:solidFill>
                  <a:srgbClr val="FFFFFF"/>
                </a:solidFill>
                <a:effectLst/>
                <a:uFillTx/>
                <a:latin typeface="Tahoma"/>
                <a:ea typeface="Tahoma"/>
              </a:rPr>
              <a:t>≈ 1,3 %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cxnSp>
        <p:nvCxnSpPr>
          <p:cNvPr id="123" name="Straight Arrow Connector 5"/>
          <p:cNvCxnSpPr/>
          <p:nvPr/>
        </p:nvCxnSpPr>
        <p:spPr>
          <a:xfrm flipH="1">
            <a:off x="6659280" y="5186520"/>
            <a:ext cx="505440" cy="475200"/>
          </a:xfrm>
          <a:prstGeom prst="straightConnector1">
            <a:avLst/>
          </a:prstGeom>
          <a:ln w="28440">
            <a:solidFill>
              <a:srgbClr val="FF0000"/>
            </a:solidFill>
            <a:miter/>
            <a:tailEnd type="triangle" w="med" len="med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Výsledky permutačního testu: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5" name="Rectangle 3"/>
          <p:cNvSpPr/>
          <p:nvPr/>
        </p:nvSpPr>
        <p:spPr>
          <a:xfrm>
            <a:off x="365040" y="2101680"/>
            <a:ext cx="8398080" cy="39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6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 celkového počtu 4 999 náhodných permutací bylo ve srovnání</a:t>
            </a:r>
            <a:endParaRPr lang="en-US" sz="36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6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 experimentálním souborem ΔIQ:</a:t>
            </a:r>
            <a:endParaRPr lang="en-US" sz="36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6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   64      (1,28 %) větších</a:t>
            </a:r>
            <a:endParaRPr lang="en-US" sz="36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6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     0      (0 %) stejných</a:t>
            </a:r>
            <a:endParaRPr lang="en-US" sz="36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6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4 935    (98,72 %) menších</a:t>
            </a:r>
            <a:endParaRPr lang="en-US" sz="36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126" name="Freeform 4"/>
          <p:cNvSpPr/>
          <p:nvPr/>
        </p:nvSpPr>
        <p:spPr>
          <a:xfrm>
            <a:off x="236520" y="152388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Závěr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8" name="Rectangle 3"/>
          <p:cNvSpPr/>
          <p:nvPr/>
        </p:nvSpPr>
        <p:spPr>
          <a:xfrm>
            <a:off x="517680" y="2025720"/>
            <a:ext cx="8016840" cy="304771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Za platnosti H₀ by stejně nebo více extrémní rozdíl nastal přibližně v 1,3 % případech.</a:t>
            </a:r>
            <a:endParaRPr lang="en-US" sz="3200" b="0" u="none" strike="noStrike" dirty="0">
              <a:solidFill>
                <a:srgbClr val="FFFFFF"/>
              </a:solidFill>
              <a:effectLst/>
              <a:uFillTx/>
              <a:latin typeface="Times New Roman CE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u="none" strike="noStrike" dirty="0">
              <a:solidFill>
                <a:srgbClr val="FFFFFF"/>
              </a:solidFill>
              <a:effectLst/>
              <a:uFillTx/>
              <a:latin typeface="Times New Roman CE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Nulovou hypotézu tedy zamítáme (p ≈ 0,013). </a:t>
            </a:r>
            <a:endParaRPr lang="en-US" sz="3200" b="0" u="none" strike="noStrike" dirty="0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129" name="Freeform 4"/>
          <p:cNvSpPr/>
          <p:nvPr/>
        </p:nvSpPr>
        <p:spPr>
          <a:xfrm>
            <a:off x="236520" y="147168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Příklad 2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1" name="Rectangle 3"/>
          <p:cNvSpPr/>
          <p:nvPr/>
        </p:nvSpPr>
        <p:spPr>
          <a:xfrm>
            <a:off x="441360" y="1873080"/>
            <a:ext cx="8169120" cy="1738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6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Souvisí u žen afektotymie s relativním stářím infekce?
(Titr IgG je pouze hrubý proxy ukazatel.)</a:t>
            </a:r>
            <a:endParaRPr lang="en-US" sz="36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graphicFrame>
        <p:nvGraphicFramePr>
          <p:cNvPr id="132" name="Object 4"/>
          <p:cNvGraphicFramePr/>
          <p:nvPr/>
        </p:nvGraphicFramePr>
        <p:xfrm>
          <a:off x="1166760" y="4005360"/>
          <a:ext cx="6813720" cy="174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0" imgH="0" progId="">
                  <p:embed/>
                </p:oleObj>
              </mc:Choice>
              <mc:Fallback>
                <p:oleObj r:id="rId2" imgW="0" imgH="0" progId="">
                  <p:embed/>
                  <p:pic>
                    <p:nvPicPr>
                      <p:cNvPr id="133" name="Object 4"/>
                      <p:cNvPicPr/>
                      <p:nvPr/>
                    </p:nvPicPr>
                    <p:blipFill>
                      <a:blip r:embed="rId3"/>
                      <a:stretch/>
                    </p:blipFill>
                    <p:spPr>
                      <a:xfrm>
                        <a:off x="1166760" y="4005360"/>
                        <a:ext cx="6813720" cy="174600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" name="Freeform 5"/>
          <p:cNvSpPr/>
          <p:nvPr/>
        </p:nvSpPr>
        <p:spPr>
          <a:xfrm>
            <a:off x="236520" y="147168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304920" y="456840"/>
            <a:ext cx="861048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6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Hodnoty affectothymie a hladina specifických protilátek u nakažených žen</a:t>
            </a:r>
            <a:endParaRPr lang="en-US" sz="3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136" name="Group 44"/>
          <p:cNvGrpSpPr/>
          <p:nvPr/>
        </p:nvGrpSpPr>
        <p:grpSpPr>
          <a:xfrm>
            <a:off x="685800" y="1981080"/>
            <a:ext cx="8153280" cy="4657680"/>
            <a:chOff x="685800" y="1981080"/>
            <a:chExt cx="8153280" cy="4657680"/>
          </a:xfrm>
        </p:grpSpPr>
        <p:sp>
          <p:nvSpPr>
            <p:cNvPr id="137" name="Rectangle 3"/>
            <p:cNvSpPr/>
            <p:nvPr/>
          </p:nvSpPr>
          <p:spPr>
            <a:xfrm>
              <a:off x="6477120" y="6121440"/>
              <a:ext cx="236196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38" name="Rectangle 4"/>
            <p:cNvSpPr/>
            <p:nvPr/>
          </p:nvSpPr>
          <p:spPr>
            <a:xfrm>
              <a:off x="4114800" y="6121440"/>
              <a:ext cx="236232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39" name="Rectangle 5"/>
            <p:cNvSpPr/>
            <p:nvPr/>
          </p:nvSpPr>
          <p:spPr>
            <a:xfrm>
              <a:off x="685800" y="6121440"/>
              <a:ext cx="342900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 algn="ctr"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atd.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40" name="Rectangle 6"/>
            <p:cNvSpPr/>
            <p:nvPr/>
          </p:nvSpPr>
          <p:spPr>
            <a:xfrm>
              <a:off x="6477120" y="5603760"/>
              <a:ext cx="236196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 algn="ctr"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8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41" name="Rectangle 7"/>
            <p:cNvSpPr/>
            <p:nvPr/>
          </p:nvSpPr>
          <p:spPr>
            <a:xfrm>
              <a:off x="4114800" y="5603760"/>
              <a:ext cx="236232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 algn="ctr"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7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42" name="Rectangle 8"/>
            <p:cNvSpPr/>
            <p:nvPr/>
          </p:nvSpPr>
          <p:spPr>
            <a:xfrm>
              <a:off x="685800" y="5603760"/>
              <a:ext cx="342900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Černá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43" name="Rectangle 9"/>
            <p:cNvSpPr/>
            <p:nvPr/>
          </p:nvSpPr>
          <p:spPr>
            <a:xfrm>
              <a:off x="6477120" y="5086440"/>
              <a:ext cx="236196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 algn="ctr"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8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44" name="Rectangle 10"/>
            <p:cNvSpPr/>
            <p:nvPr/>
          </p:nvSpPr>
          <p:spPr>
            <a:xfrm>
              <a:off x="4114800" y="5086440"/>
              <a:ext cx="236232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 algn="ctr"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7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45" name="Rectangle 11"/>
            <p:cNvSpPr/>
            <p:nvPr/>
          </p:nvSpPr>
          <p:spPr>
            <a:xfrm>
              <a:off x="685800" y="5086440"/>
              <a:ext cx="342900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Matoušová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46" name="Rectangle 12"/>
            <p:cNvSpPr/>
            <p:nvPr/>
          </p:nvSpPr>
          <p:spPr>
            <a:xfrm>
              <a:off x="6477120" y="4568760"/>
              <a:ext cx="236196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 algn="ctr"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64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47" name="Rectangle 13"/>
            <p:cNvSpPr/>
            <p:nvPr/>
          </p:nvSpPr>
          <p:spPr>
            <a:xfrm>
              <a:off x="4114800" y="4568760"/>
              <a:ext cx="236232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 algn="ctr"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5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48" name="Rectangle 14"/>
            <p:cNvSpPr/>
            <p:nvPr/>
          </p:nvSpPr>
          <p:spPr>
            <a:xfrm>
              <a:off x="685800" y="4568760"/>
              <a:ext cx="342900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Bednářoví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49" name="Rectangle 15"/>
            <p:cNvSpPr/>
            <p:nvPr/>
          </p:nvSpPr>
          <p:spPr>
            <a:xfrm>
              <a:off x="6477120" y="4051440"/>
              <a:ext cx="236196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 algn="ctr"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32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50" name="Rectangle 16"/>
            <p:cNvSpPr/>
            <p:nvPr/>
          </p:nvSpPr>
          <p:spPr>
            <a:xfrm>
              <a:off x="4114800" y="4051440"/>
              <a:ext cx="236232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 algn="ctr"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2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51" name="Rectangle 17"/>
            <p:cNvSpPr/>
            <p:nvPr/>
          </p:nvSpPr>
          <p:spPr>
            <a:xfrm>
              <a:off x="685800" y="4051440"/>
              <a:ext cx="342900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Dolňáková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52" name="Rectangle 18"/>
            <p:cNvSpPr/>
            <p:nvPr/>
          </p:nvSpPr>
          <p:spPr>
            <a:xfrm>
              <a:off x="6477120" y="3533760"/>
              <a:ext cx="236196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 algn="ctr"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16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53" name="Rectangle 19"/>
            <p:cNvSpPr/>
            <p:nvPr/>
          </p:nvSpPr>
          <p:spPr>
            <a:xfrm>
              <a:off x="4114800" y="3533760"/>
              <a:ext cx="236232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 algn="ctr"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10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54" name="Rectangle 20"/>
            <p:cNvSpPr/>
            <p:nvPr/>
          </p:nvSpPr>
          <p:spPr>
            <a:xfrm>
              <a:off x="685800" y="3533760"/>
              <a:ext cx="342900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Horáková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55" name="Rectangle 21"/>
            <p:cNvSpPr/>
            <p:nvPr/>
          </p:nvSpPr>
          <p:spPr>
            <a:xfrm>
              <a:off x="6477120" y="3016080"/>
              <a:ext cx="236196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 algn="ctr"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32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56" name="Rectangle 22"/>
            <p:cNvSpPr/>
            <p:nvPr/>
          </p:nvSpPr>
          <p:spPr>
            <a:xfrm>
              <a:off x="4114800" y="3016080"/>
              <a:ext cx="236232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 algn="ctr"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5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57" name="Rectangle 23"/>
            <p:cNvSpPr/>
            <p:nvPr/>
          </p:nvSpPr>
          <p:spPr>
            <a:xfrm>
              <a:off x="685800" y="3016080"/>
              <a:ext cx="342900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Novotná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58" name="Rectangle 24"/>
            <p:cNvSpPr/>
            <p:nvPr/>
          </p:nvSpPr>
          <p:spPr>
            <a:xfrm>
              <a:off x="6477120" y="2498760"/>
              <a:ext cx="236196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 algn="ctr"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16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59" name="Rectangle 25"/>
            <p:cNvSpPr/>
            <p:nvPr/>
          </p:nvSpPr>
          <p:spPr>
            <a:xfrm>
              <a:off x="4114800" y="2498760"/>
              <a:ext cx="236232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 algn="ctr"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6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60" name="Rectangle 26"/>
            <p:cNvSpPr/>
            <p:nvPr/>
          </p:nvSpPr>
          <p:spPr>
            <a:xfrm>
              <a:off x="685800" y="2498760"/>
              <a:ext cx="342900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Nováková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61" name="Rectangle 27"/>
            <p:cNvSpPr/>
            <p:nvPr/>
          </p:nvSpPr>
          <p:spPr>
            <a:xfrm>
              <a:off x="6477120" y="1981080"/>
              <a:ext cx="236196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00"/>
                  </a:solidFill>
                  <a:effectLst/>
                  <a:uFillTx/>
                  <a:latin typeface="Arial"/>
                </a:rPr>
                <a:t>Titr protilátek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62" name="Rectangle 28"/>
            <p:cNvSpPr/>
            <p:nvPr/>
          </p:nvSpPr>
          <p:spPr>
            <a:xfrm>
              <a:off x="4114800" y="1981080"/>
              <a:ext cx="236232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00"/>
                  </a:solidFill>
                  <a:effectLst/>
                  <a:uFillTx/>
                  <a:latin typeface="Arial"/>
                </a:rPr>
                <a:t>Affektothymie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63" name="Rectangle 29"/>
            <p:cNvSpPr/>
            <p:nvPr/>
          </p:nvSpPr>
          <p:spPr>
            <a:xfrm>
              <a:off x="685800" y="1981080"/>
              <a:ext cx="342900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>
                <a:lnSpc>
                  <a:spcPct val="100000"/>
                </a:lnSpc>
                <a:spcBef>
                  <a:spcPts val="7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800" b="0" u="none" strike="noStrike">
                  <a:solidFill>
                    <a:srgbClr val="FFFF00"/>
                  </a:solidFill>
                  <a:effectLst/>
                  <a:uFillTx/>
                  <a:latin typeface="Arial"/>
                </a:rPr>
                <a:t>Jméno</a:t>
              </a:r>
              <a:endParaRPr lang="en-US" sz="28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64" name="Line 30"/>
            <p:cNvSpPr/>
            <p:nvPr/>
          </p:nvSpPr>
          <p:spPr>
            <a:xfrm>
              <a:off x="685800" y="1981080"/>
              <a:ext cx="8153280" cy="0"/>
            </a:xfrm>
            <a:prstGeom prst="line">
              <a:avLst/>
            </a:prstGeom>
            <a:ln w="2556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65" name="Line 31"/>
            <p:cNvSpPr/>
            <p:nvPr/>
          </p:nvSpPr>
          <p:spPr>
            <a:xfrm>
              <a:off x="685800" y="2498760"/>
              <a:ext cx="8153280" cy="0"/>
            </a:xfrm>
            <a:prstGeom prst="line">
              <a:avLst/>
            </a:prstGeom>
            <a:ln w="2556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66" name="Line 32"/>
            <p:cNvSpPr/>
            <p:nvPr/>
          </p:nvSpPr>
          <p:spPr>
            <a:xfrm>
              <a:off x="685800" y="3016080"/>
              <a:ext cx="8153280" cy="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67" name="Line 33"/>
            <p:cNvSpPr/>
            <p:nvPr/>
          </p:nvSpPr>
          <p:spPr>
            <a:xfrm>
              <a:off x="685800" y="3533760"/>
              <a:ext cx="8153280" cy="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68" name="Line 34"/>
            <p:cNvSpPr/>
            <p:nvPr/>
          </p:nvSpPr>
          <p:spPr>
            <a:xfrm>
              <a:off x="685800" y="4051440"/>
              <a:ext cx="8153280" cy="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69" name="Line 35"/>
            <p:cNvSpPr/>
            <p:nvPr/>
          </p:nvSpPr>
          <p:spPr>
            <a:xfrm>
              <a:off x="685800" y="4568760"/>
              <a:ext cx="8153280" cy="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70" name="Line 36"/>
            <p:cNvSpPr/>
            <p:nvPr/>
          </p:nvSpPr>
          <p:spPr>
            <a:xfrm>
              <a:off x="685800" y="5086440"/>
              <a:ext cx="8153280" cy="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71" name="Line 37"/>
            <p:cNvSpPr/>
            <p:nvPr/>
          </p:nvSpPr>
          <p:spPr>
            <a:xfrm>
              <a:off x="685800" y="5603760"/>
              <a:ext cx="8153280" cy="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72" name="Line 38"/>
            <p:cNvSpPr/>
            <p:nvPr/>
          </p:nvSpPr>
          <p:spPr>
            <a:xfrm>
              <a:off x="685800" y="6121440"/>
              <a:ext cx="8153280" cy="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73" name="Line 39"/>
            <p:cNvSpPr/>
            <p:nvPr/>
          </p:nvSpPr>
          <p:spPr>
            <a:xfrm>
              <a:off x="685800" y="6638760"/>
              <a:ext cx="8153280" cy="0"/>
            </a:xfrm>
            <a:prstGeom prst="line">
              <a:avLst/>
            </a:prstGeom>
            <a:ln w="2556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74" name="Line 40"/>
            <p:cNvSpPr/>
            <p:nvPr/>
          </p:nvSpPr>
          <p:spPr>
            <a:xfrm>
              <a:off x="685800" y="1981080"/>
              <a:ext cx="0" cy="4657680"/>
            </a:xfrm>
            <a:prstGeom prst="line">
              <a:avLst/>
            </a:prstGeom>
            <a:ln w="2556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75" name="Line 41"/>
            <p:cNvSpPr/>
            <p:nvPr/>
          </p:nvSpPr>
          <p:spPr>
            <a:xfrm>
              <a:off x="4114800" y="1981080"/>
              <a:ext cx="0" cy="465768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76" name="Line 42"/>
            <p:cNvSpPr/>
            <p:nvPr/>
          </p:nvSpPr>
          <p:spPr>
            <a:xfrm>
              <a:off x="6477120" y="1981080"/>
              <a:ext cx="0" cy="465768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77" name="Line 43"/>
            <p:cNvSpPr/>
            <p:nvPr/>
          </p:nvSpPr>
          <p:spPr>
            <a:xfrm>
              <a:off x="8839080" y="1981080"/>
              <a:ext cx="0" cy="4657680"/>
            </a:xfrm>
            <a:prstGeom prst="line">
              <a:avLst/>
            </a:prstGeom>
            <a:ln w="2556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</p:grpSp>
      <p:sp>
        <p:nvSpPr>
          <p:cNvPr id="178" name="Freeform 45"/>
          <p:cNvSpPr/>
          <p:nvPr/>
        </p:nvSpPr>
        <p:spPr>
          <a:xfrm>
            <a:off x="228600" y="167652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9" name="Object 3"/>
          <p:cNvGraphicFramePr/>
          <p:nvPr/>
        </p:nvGraphicFramePr>
        <p:xfrm>
          <a:off x="838080" y="2286000"/>
          <a:ext cx="7615440" cy="41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0" imgH="0" progId="Excel.Sheet.12">
                  <p:embed/>
                </p:oleObj>
              </mc:Choice>
              <mc:Fallback>
                <p:oleObj r:id="rId2" imgW="0" imgH="0" progId="Excel.Sheet.12">
                  <p:embed/>
                  <p:pic>
                    <p:nvPicPr>
                      <p:cNvPr id="180" name="Object 3"/>
                      <p:cNvPicPr/>
                      <p:nvPr/>
                    </p:nvPicPr>
                    <p:blipFill>
                      <a:blip r:embed="rId3"/>
                      <a:stretch/>
                    </p:blipFill>
                    <p:spPr>
                      <a:xfrm>
                        <a:off x="838080" y="2286000"/>
                        <a:ext cx="7615440" cy="419580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Korelace mezi titrem protilátek a mírou affectothymie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2" name="Freeform 4"/>
          <p:cNvSpPr/>
          <p:nvPr/>
        </p:nvSpPr>
        <p:spPr>
          <a:xfrm>
            <a:off x="236520" y="182880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304920" y="-360"/>
            <a:ext cx="861048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6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Hodnoty affectothymie a hladina specifických protilátek u nakažených žen</a:t>
            </a:r>
            <a:endParaRPr lang="en-US" sz="3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184" name="Group 74"/>
          <p:cNvGrpSpPr/>
          <p:nvPr/>
        </p:nvGrpSpPr>
        <p:grpSpPr>
          <a:xfrm>
            <a:off x="284040" y="1484280"/>
            <a:ext cx="9232920" cy="4932360"/>
            <a:chOff x="284040" y="1484280"/>
            <a:chExt cx="9232920" cy="4932360"/>
          </a:xfrm>
        </p:grpSpPr>
        <p:sp>
          <p:nvSpPr>
            <p:cNvPr id="185" name="Rectangle 3"/>
            <p:cNvSpPr/>
            <p:nvPr/>
          </p:nvSpPr>
          <p:spPr>
            <a:xfrm>
              <a:off x="6262560" y="5875560"/>
              <a:ext cx="133668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 b="0" u="none" strike="noStrike">
                  <a:solidFill>
                    <a:srgbClr val="FFFF00"/>
                  </a:solidFill>
                  <a:effectLst/>
                  <a:uFillTx/>
                  <a:latin typeface="Arial"/>
                </a:rPr>
                <a:t>1080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86" name="Rectangle 4"/>
            <p:cNvSpPr/>
            <p:nvPr/>
          </p:nvSpPr>
          <p:spPr>
            <a:xfrm>
              <a:off x="6262560" y="5357880"/>
              <a:ext cx="133668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224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87" name="Rectangle 5"/>
            <p:cNvSpPr/>
            <p:nvPr/>
          </p:nvSpPr>
          <p:spPr>
            <a:xfrm>
              <a:off x="6262560" y="4840200"/>
              <a:ext cx="133668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56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88" name="Rectangle 6"/>
            <p:cNvSpPr/>
            <p:nvPr/>
          </p:nvSpPr>
          <p:spPr>
            <a:xfrm>
              <a:off x="6262560" y="4322880"/>
              <a:ext cx="133668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80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89" name="Rectangle 7"/>
            <p:cNvSpPr/>
            <p:nvPr/>
          </p:nvSpPr>
          <p:spPr>
            <a:xfrm>
              <a:off x="6262560" y="3805200"/>
              <a:ext cx="133668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16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90" name="Rectangle 8"/>
            <p:cNvSpPr/>
            <p:nvPr/>
          </p:nvSpPr>
          <p:spPr>
            <a:xfrm>
              <a:off x="6262560" y="3287880"/>
              <a:ext cx="133668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160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91" name="Rectangle 9"/>
            <p:cNvSpPr/>
            <p:nvPr/>
          </p:nvSpPr>
          <p:spPr>
            <a:xfrm>
              <a:off x="6262560" y="2770200"/>
              <a:ext cx="133668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160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92" name="Rectangle 10"/>
            <p:cNvSpPr/>
            <p:nvPr/>
          </p:nvSpPr>
          <p:spPr>
            <a:xfrm>
              <a:off x="6262560" y="2252880"/>
              <a:ext cx="133668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384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93" name="Rectangle 12"/>
            <p:cNvSpPr/>
            <p:nvPr/>
          </p:nvSpPr>
          <p:spPr>
            <a:xfrm>
              <a:off x="4902120" y="5899320"/>
              <a:ext cx="133488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0000"/>
                  </a:solidFill>
                  <a:effectLst/>
                  <a:uFillTx/>
                  <a:latin typeface="Arial"/>
                </a:rPr>
                <a:t>912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94" name="Rectangle 13"/>
            <p:cNvSpPr/>
            <p:nvPr/>
          </p:nvSpPr>
          <p:spPr>
            <a:xfrm>
              <a:off x="4902120" y="5357880"/>
              <a:ext cx="133488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56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95" name="Rectangle 14"/>
            <p:cNvSpPr/>
            <p:nvPr/>
          </p:nvSpPr>
          <p:spPr>
            <a:xfrm>
              <a:off x="4902120" y="4840200"/>
              <a:ext cx="133488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56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96" name="Rectangle 15"/>
            <p:cNvSpPr/>
            <p:nvPr/>
          </p:nvSpPr>
          <p:spPr>
            <a:xfrm>
              <a:off x="4902120" y="4322880"/>
              <a:ext cx="133488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320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97" name="Rectangle 16"/>
            <p:cNvSpPr/>
            <p:nvPr/>
          </p:nvSpPr>
          <p:spPr>
            <a:xfrm>
              <a:off x="4902120" y="3805200"/>
              <a:ext cx="133488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64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98" name="Rectangle 17"/>
            <p:cNvSpPr/>
            <p:nvPr/>
          </p:nvSpPr>
          <p:spPr>
            <a:xfrm>
              <a:off x="4902120" y="3287880"/>
              <a:ext cx="133488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160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199" name="Rectangle 18"/>
            <p:cNvSpPr/>
            <p:nvPr/>
          </p:nvSpPr>
          <p:spPr>
            <a:xfrm>
              <a:off x="4902120" y="2770200"/>
              <a:ext cx="133488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160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00" name="Rectangle 19"/>
            <p:cNvSpPr/>
            <p:nvPr/>
          </p:nvSpPr>
          <p:spPr>
            <a:xfrm>
              <a:off x="4902120" y="2252880"/>
              <a:ext cx="133488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96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01" name="Rectangle 20"/>
            <p:cNvSpPr/>
            <p:nvPr/>
          </p:nvSpPr>
          <p:spPr>
            <a:xfrm>
              <a:off x="5252760" y="1500120"/>
              <a:ext cx="1197000" cy="752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>
                <a:lnSpc>
                  <a:spcPct val="100000"/>
                </a:lnSpc>
                <a:spcBef>
                  <a:spcPts val="575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300" b="0" u="none" strike="noStrike">
                  <a:solidFill>
                    <a:srgbClr val="FF0000"/>
                  </a:solidFill>
                  <a:effectLst/>
                  <a:uFillTx/>
                  <a:latin typeface="Arial"/>
                </a:rPr>
                <a:t>Součin         1</a:t>
              </a:r>
              <a:endParaRPr lang="en-US" sz="23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02" name="Rectangle 21"/>
            <p:cNvSpPr/>
            <p:nvPr/>
          </p:nvSpPr>
          <p:spPr>
            <a:xfrm>
              <a:off x="4456080" y="5875560"/>
              <a:ext cx="89208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499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03" name="Rectangle 22"/>
            <p:cNvSpPr/>
            <p:nvPr/>
          </p:nvSpPr>
          <p:spPr>
            <a:xfrm>
              <a:off x="3512880" y="5357880"/>
              <a:ext cx="89244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8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04" name="Rectangle 23"/>
            <p:cNvSpPr/>
            <p:nvPr/>
          </p:nvSpPr>
          <p:spPr>
            <a:xfrm>
              <a:off x="3512880" y="4840200"/>
              <a:ext cx="89244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8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05" name="Rectangle 24"/>
            <p:cNvSpPr/>
            <p:nvPr/>
          </p:nvSpPr>
          <p:spPr>
            <a:xfrm>
              <a:off x="3512880" y="4322880"/>
              <a:ext cx="89244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64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06" name="Rectangle 25"/>
            <p:cNvSpPr/>
            <p:nvPr/>
          </p:nvSpPr>
          <p:spPr>
            <a:xfrm>
              <a:off x="3512880" y="3805200"/>
              <a:ext cx="89244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32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07" name="Rectangle 26"/>
            <p:cNvSpPr/>
            <p:nvPr/>
          </p:nvSpPr>
          <p:spPr>
            <a:xfrm>
              <a:off x="3512880" y="3287880"/>
              <a:ext cx="89244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16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08" name="Rectangle 27"/>
            <p:cNvSpPr/>
            <p:nvPr/>
          </p:nvSpPr>
          <p:spPr>
            <a:xfrm>
              <a:off x="3512880" y="2770200"/>
              <a:ext cx="89244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32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09" name="Rectangle 28"/>
            <p:cNvSpPr/>
            <p:nvPr/>
          </p:nvSpPr>
          <p:spPr>
            <a:xfrm>
              <a:off x="3512880" y="2252880"/>
              <a:ext cx="89244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16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10" name="Rectangle 29"/>
            <p:cNvSpPr/>
            <p:nvPr/>
          </p:nvSpPr>
          <p:spPr>
            <a:xfrm>
              <a:off x="3713040" y="1508040"/>
              <a:ext cx="892080" cy="722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575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300" b="0" u="none" strike="noStrike">
                  <a:solidFill>
                    <a:srgbClr val="FF0000"/>
                  </a:solidFill>
                  <a:effectLst/>
                  <a:uFillTx/>
                  <a:latin typeface="Arial"/>
                </a:rPr>
                <a:t>Titr1</a:t>
              </a:r>
              <a:endParaRPr lang="en-US" sz="23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11" name="Rectangle 30"/>
            <p:cNvSpPr/>
            <p:nvPr/>
          </p:nvSpPr>
          <p:spPr>
            <a:xfrm>
              <a:off x="5348160" y="5875560"/>
              <a:ext cx="89064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499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12" name="Rectangle 31"/>
            <p:cNvSpPr/>
            <p:nvPr/>
          </p:nvSpPr>
          <p:spPr>
            <a:xfrm>
              <a:off x="2155680" y="5875560"/>
              <a:ext cx="230040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499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13" name="Rectangle 32"/>
            <p:cNvSpPr/>
            <p:nvPr/>
          </p:nvSpPr>
          <p:spPr>
            <a:xfrm>
              <a:off x="299880" y="5875560"/>
              <a:ext cx="185580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  <a:ea typeface="Arial"/>
                </a:rPr>
                <a:t>Σ</a:t>
              </a: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 součinů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14" name="Rectangle 33"/>
            <p:cNvSpPr/>
            <p:nvPr/>
          </p:nvSpPr>
          <p:spPr>
            <a:xfrm>
              <a:off x="4508280" y="5357880"/>
              <a:ext cx="89064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32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15" name="Rectangle 34"/>
            <p:cNvSpPr/>
            <p:nvPr/>
          </p:nvSpPr>
          <p:spPr>
            <a:xfrm>
              <a:off x="2155680" y="5357880"/>
              <a:ext cx="230040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7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16" name="Rectangle 35"/>
            <p:cNvSpPr/>
            <p:nvPr/>
          </p:nvSpPr>
          <p:spPr>
            <a:xfrm>
              <a:off x="299880" y="5357880"/>
              <a:ext cx="185580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Černá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17" name="Rectangle 36"/>
            <p:cNvSpPr/>
            <p:nvPr/>
          </p:nvSpPr>
          <p:spPr>
            <a:xfrm>
              <a:off x="4508280" y="4840200"/>
              <a:ext cx="89064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8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18" name="Rectangle 37"/>
            <p:cNvSpPr/>
            <p:nvPr/>
          </p:nvSpPr>
          <p:spPr>
            <a:xfrm>
              <a:off x="2155680" y="4840200"/>
              <a:ext cx="230040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7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19" name="Rectangle 38"/>
            <p:cNvSpPr/>
            <p:nvPr/>
          </p:nvSpPr>
          <p:spPr>
            <a:xfrm>
              <a:off x="299880" y="4840200"/>
              <a:ext cx="185580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Říhová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20" name="Rectangle 39"/>
            <p:cNvSpPr/>
            <p:nvPr/>
          </p:nvSpPr>
          <p:spPr>
            <a:xfrm>
              <a:off x="4508280" y="4322880"/>
              <a:ext cx="89064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16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21" name="Rectangle 40"/>
            <p:cNvSpPr/>
            <p:nvPr/>
          </p:nvSpPr>
          <p:spPr>
            <a:xfrm>
              <a:off x="2155680" y="4322880"/>
              <a:ext cx="230040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5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22" name="Rectangle 41"/>
            <p:cNvSpPr/>
            <p:nvPr/>
          </p:nvSpPr>
          <p:spPr>
            <a:xfrm>
              <a:off x="299880" y="4322880"/>
              <a:ext cx="185580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Petrů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23" name="Rectangle 42"/>
            <p:cNvSpPr/>
            <p:nvPr/>
          </p:nvSpPr>
          <p:spPr>
            <a:xfrm>
              <a:off x="4508280" y="3805200"/>
              <a:ext cx="89064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8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24" name="Rectangle 43"/>
            <p:cNvSpPr/>
            <p:nvPr/>
          </p:nvSpPr>
          <p:spPr>
            <a:xfrm>
              <a:off x="2155680" y="3805200"/>
              <a:ext cx="230040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2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25" name="Rectangle 44"/>
            <p:cNvSpPr/>
            <p:nvPr/>
          </p:nvSpPr>
          <p:spPr>
            <a:xfrm>
              <a:off x="299880" y="3805200"/>
              <a:ext cx="185580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Dolňáková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26" name="Rectangle 45"/>
            <p:cNvSpPr/>
            <p:nvPr/>
          </p:nvSpPr>
          <p:spPr>
            <a:xfrm>
              <a:off x="4508280" y="3287880"/>
              <a:ext cx="89064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16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27" name="Rectangle 46"/>
            <p:cNvSpPr/>
            <p:nvPr/>
          </p:nvSpPr>
          <p:spPr>
            <a:xfrm>
              <a:off x="2155680" y="3287880"/>
              <a:ext cx="230040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10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28" name="Rectangle 47"/>
            <p:cNvSpPr/>
            <p:nvPr/>
          </p:nvSpPr>
          <p:spPr>
            <a:xfrm>
              <a:off x="299880" y="3287880"/>
              <a:ext cx="185580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Horáková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29" name="Rectangle 48"/>
            <p:cNvSpPr/>
            <p:nvPr/>
          </p:nvSpPr>
          <p:spPr>
            <a:xfrm>
              <a:off x="4508280" y="2770200"/>
              <a:ext cx="89064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32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30" name="Rectangle 49"/>
            <p:cNvSpPr/>
            <p:nvPr/>
          </p:nvSpPr>
          <p:spPr>
            <a:xfrm>
              <a:off x="2155680" y="2770200"/>
              <a:ext cx="230040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5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31" name="Rectangle 50"/>
            <p:cNvSpPr/>
            <p:nvPr/>
          </p:nvSpPr>
          <p:spPr>
            <a:xfrm>
              <a:off x="299880" y="2770200"/>
              <a:ext cx="185580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Novotná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32" name="Rectangle 51"/>
            <p:cNvSpPr/>
            <p:nvPr/>
          </p:nvSpPr>
          <p:spPr>
            <a:xfrm>
              <a:off x="4508280" y="2252880"/>
              <a:ext cx="89064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64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33" name="Rectangle 52"/>
            <p:cNvSpPr/>
            <p:nvPr/>
          </p:nvSpPr>
          <p:spPr>
            <a:xfrm>
              <a:off x="2155680" y="2252880"/>
              <a:ext cx="230040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6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34" name="Rectangle 53"/>
            <p:cNvSpPr/>
            <p:nvPr/>
          </p:nvSpPr>
          <p:spPr>
            <a:xfrm>
              <a:off x="299880" y="2252880"/>
              <a:ext cx="185580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Nováková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35" name="Rectangle 54"/>
            <p:cNvSpPr/>
            <p:nvPr/>
          </p:nvSpPr>
          <p:spPr>
            <a:xfrm>
              <a:off x="4390920" y="1500120"/>
              <a:ext cx="890640" cy="752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575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300" b="0" u="none" strike="noStrike">
                  <a:solidFill>
                    <a:srgbClr val="FF0000"/>
                  </a:solidFill>
                  <a:effectLst/>
                  <a:uFillTx/>
                  <a:latin typeface="Arial"/>
                </a:rPr>
                <a:t>Titr2</a:t>
              </a:r>
              <a:endParaRPr lang="en-US" sz="23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36" name="Rectangle 55"/>
            <p:cNvSpPr/>
            <p:nvPr/>
          </p:nvSpPr>
          <p:spPr>
            <a:xfrm>
              <a:off x="1833480" y="1484280"/>
              <a:ext cx="2300040" cy="752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575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300" b="0" u="none" strike="noStrike">
                  <a:solidFill>
                    <a:srgbClr val="FF0000"/>
                  </a:solidFill>
                  <a:effectLst/>
                  <a:uFillTx/>
                  <a:latin typeface="Arial"/>
                </a:rPr>
                <a:t>Affektothymie</a:t>
              </a:r>
              <a:endParaRPr lang="en-US" sz="23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37" name="Rectangle 56"/>
            <p:cNvSpPr/>
            <p:nvPr/>
          </p:nvSpPr>
          <p:spPr>
            <a:xfrm>
              <a:off x="299880" y="1500120"/>
              <a:ext cx="1598760" cy="752760"/>
            </a:xfrm>
            <a:prstGeom prst="rect">
              <a:avLst/>
            </a:prstGeom>
            <a:noFill/>
            <a:ln w="936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>
                <a:lnSpc>
                  <a:spcPct val="100000"/>
                </a:lnSpc>
                <a:spcBef>
                  <a:spcPts val="575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300" b="0" u="none" strike="noStrike">
                  <a:solidFill>
                    <a:srgbClr val="FF0000"/>
                  </a:solidFill>
                  <a:effectLst/>
                  <a:uFillTx/>
                  <a:latin typeface="Arial"/>
                </a:rPr>
                <a:t>Jméno</a:t>
              </a:r>
              <a:endParaRPr lang="en-US" sz="23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38" name="Line 57"/>
            <p:cNvSpPr/>
            <p:nvPr/>
          </p:nvSpPr>
          <p:spPr>
            <a:xfrm>
              <a:off x="299880" y="1500120"/>
              <a:ext cx="8610480" cy="0"/>
            </a:xfrm>
            <a:prstGeom prst="line">
              <a:avLst/>
            </a:prstGeom>
            <a:ln w="2556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39" name="Line 58"/>
            <p:cNvSpPr/>
            <p:nvPr/>
          </p:nvSpPr>
          <p:spPr>
            <a:xfrm>
              <a:off x="299880" y="2252880"/>
              <a:ext cx="8610480" cy="0"/>
            </a:xfrm>
            <a:prstGeom prst="line">
              <a:avLst/>
            </a:prstGeom>
            <a:ln w="2556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40" name="Line 59"/>
            <p:cNvSpPr/>
            <p:nvPr/>
          </p:nvSpPr>
          <p:spPr>
            <a:xfrm>
              <a:off x="284040" y="2760840"/>
              <a:ext cx="8609040" cy="936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37440" rIns="90000" bIns="-3744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41" name="Line 60"/>
            <p:cNvSpPr/>
            <p:nvPr/>
          </p:nvSpPr>
          <p:spPr>
            <a:xfrm>
              <a:off x="299880" y="3287880"/>
              <a:ext cx="8610480" cy="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42" name="Line 61"/>
            <p:cNvSpPr/>
            <p:nvPr/>
          </p:nvSpPr>
          <p:spPr>
            <a:xfrm>
              <a:off x="299880" y="3805200"/>
              <a:ext cx="8610480" cy="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43" name="Line 62"/>
            <p:cNvSpPr/>
            <p:nvPr/>
          </p:nvSpPr>
          <p:spPr>
            <a:xfrm>
              <a:off x="299880" y="4322880"/>
              <a:ext cx="8610480" cy="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44" name="Line 63"/>
            <p:cNvSpPr/>
            <p:nvPr/>
          </p:nvSpPr>
          <p:spPr>
            <a:xfrm>
              <a:off x="299880" y="4840200"/>
              <a:ext cx="8610480" cy="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45" name="Line 64"/>
            <p:cNvSpPr/>
            <p:nvPr/>
          </p:nvSpPr>
          <p:spPr>
            <a:xfrm>
              <a:off x="299880" y="5357880"/>
              <a:ext cx="8610480" cy="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46" name="Line 65"/>
            <p:cNvSpPr/>
            <p:nvPr/>
          </p:nvSpPr>
          <p:spPr>
            <a:xfrm>
              <a:off x="299880" y="5875560"/>
              <a:ext cx="8610480" cy="0"/>
            </a:xfrm>
            <a:prstGeom prst="line">
              <a:avLst/>
            </a:prstGeom>
            <a:ln w="2556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47" name="Line 66"/>
            <p:cNvSpPr/>
            <p:nvPr/>
          </p:nvSpPr>
          <p:spPr>
            <a:xfrm>
              <a:off x="299880" y="6392880"/>
              <a:ext cx="8610480" cy="0"/>
            </a:xfrm>
            <a:prstGeom prst="line">
              <a:avLst/>
            </a:prstGeom>
            <a:ln w="2556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48" name="Line 67"/>
            <p:cNvSpPr/>
            <p:nvPr/>
          </p:nvSpPr>
          <p:spPr>
            <a:xfrm>
              <a:off x="299880" y="1500120"/>
              <a:ext cx="0" cy="4892760"/>
            </a:xfrm>
            <a:prstGeom prst="line">
              <a:avLst/>
            </a:prstGeom>
            <a:ln w="2556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49" name="Line 68"/>
            <p:cNvSpPr/>
            <p:nvPr/>
          </p:nvSpPr>
          <p:spPr>
            <a:xfrm>
              <a:off x="1906560" y="1500120"/>
              <a:ext cx="0" cy="489276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50" name="Line 69"/>
            <p:cNvSpPr/>
            <p:nvPr/>
          </p:nvSpPr>
          <p:spPr>
            <a:xfrm>
              <a:off x="3743280" y="1484280"/>
              <a:ext cx="0" cy="489276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51" name="Line 70"/>
            <p:cNvSpPr/>
            <p:nvPr/>
          </p:nvSpPr>
          <p:spPr>
            <a:xfrm>
              <a:off x="8910360" y="1500120"/>
              <a:ext cx="0" cy="4892760"/>
            </a:xfrm>
            <a:prstGeom prst="line">
              <a:avLst/>
            </a:prstGeom>
            <a:ln w="2556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52" name="Line 71"/>
            <p:cNvSpPr/>
            <p:nvPr/>
          </p:nvSpPr>
          <p:spPr>
            <a:xfrm>
              <a:off x="4456080" y="1500120"/>
              <a:ext cx="0" cy="489276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53" name="Line 72"/>
            <p:cNvSpPr/>
            <p:nvPr/>
          </p:nvSpPr>
          <p:spPr>
            <a:xfrm>
              <a:off x="5211720" y="1508040"/>
              <a:ext cx="0" cy="489276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54" name="Line 73"/>
            <p:cNvSpPr/>
            <p:nvPr/>
          </p:nvSpPr>
          <p:spPr>
            <a:xfrm>
              <a:off x="6237000" y="1484280"/>
              <a:ext cx="0" cy="489276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55" name="Rectangle 20"/>
            <p:cNvSpPr/>
            <p:nvPr/>
          </p:nvSpPr>
          <p:spPr>
            <a:xfrm>
              <a:off x="6262560" y="1500120"/>
              <a:ext cx="1197000" cy="752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>
                <a:lnSpc>
                  <a:spcPct val="100000"/>
                </a:lnSpc>
                <a:spcBef>
                  <a:spcPts val="575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300" b="0" u="none" strike="noStrike">
                  <a:solidFill>
                    <a:srgbClr val="FFFF00"/>
                  </a:solidFill>
                  <a:effectLst/>
                  <a:uFillTx/>
                  <a:latin typeface="Arial"/>
                </a:rPr>
                <a:t>Součin         2</a:t>
              </a:r>
              <a:endParaRPr lang="en-US" sz="23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56" name="Rectangle 20"/>
            <p:cNvSpPr/>
            <p:nvPr/>
          </p:nvSpPr>
          <p:spPr>
            <a:xfrm>
              <a:off x="7211880" y="1525680"/>
              <a:ext cx="1197000" cy="752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>
                <a:lnSpc>
                  <a:spcPct val="100000"/>
                </a:lnSpc>
                <a:spcBef>
                  <a:spcPts val="575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300" b="0" u="none" strike="noStrike">
                  <a:solidFill>
                    <a:srgbClr val="FFFF00"/>
                  </a:solidFill>
                  <a:effectLst/>
                  <a:uFillTx/>
                  <a:latin typeface="Arial"/>
                </a:rPr>
                <a:t>Součin         3</a:t>
              </a:r>
              <a:endParaRPr lang="en-US" sz="23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57" name="Line 73"/>
            <p:cNvSpPr/>
            <p:nvPr/>
          </p:nvSpPr>
          <p:spPr>
            <a:xfrm>
              <a:off x="7270560" y="1492200"/>
              <a:ext cx="0" cy="489276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58" name="Line 73"/>
            <p:cNvSpPr/>
            <p:nvPr/>
          </p:nvSpPr>
          <p:spPr>
            <a:xfrm>
              <a:off x="8250120" y="1500120"/>
              <a:ext cx="0" cy="4892760"/>
            </a:xfrm>
            <a:prstGeom prst="line">
              <a:avLst/>
            </a:prstGeom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59" name="Rectangle 20"/>
            <p:cNvSpPr/>
            <p:nvPr/>
          </p:nvSpPr>
          <p:spPr>
            <a:xfrm>
              <a:off x="8205480" y="1525680"/>
              <a:ext cx="1311480" cy="752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 lnSpcReduction="10000"/>
            </a:bodyPr>
            <a:lstStyle/>
            <a:p>
              <a:pPr>
                <a:lnSpc>
                  <a:spcPct val="100000"/>
                </a:lnSpc>
                <a:spcBef>
                  <a:spcPts val="575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cs-CZ" sz="2300" b="0" u="none" strike="noStrike">
                  <a:solidFill>
                    <a:srgbClr val="FFFF00"/>
                  </a:solidFill>
                  <a:effectLst/>
                  <a:uFillTx/>
                  <a:latin typeface="Arial"/>
                </a:rPr>
                <a:t>Součin         </a:t>
              </a:r>
              <a:r>
                <a:rPr lang="en-US" sz="2300" b="0" u="none" strike="noStrike">
                  <a:solidFill>
                    <a:srgbClr val="FFFF00"/>
                  </a:solidFill>
                  <a:effectLst/>
                  <a:uFillTx/>
                  <a:latin typeface="Arial"/>
                </a:rPr>
                <a:t>4</a:t>
              </a:r>
              <a:endParaRPr lang="en-US" sz="23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60" name="Rectangle 3"/>
            <p:cNvSpPr/>
            <p:nvPr/>
          </p:nvSpPr>
          <p:spPr>
            <a:xfrm>
              <a:off x="7032600" y="5891400"/>
              <a:ext cx="133668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 b="0" u="none" strike="noStrike">
                  <a:solidFill>
                    <a:srgbClr val="FFFF00"/>
                  </a:solidFill>
                  <a:effectLst/>
                  <a:uFillTx/>
                  <a:latin typeface="Arial"/>
                </a:rPr>
                <a:t>1272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61" name="Rectangle 3"/>
            <p:cNvSpPr/>
            <p:nvPr/>
          </p:nvSpPr>
          <p:spPr>
            <a:xfrm>
              <a:off x="7904160" y="5891400"/>
              <a:ext cx="133668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 b="0" u="none" strike="noStrike">
                  <a:solidFill>
                    <a:srgbClr val="FFFF00"/>
                  </a:solidFill>
                  <a:effectLst/>
                  <a:uFillTx/>
                  <a:latin typeface="Arial"/>
                </a:rPr>
                <a:t>1730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62" name="Rectangle 4"/>
            <p:cNvSpPr/>
            <p:nvPr/>
          </p:nvSpPr>
          <p:spPr>
            <a:xfrm>
              <a:off x="7142040" y="5357880"/>
              <a:ext cx="133668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224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63" name="Rectangle 5"/>
            <p:cNvSpPr/>
            <p:nvPr/>
          </p:nvSpPr>
          <p:spPr>
            <a:xfrm>
              <a:off x="7142040" y="4840200"/>
              <a:ext cx="133668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140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64" name="Rectangle 6"/>
            <p:cNvSpPr/>
            <p:nvPr/>
          </p:nvSpPr>
          <p:spPr>
            <a:xfrm>
              <a:off x="7142040" y="4322880"/>
              <a:ext cx="133668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150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65" name="Rectangle 7"/>
            <p:cNvSpPr/>
            <p:nvPr/>
          </p:nvSpPr>
          <p:spPr>
            <a:xfrm>
              <a:off x="7142040" y="3805200"/>
              <a:ext cx="133668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64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66" name="Rectangle 8"/>
            <p:cNvSpPr/>
            <p:nvPr/>
          </p:nvSpPr>
          <p:spPr>
            <a:xfrm>
              <a:off x="7142040" y="3287880"/>
              <a:ext cx="133668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160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67" name="Rectangle 9"/>
            <p:cNvSpPr/>
            <p:nvPr/>
          </p:nvSpPr>
          <p:spPr>
            <a:xfrm>
              <a:off x="7142040" y="2770200"/>
              <a:ext cx="133668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150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68" name="Rectangle 10"/>
            <p:cNvSpPr/>
            <p:nvPr/>
          </p:nvSpPr>
          <p:spPr>
            <a:xfrm>
              <a:off x="7142040" y="2252880"/>
              <a:ext cx="133668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384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69" name="Rectangle 4"/>
            <p:cNvSpPr/>
            <p:nvPr/>
          </p:nvSpPr>
          <p:spPr>
            <a:xfrm>
              <a:off x="7937280" y="5357880"/>
              <a:ext cx="133668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224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70" name="Rectangle 5"/>
            <p:cNvSpPr/>
            <p:nvPr/>
          </p:nvSpPr>
          <p:spPr>
            <a:xfrm>
              <a:off x="7937280" y="4840200"/>
              <a:ext cx="133668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280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71" name="Rectangle 6"/>
            <p:cNvSpPr/>
            <p:nvPr/>
          </p:nvSpPr>
          <p:spPr>
            <a:xfrm>
              <a:off x="7937280" y="4322880"/>
              <a:ext cx="133668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150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72" name="Rectangle 7"/>
            <p:cNvSpPr/>
            <p:nvPr/>
          </p:nvSpPr>
          <p:spPr>
            <a:xfrm>
              <a:off x="7937280" y="3805200"/>
              <a:ext cx="133668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16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73" name="Rectangle 8"/>
            <p:cNvSpPr/>
            <p:nvPr/>
          </p:nvSpPr>
          <p:spPr>
            <a:xfrm>
              <a:off x="7937280" y="3287880"/>
              <a:ext cx="133668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500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74" name="Rectangle 9"/>
            <p:cNvSpPr/>
            <p:nvPr/>
          </p:nvSpPr>
          <p:spPr>
            <a:xfrm>
              <a:off x="7937280" y="2770200"/>
              <a:ext cx="1336680" cy="517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160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275" name="Rectangle 10"/>
            <p:cNvSpPr/>
            <p:nvPr/>
          </p:nvSpPr>
          <p:spPr>
            <a:xfrm>
              <a:off x="7937280" y="2252880"/>
              <a:ext cx="133668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2160" tIns="46080" rIns="92160" bIns="46080" anchor="t">
              <a:normAutofit/>
            </a:bodyPr>
            <a:lstStyle/>
            <a:p>
              <a:pPr algn="ctr">
                <a:lnSpc>
                  <a:spcPct val="100000"/>
                </a:lnSpc>
                <a:spcBef>
                  <a:spcPts val="601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 b="0" u="none" strike="noStrike">
                  <a:solidFill>
                    <a:srgbClr val="FFFFFF"/>
                  </a:solidFill>
                  <a:effectLst/>
                  <a:uFillTx/>
                  <a:latin typeface="Arial"/>
                </a:rPr>
                <a:t>600</a:t>
              </a: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</p:grpSp>
      <p:sp>
        <p:nvSpPr>
          <p:cNvPr id="276" name="Line 75"/>
          <p:cNvSpPr/>
          <p:nvPr/>
        </p:nvSpPr>
        <p:spPr>
          <a:xfrm>
            <a:off x="4211640" y="2514600"/>
            <a:ext cx="0" cy="2133720"/>
          </a:xfrm>
          <a:prstGeom prst="line">
            <a:avLst/>
          </a:prstGeom>
          <a:ln w="25560">
            <a:solidFill>
              <a:srgbClr val="FF0000"/>
            </a:solidFill>
            <a:miter/>
            <a:headEnd type="stealth" w="med" len="med"/>
            <a:tailEnd type="stealth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277" name="Line 76"/>
          <p:cNvSpPr/>
          <p:nvPr/>
        </p:nvSpPr>
        <p:spPr>
          <a:xfrm>
            <a:off x="4287960" y="4191120"/>
            <a:ext cx="0" cy="1523880"/>
          </a:xfrm>
          <a:prstGeom prst="line">
            <a:avLst/>
          </a:prstGeom>
          <a:ln w="25560">
            <a:solidFill>
              <a:srgbClr val="FF0000"/>
            </a:solidFill>
            <a:miter/>
            <a:headEnd type="stealth" w="med" len="med"/>
            <a:tailEnd type="stealth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278" name="Freeform 77"/>
          <p:cNvSpPr/>
          <p:nvPr/>
        </p:nvSpPr>
        <p:spPr>
          <a:xfrm>
            <a:off x="236520" y="121932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279" name="Rectangle 7"/>
          <p:cNvSpPr/>
          <p:nvPr/>
        </p:nvSpPr>
        <p:spPr>
          <a:xfrm>
            <a:off x="8928000" y="1405080"/>
            <a:ext cx="289080" cy="825480"/>
          </a:xfrm>
          <a:prstGeom prst="rect">
            <a:avLst/>
          </a:prstGeom>
          <a:solidFill>
            <a:srgbClr val="00003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Výsledky permutačního testu: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81" name="Rectangle 3"/>
          <p:cNvSpPr/>
          <p:nvPr/>
        </p:nvSpPr>
        <p:spPr>
          <a:xfrm>
            <a:off x="593640" y="2381400"/>
            <a:ext cx="7407360" cy="3507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 celkového počtu 19 999 vygenerovaných souborů dat vykazovalo ve srovnání 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s experimentálním souborem </a:t>
            </a:r>
            <a:r>
              <a:rPr lang="cs-CZ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∑</a:t>
            </a:r>
            <a:r>
              <a:rPr lang="cs-CZ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(x</a:t>
            </a:r>
            <a:r>
              <a:rPr lang="cs-CZ" sz="16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i</a:t>
            </a:r>
            <a:r>
              <a:rPr lang="cs-CZ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y</a:t>
            </a:r>
            <a:r>
              <a:rPr lang="cs-CZ" sz="16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i</a:t>
            </a:r>
            <a:r>
              <a:rPr lang="cs-CZ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):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337      (1,69%)        menší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3          (0,015%)      stejnou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19 660 (98,3%)        větší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282" name="Freeform 4"/>
          <p:cNvSpPr/>
          <p:nvPr/>
        </p:nvSpPr>
        <p:spPr>
          <a:xfrm>
            <a:off x="236520" y="152388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Závěr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84" name="Rectangle 3"/>
          <p:cNvSpPr/>
          <p:nvPr/>
        </p:nvSpPr>
        <p:spPr>
          <a:xfrm>
            <a:off x="344129" y="2152800"/>
            <a:ext cx="8799871" cy="15703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2160" tIns="46080" rIns="92160" bIns="4608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Za platnosti H₀ by stejně nebo více extrémní negativní vztah nastal asi v 1,7 % případů.</a:t>
            </a:r>
            <a:endParaRPr lang="en-US" sz="3200" b="0" u="none" strike="noStrike" dirty="0">
              <a:solidFill>
                <a:srgbClr val="FFFFFF"/>
              </a:solidFill>
              <a:effectLst/>
              <a:uFillTx/>
              <a:latin typeface="Times New Roman CE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u="none" strike="noStrike" dirty="0">
                <a:solidFill>
                  <a:srgbClr val="FFFF00"/>
                </a:solidFill>
                <a:effectLst/>
                <a:uFillTx/>
                <a:latin typeface="Arial"/>
              </a:rPr>
              <a:t>Nulovou hypotézu tedy zamítáme (p ≈ 0,017)</a:t>
            </a:r>
            <a:endParaRPr lang="en-US" sz="3200" u="none" strike="noStrike" dirty="0">
              <a:solidFill>
                <a:srgbClr val="FFFF00"/>
              </a:solidFill>
              <a:effectLst/>
              <a:uFillTx/>
              <a:latin typeface="Times New Roman CE"/>
            </a:endParaRPr>
          </a:p>
        </p:txBody>
      </p:sp>
      <p:sp>
        <p:nvSpPr>
          <p:cNvPr id="285" name="Freeform 4"/>
          <p:cNvSpPr/>
          <p:nvPr/>
        </p:nvSpPr>
        <p:spPr>
          <a:xfrm>
            <a:off x="236520" y="147168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Příklad 3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87" name="Rectangle 3"/>
          <p:cNvSpPr/>
          <p:nvPr/>
        </p:nvSpPr>
        <p:spPr>
          <a:xfrm>
            <a:off x="746280" y="2000160"/>
            <a:ext cx="7407000" cy="1555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Vykazují příbuzné kmeny parazitického prvoka </a:t>
            </a:r>
            <a:r>
              <a:rPr lang="cs-CZ" sz="3200" b="0" i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Trichomonas vaginalis</a:t>
            </a:r>
            <a:r>
              <a:rPr lang="cs-CZ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 podobnou míru virulence?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graphicFrame>
        <p:nvGraphicFramePr>
          <p:cNvPr id="288" name="Object 4"/>
          <p:cNvGraphicFramePr/>
          <p:nvPr/>
        </p:nvGraphicFramePr>
        <p:xfrm>
          <a:off x="4114800" y="3962520"/>
          <a:ext cx="1098720" cy="20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0" imgH="0" progId="">
                  <p:embed/>
                </p:oleObj>
              </mc:Choice>
              <mc:Fallback>
                <p:oleObj r:id="rId2" imgW="0" imgH="0" progId="">
                  <p:embed/>
                  <p:pic>
                    <p:nvPicPr>
                      <p:cNvPr id="289" name="Object 4"/>
                      <p:cNvPicPr/>
                      <p:nvPr/>
                    </p:nvPicPr>
                    <p:blipFill>
                      <a:blip r:embed="rId3"/>
                      <a:stretch/>
                    </p:blipFill>
                    <p:spPr>
                      <a:xfrm>
                        <a:off x="4114800" y="3962520"/>
                        <a:ext cx="1098720" cy="207000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0" name="Freeform 5"/>
          <p:cNvSpPr/>
          <p:nvPr/>
        </p:nvSpPr>
        <p:spPr>
          <a:xfrm>
            <a:off x="236520" y="147168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Fylogenetický strom kmenů trichomonád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graphicFrame>
        <p:nvGraphicFramePr>
          <p:cNvPr id="292" name="Object 3"/>
          <p:cNvGraphicFramePr/>
          <p:nvPr/>
        </p:nvGraphicFramePr>
        <p:xfrm>
          <a:off x="2057400" y="2209680"/>
          <a:ext cx="5175360" cy="379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0" imgH="0" progId="">
                  <p:embed/>
                </p:oleObj>
              </mc:Choice>
              <mc:Fallback>
                <p:oleObj r:id="rId2" imgW="0" imgH="0" progId="">
                  <p:embed/>
                  <p:pic>
                    <p:nvPicPr>
                      <p:cNvPr id="293" name="Object 3"/>
                      <p:cNvPicPr/>
                      <p:nvPr/>
                    </p:nvPicPr>
                    <p:blipFill>
                      <a:blip r:embed="rId3"/>
                      <a:stretch/>
                    </p:blipFill>
                    <p:spPr>
                      <a:xfrm>
                        <a:off x="2057400" y="2209680"/>
                        <a:ext cx="5175360" cy="379440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4" name="Text Box 4"/>
          <p:cNvSpPr/>
          <p:nvPr/>
        </p:nvSpPr>
        <p:spPr>
          <a:xfrm>
            <a:off x="529560" y="6005520"/>
            <a:ext cx="6891120" cy="520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Čísla v závorkách ukazují stupeň virulence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295" name="Freeform 5"/>
          <p:cNvSpPr/>
          <p:nvPr/>
        </p:nvSpPr>
        <p:spPr>
          <a:xfrm>
            <a:off x="236520" y="182880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Hypotéza: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7" name="Text Box 3"/>
          <p:cNvSpPr/>
          <p:nvPr/>
        </p:nvSpPr>
        <p:spPr>
          <a:xfrm>
            <a:off x="609480" y="2057400"/>
            <a:ext cx="7772400" cy="399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Míra virulence je podobná u příbuzných kmenů. To znamená, že suma rozdílů virulencí sousedících kmenů (skupin kmenů) </a:t>
            </a:r>
            <a:r>
              <a:rPr lang="cs-CZ" sz="3200" b="0" u="none" strike="noStrike">
                <a:solidFill>
                  <a:srgbClr val="FF0000"/>
                </a:solidFill>
                <a:effectLst/>
                <a:uFillTx/>
                <a:latin typeface="Symbol"/>
                <a:ea typeface="Symbol"/>
              </a:rPr>
              <a:t></a:t>
            </a:r>
            <a:r>
              <a:rPr lang="cs-CZ" sz="3200" b="0" u="none" strike="noStrike">
                <a:solidFill>
                  <a:srgbClr val="FF0000"/>
                </a:solidFill>
                <a:effectLst/>
                <a:uFillTx/>
                <a:latin typeface="Arial"/>
              </a:rPr>
              <a:t>(vir</a:t>
            </a:r>
            <a:r>
              <a:rPr lang="cs-CZ" sz="2000" b="0" u="none" strike="noStrike">
                <a:solidFill>
                  <a:srgbClr val="FF0000"/>
                </a:solidFill>
                <a:effectLst/>
                <a:uFillTx/>
                <a:latin typeface="Arial"/>
              </a:rPr>
              <a:t>a</a:t>
            </a:r>
            <a:r>
              <a:rPr lang="cs-CZ" sz="3200" b="0" u="none" strike="noStrike">
                <a:solidFill>
                  <a:srgbClr val="FF0000"/>
                </a:solidFill>
                <a:effectLst/>
                <a:uFillTx/>
                <a:latin typeface="Arial"/>
              </a:rPr>
              <a:t> - vir</a:t>
            </a:r>
            <a:r>
              <a:rPr lang="cs-CZ" sz="2000" b="0" u="none" strike="noStrike">
                <a:solidFill>
                  <a:srgbClr val="FF0000"/>
                </a:solidFill>
                <a:effectLst/>
                <a:uFillTx/>
                <a:latin typeface="Arial"/>
              </a:rPr>
              <a:t>b</a:t>
            </a:r>
            <a:r>
              <a:rPr lang="cs-CZ" sz="3200" b="0" u="none" strike="noStrike">
                <a:solidFill>
                  <a:srgbClr val="FF0000"/>
                </a:solidFill>
                <a:effectLst/>
                <a:uFillTx/>
                <a:latin typeface="Arial"/>
              </a:rPr>
              <a:t>)</a:t>
            </a:r>
            <a:r>
              <a:rPr lang="cs-CZ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pro všechny uzly fylogenetického stromu trichomonád bude menší, než obdobná suma rozdílů pro stejný strom s náhodně proházenými hodnotami virulence.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298" name="Freeform 4"/>
          <p:cNvSpPr/>
          <p:nvPr/>
        </p:nvSpPr>
        <p:spPr>
          <a:xfrm>
            <a:off x="236520" y="152388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Proházené hodnoty virulence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graphicFrame>
        <p:nvGraphicFramePr>
          <p:cNvPr id="300" name="Object 3"/>
          <p:cNvGraphicFramePr/>
          <p:nvPr/>
        </p:nvGraphicFramePr>
        <p:xfrm>
          <a:off x="1371600" y="1752480"/>
          <a:ext cx="6296040" cy="3781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0" imgH="0" progId="">
                  <p:embed/>
                </p:oleObj>
              </mc:Choice>
              <mc:Fallback>
                <p:oleObj r:id="rId2" imgW="0" imgH="0" progId="">
                  <p:embed/>
                  <p:pic>
                    <p:nvPicPr>
                      <p:cNvPr id="301" name="Object 3"/>
                      <p:cNvPicPr/>
                      <p:nvPr/>
                    </p:nvPicPr>
                    <p:blipFill>
                      <a:blip r:embed="rId3"/>
                      <a:stretch/>
                    </p:blipFill>
                    <p:spPr>
                      <a:xfrm>
                        <a:off x="1371600" y="1752480"/>
                        <a:ext cx="6296040" cy="378144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2" name="Freeform 5"/>
          <p:cNvSpPr/>
          <p:nvPr/>
        </p:nvSpPr>
        <p:spPr>
          <a:xfrm>
            <a:off x="236520" y="147168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Výsledky permutačního testu: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04" name="Text Box 3"/>
          <p:cNvSpPr/>
          <p:nvPr/>
        </p:nvSpPr>
        <p:spPr>
          <a:xfrm>
            <a:off x="669960" y="2000160"/>
            <a:ext cx="7864560" cy="302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 celkového počtu 4 999 vygenerovaných souborů dat vykazovalo ve srovnání 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s experimentálním souborem </a:t>
            </a:r>
            <a:r>
              <a:rPr lang="cs-CZ" sz="3200" b="0" u="none" strike="noStrike">
                <a:solidFill>
                  <a:srgbClr val="FFFFFF"/>
                </a:solidFill>
                <a:effectLst/>
                <a:uFillTx/>
                <a:latin typeface="Symbol"/>
                <a:ea typeface="Symbol"/>
              </a:rPr>
              <a:t></a:t>
            </a:r>
            <a:r>
              <a:rPr lang="cs-CZ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(vir</a:t>
            </a:r>
            <a:r>
              <a:rPr lang="cs-CZ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a</a:t>
            </a:r>
            <a:r>
              <a:rPr lang="cs-CZ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- vir</a:t>
            </a:r>
            <a:r>
              <a:rPr lang="cs-CZ" sz="2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b</a:t>
            </a:r>
            <a:r>
              <a:rPr lang="cs-CZ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):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351      (7,02%)      menší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1          (0,02%)      stejnou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4 648   (92,9%)      větší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05" name="Freeform 5"/>
          <p:cNvSpPr/>
          <p:nvPr/>
        </p:nvSpPr>
        <p:spPr>
          <a:xfrm>
            <a:off x="236520" y="152388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Závěr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07" name="Text Box 3"/>
          <p:cNvSpPr/>
          <p:nvPr/>
        </p:nvSpPr>
        <p:spPr>
          <a:xfrm>
            <a:off x="593640" y="1924200"/>
            <a:ext cx="7712280" cy="304916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Za platnosti H₀ by stejně nebo ještě výrazněji extrémní uspořádání nastalo asi v 7 % permutací.</a:t>
            </a:r>
            <a:endParaRPr lang="en-US" sz="3200" b="0" u="none" strike="noStrike" dirty="0">
              <a:solidFill>
                <a:srgbClr val="FFFFFF"/>
              </a:solidFill>
              <a:effectLst/>
              <a:uFillTx/>
              <a:latin typeface="Times New Roman CE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u="none" strike="noStrike" dirty="0">
              <a:solidFill>
                <a:srgbClr val="FFFFFF"/>
              </a:solidFill>
              <a:effectLst/>
              <a:uFillTx/>
              <a:latin typeface="Times New Roman CE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b="1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Na hladině 0,05 tedy nulovou hypotézu nezamítáme.</a:t>
            </a:r>
            <a:endParaRPr lang="en-US" sz="3200" b="0" u="none" strike="noStrike" dirty="0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08" name="Freeform 4"/>
          <p:cNvSpPr/>
          <p:nvPr/>
        </p:nvSpPr>
        <p:spPr>
          <a:xfrm>
            <a:off x="236520" y="147168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228600" y="380520"/>
            <a:ext cx="861048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Další důležité aplikace randomizačních a Monte Carlo testů</a:t>
            </a:r>
            <a:endParaRPr lang="en-US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/>
          </p:nvPr>
        </p:nvSpPr>
        <p:spPr>
          <a:xfrm>
            <a:off x="762120" y="2438280"/>
            <a:ext cx="7772400" cy="41148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t">
            <a:normAutofit/>
          </a:bodyPr>
          <a:lstStyle/>
          <a:p>
            <a:pPr marL="343080" indent="-343080">
              <a:lnSpc>
                <a:spcPct val="100000"/>
              </a:lnSpc>
              <a:spcBef>
                <a:spcPts val="601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podobnost dvou matic - </a:t>
            </a:r>
            <a:r>
              <a:rPr lang="cs-CZ" sz="3200" b="0" u="none" strike="noStrike" dirty="0" err="1">
                <a:solidFill>
                  <a:srgbClr val="FFFFFF"/>
                </a:solidFill>
                <a:effectLst/>
                <a:uFillTx/>
                <a:latin typeface="Arial"/>
              </a:rPr>
              <a:t>Mantelův</a:t>
            </a:r>
            <a:r>
              <a:rPr lang="cs-CZ" sz="32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 test </a:t>
            </a:r>
            <a:r>
              <a:rPr lang="cs-CZ" sz="24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(koreluje druhové složeni jezer s jejich vzdáleností?)</a:t>
            </a:r>
            <a:endParaRPr lang="en-US" sz="2400" b="0" u="none" strike="noStrike" dirty="0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100000"/>
              </a:lnSpc>
              <a:spcBef>
                <a:spcPts val="7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prostorové a časové vztahy mezi jedinci či mezi událostmi</a:t>
            </a:r>
            <a:endParaRPr lang="en-US" sz="3200" b="0" u="none" strike="noStrike" dirty="0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3080">
              <a:buClr>
                <a:srgbClr val="FFFFFF"/>
              </a:buClr>
              <a:buFont typeface="Arial"/>
              <a:buChar char="•"/>
            </a:pPr>
            <a:r>
              <a:rPr lang="cs-CZ" altLang="cs-CZ" sz="3200" dirty="0">
                <a:solidFill>
                  <a:schemeClr val="bg1"/>
                </a:solidFill>
                <a:latin typeface="Arial" panose="020B0604020202020204" pitchFamily="34" charset="0"/>
              </a:rPr>
              <a:t>testy s vyloučením určitého procenta odlehlých hodnot (</a:t>
            </a:r>
            <a:r>
              <a:rPr lang="cs-CZ" altLang="cs-CZ" sz="3200" dirty="0" err="1">
                <a:solidFill>
                  <a:schemeClr val="bg1"/>
                </a:solidFill>
                <a:latin typeface="Arial" panose="020B0604020202020204" pitchFamily="34" charset="0"/>
              </a:rPr>
              <a:t>truncated</a:t>
            </a:r>
            <a:r>
              <a:rPr lang="cs-CZ" altLang="cs-CZ" sz="3200" dirty="0">
                <a:solidFill>
                  <a:schemeClr val="bg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311" name="Freeform 5"/>
          <p:cNvSpPr/>
          <p:nvPr/>
        </p:nvSpPr>
        <p:spPr>
          <a:xfrm>
            <a:off x="228600" y="160020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Mantelův test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13" name="Freeform 4"/>
          <p:cNvSpPr/>
          <p:nvPr/>
        </p:nvSpPr>
        <p:spPr>
          <a:xfrm>
            <a:off x="228600" y="160020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14" name="TextovéPole 2"/>
          <p:cNvSpPr/>
          <p:nvPr/>
        </p:nvSpPr>
        <p:spPr>
          <a:xfrm>
            <a:off x="703080" y="2344680"/>
            <a:ext cx="287352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1600" b="0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Geografické vzdálenost lokalit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15" name="TextovéPole 35"/>
          <p:cNvSpPr/>
          <p:nvPr/>
        </p:nvSpPr>
        <p:spPr>
          <a:xfrm>
            <a:off x="5166000" y="2344680"/>
            <a:ext cx="294120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1600" b="0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Genetická vzdálenost populací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grpSp>
        <p:nvGrpSpPr>
          <p:cNvPr id="316" name="Skupina 6"/>
          <p:cNvGrpSpPr/>
          <p:nvPr/>
        </p:nvGrpSpPr>
        <p:grpSpPr>
          <a:xfrm>
            <a:off x="395280" y="2744640"/>
            <a:ext cx="8373960" cy="3529080"/>
            <a:chOff x="395280" y="2744640"/>
            <a:chExt cx="8373960" cy="3529080"/>
          </a:xfrm>
        </p:grpSpPr>
        <p:pic>
          <p:nvPicPr>
            <p:cNvPr id="317" name="Picture 35" descr="Výsledek obrázku pro mantel test"/>
            <p:cNvPicPr/>
            <p:nvPr/>
          </p:nvPicPr>
          <p:blipFill>
            <a:blip r:embed="rId2"/>
            <a:stretch/>
          </p:blipFill>
          <p:spPr>
            <a:xfrm>
              <a:off x="395280" y="2744640"/>
              <a:ext cx="8373960" cy="35290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18" name="Pravoúhlý trojúhelník 4"/>
            <p:cNvSpPr/>
            <p:nvPr/>
          </p:nvSpPr>
          <p:spPr>
            <a:xfrm rot="16200000">
              <a:off x="914760" y="3003120"/>
              <a:ext cx="3137040" cy="3024360"/>
            </a:xfrm>
            <a:prstGeom prst="rtTriangle">
              <a:avLst/>
            </a:prstGeom>
            <a:solidFill>
              <a:srgbClr val="FFFFFF"/>
            </a:solidFill>
            <a:ln w="1260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rm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  <p:sp>
          <p:nvSpPr>
            <p:cNvPr id="319" name="Pravoúhlý trojúhelník 38"/>
            <p:cNvSpPr/>
            <p:nvPr/>
          </p:nvSpPr>
          <p:spPr>
            <a:xfrm rot="16200000">
              <a:off x="4726080" y="2964960"/>
              <a:ext cx="3149640" cy="3166560"/>
            </a:xfrm>
            <a:prstGeom prst="rtTriangle">
              <a:avLst/>
            </a:prstGeom>
            <a:solidFill>
              <a:srgbClr val="FFFFFF"/>
            </a:solidFill>
            <a:ln w="1260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rm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n-US" sz="2400" b="0" u="none" strike="noStrike">
                <a:solidFill>
                  <a:srgbClr val="FFFFFF"/>
                </a:solidFill>
                <a:effectLst/>
                <a:uFillTx/>
                <a:latin typeface="Times New Roman CE"/>
              </a:endParaRPr>
            </a:p>
          </p:txBody>
        </p:sp>
      </p:grpSp>
      <p:sp>
        <p:nvSpPr>
          <p:cNvPr id="320" name="TextovéPole 7"/>
          <p:cNvSpPr/>
          <p:nvPr/>
        </p:nvSpPr>
        <p:spPr>
          <a:xfrm>
            <a:off x="7111800" y="162000"/>
            <a:ext cx="1781640" cy="36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Permutační test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Prostorov</a:t>
            </a: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é</a:t>
            </a:r>
            <a:r>
              <a:rPr lang="en-US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vztahy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22" name="Freeform 4"/>
          <p:cNvSpPr/>
          <p:nvPr/>
        </p:nvSpPr>
        <p:spPr>
          <a:xfrm>
            <a:off x="228600" y="160020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23" name="AutoShape 6"/>
          <p:cNvSpPr/>
          <p:nvPr/>
        </p:nvSpPr>
        <p:spPr>
          <a:xfrm>
            <a:off x="1752480" y="4343400"/>
            <a:ext cx="533520" cy="457200"/>
          </a:xfrm>
          <a:prstGeom prst="sun">
            <a:avLst>
              <a:gd name="adj" fmla="val 25000"/>
            </a:avLst>
          </a:prstGeom>
          <a:solidFill>
            <a:srgbClr val="00FF00"/>
          </a:solidFill>
          <a:ln w="1260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24" name="AutoShape 7"/>
          <p:cNvSpPr/>
          <p:nvPr/>
        </p:nvSpPr>
        <p:spPr>
          <a:xfrm>
            <a:off x="2819520" y="3962520"/>
            <a:ext cx="533160" cy="457200"/>
          </a:xfrm>
          <a:prstGeom prst="sun">
            <a:avLst>
              <a:gd name="adj" fmla="val 25000"/>
            </a:avLst>
          </a:prstGeom>
          <a:solidFill>
            <a:srgbClr val="00FF00"/>
          </a:solidFill>
          <a:ln w="1260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25" name="AutoShape 8"/>
          <p:cNvSpPr/>
          <p:nvPr/>
        </p:nvSpPr>
        <p:spPr>
          <a:xfrm>
            <a:off x="3352680" y="5715000"/>
            <a:ext cx="533520" cy="457200"/>
          </a:xfrm>
          <a:prstGeom prst="sun">
            <a:avLst>
              <a:gd name="adj" fmla="val 25000"/>
            </a:avLst>
          </a:prstGeom>
          <a:solidFill>
            <a:srgbClr val="00FF00"/>
          </a:solidFill>
          <a:ln w="1260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26" name="AutoShape 9"/>
          <p:cNvSpPr/>
          <p:nvPr/>
        </p:nvSpPr>
        <p:spPr>
          <a:xfrm>
            <a:off x="5715000" y="4495680"/>
            <a:ext cx="533520" cy="457200"/>
          </a:xfrm>
          <a:prstGeom prst="sun">
            <a:avLst>
              <a:gd name="adj" fmla="val 25000"/>
            </a:avLst>
          </a:prstGeom>
          <a:solidFill>
            <a:srgbClr val="00FF00"/>
          </a:solidFill>
          <a:ln w="1260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27" name="AutoShape 10"/>
          <p:cNvSpPr/>
          <p:nvPr/>
        </p:nvSpPr>
        <p:spPr>
          <a:xfrm>
            <a:off x="5181480" y="2590920"/>
            <a:ext cx="533520" cy="457200"/>
          </a:xfrm>
          <a:prstGeom prst="sun">
            <a:avLst>
              <a:gd name="adj" fmla="val 25000"/>
            </a:avLst>
          </a:prstGeom>
          <a:solidFill>
            <a:srgbClr val="00FF00"/>
          </a:solidFill>
          <a:ln w="1260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28" name="AutoShape 11"/>
          <p:cNvSpPr/>
          <p:nvPr/>
        </p:nvSpPr>
        <p:spPr>
          <a:xfrm>
            <a:off x="990720" y="3276720"/>
            <a:ext cx="533160" cy="457200"/>
          </a:xfrm>
          <a:prstGeom prst="sun">
            <a:avLst>
              <a:gd name="adj" fmla="val 25000"/>
            </a:avLst>
          </a:prstGeom>
          <a:solidFill>
            <a:srgbClr val="00FF00"/>
          </a:solidFill>
          <a:ln w="1260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29" name="AutoShape 12"/>
          <p:cNvSpPr/>
          <p:nvPr/>
        </p:nvSpPr>
        <p:spPr>
          <a:xfrm>
            <a:off x="2819520" y="2286000"/>
            <a:ext cx="533160" cy="457200"/>
          </a:xfrm>
          <a:prstGeom prst="sun">
            <a:avLst>
              <a:gd name="adj" fmla="val 25000"/>
            </a:avLst>
          </a:prstGeom>
          <a:solidFill>
            <a:srgbClr val="00FF00"/>
          </a:solidFill>
          <a:ln w="1260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30" name="AutoShape 13"/>
          <p:cNvSpPr/>
          <p:nvPr/>
        </p:nvSpPr>
        <p:spPr>
          <a:xfrm>
            <a:off x="6629400" y="4343400"/>
            <a:ext cx="533520" cy="457200"/>
          </a:xfrm>
          <a:prstGeom prst="sun">
            <a:avLst>
              <a:gd name="adj" fmla="val 25000"/>
            </a:avLst>
          </a:prstGeom>
          <a:solidFill>
            <a:srgbClr val="00FF00"/>
          </a:solidFill>
          <a:ln w="1260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31" name="AutoShape 14"/>
          <p:cNvSpPr/>
          <p:nvPr/>
        </p:nvSpPr>
        <p:spPr>
          <a:xfrm>
            <a:off x="7010280" y="6019920"/>
            <a:ext cx="533520" cy="457200"/>
          </a:xfrm>
          <a:prstGeom prst="sun">
            <a:avLst>
              <a:gd name="adj" fmla="val 25000"/>
            </a:avLst>
          </a:prstGeom>
          <a:solidFill>
            <a:srgbClr val="00FF00"/>
          </a:solidFill>
          <a:ln w="1260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32" name="AutoShape 15"/>
          <p:cNvSpPr/>
          <p:nvPr/>
        </p:nvSpPr>
        <p:spPr>
          <a:xfrm>
            <a:off x="4572000" y="5105520"/>
            <a:ext cx="533520" cy="457200"/>
          </a:xfrm>
          <a:prstGeom prst="sun">
            <a:avLst>
              <a:gd name="adj" fmla="val 25000"/>
            </a:avLst>
          </a:prstGeom>
          <a:solidFill>
            <a:srgbClr val="00FF00"/>
          </a:solidFill>
          <a:ln w="1260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33" name="AutoShape 16"/>
          <p:cNvSpPr/>
          <p:nvPr/>
        </p:nvSpPr>
        <p:spPr>
          <a:xfrm>
            <a:off x="8305920" y="2133720"/>
            <a:ext cx="533160" cy="457200"/>
          </a:xfrm>
          <a:prstGeom prst="sun">
            <a:avLst>
              <a:gd name="adj" fmla="val 25000"/>
            </a:avLst>
          </a:prstGeom>
          <a:solidFill>
            <a:srgbClr val="00FF00"/>
          </a:solidFill>
          <a:ln w="1260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34" name="AutoShape 17"/>
          <p:cNvSpPr/>
          <p:nvPr/>
        </p:nvSpPr>
        <p:spPr>
          <a:xfrm>
            <a:off x="8381880" y="2971800"/>
            <a:ext cx="533520" cy="457200"/>
          </a:xfrm>
          <a:prstGeom prst="sun">
            <a:avLst>
              <a:gd name="adj" fmla="val 25000"/>
            </a:avLst>
          </a:prstGeom>
          <a:solidFill>
            <a:srgbClr val="00FF00"/>
          </a:solidFill>
          <a:ln w="1260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35" name="AutoShape 18"/>
          <p:cNvSpPr/>
          <p:nvPr/>
        </p:nvSpPr>
        <p:spPr>
          <a:xfrm>
            <a:off x="304920" y="6400800"/>
            <a:ext cx="533160" cy="457200"/>
          </a:xfrm>
          <a:prstGeom prst="sun">
            <a:avLst>
              <a:gd name="adj" fmla="val 25000"/>
            </a:avLst>
          </a:prstGeom>
          <a:solidFill>
            <a:srgbClr val="00FF00"/>
          </a:solidFill>
          <a:ln w="1260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36" name="AutoShape 19"/>
          <p:cNvSpPr/>
          <p:nvPr/>
        </p:nvSpPr>
        <p:spPr>
          <a:xfrm>
            <a:off x="304920" y="2057400"/>
            <a:ext cx="533160" cy="457200"/>
          </a:xfrm>
          <a:prstGeom prst="sun">
            <a:avLst>
              <a:gd name="adj" fmla="val 25000"/>
            </a:avLst>
          </a:prstGeom>
          <a:solidFill>
            <a:srgbClr val="00FF00"/>
          </a:solidFill>
          <a:ln w="1260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37" name="Line 20"/>
          <p:cNvSpPr/>
          <p:nvPr/>
        </p:nvSpPr>
        <p:spPr>
          <a:xfrm flipH="1">
            <a:off x="2138400" y="4419720"/>
            <a:ext cx="1062000" cy="461880"/>
          </a:xfrm>
          <a:prstGeom prst="line">
            <a:avLst/>
          </a:prstGeom>
          <a:ln w="28440">
            <a:solidFill>
              <a:srgbClr val="FF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38" name="Line 21"/>
          <p:cNvSpPr/>
          <p:nvPr/>
        </p:nvSpPr>
        <p:spPr>
          <a:xfrm flipH="1">
            <a:off x="6019920" y="4191120"/>
            <a:ext cx="838080" cy="156960"/>
          </a:xfrm>
          <a:prstGeom prst="line">
            <a:avLst/>
          </a:prstGeom>
          <a:ln w="28440">
            <a:solidFill>
              <a:srgbClr val="FF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39" name="Line 22"/>
          <p:cNvSpPr/>
          <p:nvPr/>
        </p:nvSpPr>
        <p:spPr>
          <a:xfrm flipH="1">
            <a:off x="5181120" y="5068800"/>
            <a:ext cx="932040" cy="498600"/>
          </a:xfrm>
          <a:prstGeom prst="line">
            <a:avLst/>
          </a:prstGeom>
          <a:ln w="28440">
            <a:solidFill>
              <a:srgbClr val="FF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40" name="Line 23"/>
          <p:cNvSpPr/>
          <p:nvPr/>
        </p:nvSpPr>
        <p:spPr>
          <a:xfrm flipH="1">
            <a:off x="3745080" y="5715000"/>
            <a:ext cx="1225440" cy="592200"/>
          </a:xfrm>
          <a:prstGeom prst="line">
            <a:avLst/>
          </a:prstGeom>
          <a:ln w="28440">
            <a:solidFill>
              <a:srgbClr val="FF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41" name="Line 24"/>
          <p:cNvSpPr/>
          <p:nvPr/>
        </p:nvSpPr>
        <p:spPr>
          <a:xfrm flipH="1">
            <a:off x="6019920" y="4038480"/>
            <a:ext cx="838080" cy="157320"/>
          </a:xfrm>
          <a:prstGeom prst="line">
            <a:avLst/>
          </a:prstGeom>
          <a:ln w="28440">
            <a:solidFill>
              <a:srgbClr val="FF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42" name="Line 25"/>
          <p:cNvSpPr/>
          <p:nvPr/>
        </p:nvSpPr>
        <p:spPr>
          <a:xfrm flipH="1">
            <a:off x="2209680" y="4495680"/>
            <a:ext cx="1062000" cy="462240"/>
          </a:xfrm>
          <a:prstGeom prst="line">
            <a:avLst/>
          </a:prstGeom>
          <a:ln w="28440">
            <a:solidFill>
              <a:srgbClr val="FF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43" name="Line 26"/>
          <p:cNvSpPr/>
          <p:nvPr/>
        </p:nvSpPr>
        <p:spPr>
          <a:xfrm flipH="1" flipV="1">
            <a:off x="990720" y="2133720"/>
            <a:ext cx="704880" cy="1209600"/>
          </a:xfrm>
          <a:prstGeom prst="line">
            <a:avLst/>
          </a:prstGeom>
          <a:ln w="28440">
            <a:solidFill>
              <a:srgbClr val="FF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44" name="Line 27"/>
          <p:cNvSpPr/>
          <p:nvPr/>
        </p:nvSpPr>
        <p:spPr>
          <a:xfrm flipH="1" flipV="1">
            <a:off x="1676520" y="3352320"/>
            <a:ext cx="704880" cy="901800"/>
          </a:xfrm>
          <a:prstGeom prst="line">
            <a:avLst/>
          </a:prstGeom>
          <a:ln w="28440">
            <a:solidFill>
              <a:srgbClr val="FF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45" name="Line 28"/>
          <p:cNvSpPr/>
          <p:nvPr/>
        </p:nvSpPr>
        <p:spPr>
          <a:xfrm flipH="1" flipV="1">
            <a:off x="3429000" y="2514600"/>
            <a:ext cx="100080" cy="1658880"/>
          </a:xfrm>
          <a:prstGeom prst="line">
            <a:avLst/>
          </a:prstGeom>
          <a:ln w="28440">
            <a:solidFill>
              <a:srgbClr val="FF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46" name="Line 29"/>
          <p:cNvSpPr/>
          <p:nvPr/>
        </p:nvSpPr>
        <p:spPr>
          <a:xfrm flipH="1" flipV="1">
            <a:off x="5105160" y="2819160"/>
            <a:ext cx="533160" cy="2057400"/>
          </a:xfrm>
          <a:prstGeom prst="line">
            <a:avLst/>
          </a:prstGeom>
          <a:ln w="28440">
            <a:solidFill>
              <a:srgbClr val="FF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47" name="Line 30"/>
          <p:cNvSpPr/>
          <p:nvPr/>
        </p:nvSpPr>
        <p:spPr>
          <a:xfrm flipH="1" flipV="1">
            <a:off x="8076960" y="2437920"/>
            <a:ext cx="228600" cy="838440"/>
          </a:xfrm>
          <a:prstGeom prst="line">
            <a:avLst/>
          </a:prstGeom>
          <a:ln w="28440">
            <a:solidFill>
              <a:srgbClr val="FF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48" name="Line 31"/>
          <p:cNvSpPr/>
          <p:nvPr/>
        </p:nvSpPr>
        <p:spPr>
          <a:xfrm flipH="1" flipV="1">
            <a:off x="7924320" y="2514600"/>
            <a:ext cx="228600" cy="838080"/>
          </a:xfrm>
          <a:prstGeom prst="line">
            <a:avLst/>
          </a:prstGeom>
          <a:ln w="28440">
            <a:solidFill>
              <a:srgbClr val="FF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49" name="Line 32"/>
          <p:cNvSpPr/>
          <p:nvPr/>
        </p:nvSpPr>
        <p:spPr>
          <a:xfrm flipH="1" flipV="1">
            <a:off x="7391520" y="4419720"/>
            <a:ext cx="380880" cy="1676160"/>
          </a:xfrm>
          <a:prstGeom prst="line">
            <a:avLst/>
          </a:prstGeom>
          <a:ln w="28440">
            <a:solidFill>
              <a:srgbClr val="FF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50" name="Line 33"/>
          <p:cNvSpPr/>
          <p:nvPr/>
        </p:nvSpPr>
        <p:spPr>
          <a:xfrm flipV="1">
            <a:off x="380880" y="4384800"/>
            <a:ext cx="1370160" cy="1939680"/>
          </a:xfrm>
          <a:prstGeom prst="line">
            <a:avLst/>
          </a:prstGeom>
          <a:ln w="28440">
            <a:solidFill>
              <a:srgbClr val="FF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51" name="TextovéPole 31"/>
          <p:cNvSpPr/>
          <p:nvPr/>
        </p:nvSpPr>
        <p:spPr>
          <a:xfrm>
            <a:off x="7083000" y="138240"/>
            <a:ext cx="1857960" cy="36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Monte Carlo test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228600" y="380520"/>
            <a:ext cx="861048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0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Další důležité aplikace randomizačních a Monte Carlo testů</a:t>
            </a:r>
            <a:endParaRPr lang="en-US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3" name="PlaceHolder 2"/>
          <p:cNvSpPr>
            <a:spLocks noGrp="1"/>
          </p:cNvSpPr>
          <p:nvPr>
            <p:ph/>
          </p:nvPr>
        </p:nvSpPr>
        <p:spPr>
          <a:xfrm>
            <a:off x="762120" y="2438280"/>
            <a:ext cx="7772400" cy="41148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t">
            <a:normAutofit/>
          </a:bodyPr>
          <a:lstStyle/>
          <a:p>
            <a:pPr marL="343080" indent="-343080">
              <a:lnSpc>
                <a:spcPct val="100000"/>
              </a:lnSpc>
              <a:spcBef>
                <a:spcPts val="799"/>
              </a:spcBef>
              <a:buClr>
                <a:srgbClr val="969696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b="0" u="none" strike="noStrike" dirty="0">
                <a:solidFill>
                  <a:srgbClr val="969696"/>
                </a:solidFill>
                <a:effectLst/>
                <a:uFillTx/>
                <a:latin typeface="Arial"/>
              </a:rPr>
              <a:t>Podobnost dvou matic (</a:t>
            </a:r>
            <a:r>
              <a:rPr lang="cs-CZ" sz="3200" b="0" u="none" strike="noStrike" dirty="0" err="1">
                <a:solidFill>
                  <a:srgbClr val="969696"/>
                </a:solidFill>
                <a:effectLst/>
                <a:uFillTx/>
                <a:latin typeface="Arial"/>
              </a:rPr>
              <a:t>Mantelův</a:t>
            </a:r>
            <a:r>
              <a:rPr lang="cs-CZ" sz="3200" b="0" u="none" strike="noStrike" dirty="0">
                <a:solidFill>
                  <a:srgbClr val="969696"/>
                </a:solidFill>
                <a:effectLst/>
                <a:uFillTx/>
                <a:latin typeface="Arial"/>
              </a:rPr>
              <a:t> test)</a:t>
            </a:r>
            <a:endParaRPr lang="en-US" sz="3200" b="0" u="none" strike="noStrike" dirty="0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100000"/>
              </a:lnSpc>
              <a:spcBef>
                <a:spcPts val="799"/>
              </a:spcBef>
              <a:buClr>
                <a:srgbClr val="969696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b="0" u="none" strike="noStrike" dirty="0">
                <a:solidFill>
                  <a:srgbClr val="969696"/>
                </a:solidFill>
                <a:effectLst/>
                <a:uFillTx/>
                <a:latin typeface="Arial"/>
              </a:rPr>
              <a:t>Prostorové a časové vztahy mezi jedinci či mezi událostmi</a:t>
            </a:r>
            <a:endParaRPr lang="en-US" sz="3200" b="0" u="none" strike="noStrike" dirty="0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3080">
              <a:buClr>
                <a:srgbClr val="FFFFFF"/>
              </a:buClr>
              <a:buFont typeface="Arial"/>
              <a:buChar char="•"/>
            </a:pPr>
            <a:r>
              <a:rPr lang="cs-CZ" altLang="cs-CZ" sz="3200" dirty="0">
                <a:solidFill>
                  <a:schemeClr val="bg1"/>
                </a:solidFill>
                <a:latin typeface="Arial" panose="020B0604020202020204" pitchFamily="34" charset="0"/>
              </a:rPr>
              <a:t>testy s vyloučením určitého procenta odlehlých hodnot (</a:t>
            </a:r>
            <a:r>
              <a:rPr lang="cs-CZ" altLang="cs-CZ" sz="3200" dirty="0" err="1">
                <a:solidFill>
                  <a:schemeClr val="bg1"/>
                </a:solidFill>
                <a:latin typeface="Arial" panose="020B0604020202020204" pitchFamily="34" charset="0"/>
              </a:rPr>
              <a:t>truncated</a:t>
            </a:r>
            <a:r>
              <a:rPr lang="cs-CZ" altLang="cs-CZ" sz="3200" dirty="0">
                <a:solidFill>
                  <a:schemeClr val="bg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354" name="Freeform 4"/>
          <p:cNvSpPr/>
          <p:nvPr/>
        </p:nvSpPr>
        <p:spPr>
          <a:xfrm>
            <a:off x="228600" y="160020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PlaceHolder 1"/>
          <p:cNvSpPr>
            <a:spLocks noGrp="1"/>
          </p:cNvSpPr>
          <p:nvPr>
            <p:ph type="title"/>
          </p:nvPr>
        </p:nvSpPr>
        <p:spPr>
          <a:xfrm>
            <a:off x="228600" y="380520"/>
            <a:ext cx="9053052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r>
              <a:rPr lang="cs-CZ" altLang="cs-CZ" sz="3600" dirty="0">
                <a:solidFill>
                  <a:schemeClr val="bg1"/>
                </a:solidFill>
                <a:latin typeface="Arial" panose="020B0604020202020204" pitchFamily="34" charset="0"/>
              </a:rPr>
              <a:t>Testy s vyloučením určitého procenta odlehlých hodnot (</a:t>
            </a:r>
            <a:r>
              <a:rPr lang="cs-CZ" altLang="cs-CZ" sz="3600" dirty="0" err="1">
                <a:solidFill>
                  <a:schemeClr val="bg1"/>
                </a:solidFill>
                <a:latin typeface="Arial" panose="020B0604020202020204" pitchFamily="34" charset="0"/>
              </a:rPr>
              <a:t>truncated</a:t>
            </a:r>
            <a:r>
              <a:rPr lang="cs-CZ" altLang="cs-CZ" sz="3600" dirty="0">
                <a:solidFill>
                  <a:schemeClr val="bg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356" name="PlaceHolder 2"/>
          <p:cNvSpPr>
            <a:spLocks noGrp="1"/>
          </p:cNvSpPr>
          <p:nvPr>
            <p:ph/>
          </p:nvPr>
        </p:nvSpPr>
        <p:spPr>
          <a:xfrm>
            <a:off x="755640" y="2084400"/>
            <a:ext cx="7772400" cy="41148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t">
            <a:normAutofit/>
          </a:bodyPr>
          <a:lstStyle/>
          <a:p>
            <a:pPr marL="343080" indent="-34308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2800" b="0" i="1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Toxoplasma</a:t>
            </a:r>
            <a:r>
              <a:rPr lang="cs-CZ" sz="28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-nakažené ženy byly těžší než nenakažené</a:t>
            </a:r>
            <a:endParaRPr lang="en-US" sz="2800" b="0" u="none" strike="noStrike" dirty="0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28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 S dobou od nákazy hmotnost ženy klesala</a:t>
            </a:r>
            <a:endParaRPr lang="en-US" sz="2800" b="0" u="none" strike="noStrike" dirty="0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7" name="Freeform 4"/>
          <p:cNvSpPr/>
          <p:nvPr/>
        </p:nvSpPr>
        <p:spPr>
          <a:xfrm>
            <a:off x="228600" y="160020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58" name="Obdélník 97292"/>
          <p:cNvSpPr/>
          <p:nvPr/>
        </p:nvSpPr>
        <p:spPr>
          <a:xfrm>
            <a:off x="1105200" y="5794200"/>
            <a:ext cx="1578600" cy="36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„nenakažené“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59" name="Obdélník 442"/>
          <p:cNvSpPr/>
          <p:nvPr/>
        </p:nvSpPr>
        <p:spPr>
          <a:xfrm>
            <a:off x="6148080" y="5794200"/>
            <a:ext cx="1172160" cy="36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nakažené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pic>
        <p:nvPicPr>
          <p:cNvPr id="360" name="Obrázek 431"/>
          <p:cNvPicPr/>
          <p:nvPr/>
        </p:nvPicPr>
        <p:blipFill>
          <a:blip r:embed="rId2"/>
          <a:stretch/>
        </p:blipFill>
        <p:spPr>
          <a:xfrm>
            <a:off x="1122480" y="4743360"/>
            <a:ext cx="309600" cy="1047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1" name="Obrázek 432"/>
          <p:cNvPicPr/>
          <p:nvPr/>
        </p:nvPicPr>
        <p:blipFill>
          <a:blip r:embed="rId3"/>
          <a:stretch/>
        </p:blipFill>
        <p:spPr>
          <a:xfrm>
            <a:off x="5987880" y="4721400"/>
            <a:ext cx="341640" cy="1052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2" name="Obrázek 433"/>
          <p:cNvPicPr/>
          <p:nvPr/>
        </p:nvPicPr>
        <p:blipFill>
          <a:blip r:embed="rId2"/>
          <a:stretch/>
        </p:blipFill>
        <p:spPr>
          <a:xfrm>
            <a:off x="1463760" y="4737240"/>
            <a:ext cx="309600" cy="1047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3" name="Obrázek 434"/>
          <p:cNvPicPr/>
          <p:nvPr/>
        </p:nvPicPr>
        <p:blipFill>
          <a:blip r:embed="rId4"/>
          <a:stretch/>
        </p:blipFill>
        <p:spPr>
          <a:xfrm>
            <a:off x="1865160" y="4711680"/>
            <a:ext cx="311400" cy="1055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4" name="Obrázek 435"/>
          <p:cNvPicPr/>
          <p:nvPr/>
        </p:nvPicPr>
        <p:blipFill>
          <a:blip r:embed="rId4"/>
          <a:stretch/>
        </p:blipFill>
        <p:spPr>
          <a:xfrm>
            <a:off x="2273400" y="4711680"/>
            <a:ext cx="311040" cy="1055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5" name="Obrázek 436"/>
          <p:cNvPicPr/>
          <p:nvPr/>
        </p:nvPicPr>
        <p:blipFill>
          <a:blip r:embed="rId4"/>
          <a:stretch/>
        </p:blipFill>
        <p:spPr>
          <a:xfrm>
            <a:off x="2603520" y="4711680"/>
            <a:ext cx="311040" cy="1055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6" name="Obrázek 437"/>
          <p:cNvPicPr/>
          <p:nvPr/>
        </p:nvPicPr>
        <p:blipFill>
          <a:blip r:embed="rId4"/>
          <a:stretch/>
        </p:blipFill>
        <p:spPr>
          <a:xfrm>
            <a:off x="2992320" y="4711680"/>
            <a:ext cx="311400" cy="1055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7" name="Obrázek 438"/>
          <p:cNvPicPr/>
          <p:nvPr/>
        </p:nvPicPr>
        <p:blipFill>
          <a:blip r:embed="rId4"/>
          <a:stretch/>
        </p:blipFill>
        <p:spPr>
          <a:xfrm>
            <a:off x="3425760" y="4711680"/>
            <a:ext cx="311040" cy="1055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8" name="Obrázek 439"/>
          <p:cNvPicPr/>
          <p:nvPr/>
        </p:nvPicPr>
        <p:blipFill>
          <a:blip r:embed="rId5"/>
          <a:stretch/>
        </p:blipFill>
        <p:spPr>
          <a:xfrm>
            <a:off x="6373800" y="4721400"/>
            <a:ext cx="333360" cy="1052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9" name="Obrázek 440"/>
          <p:cNvPicPr/>
          <p:nvPr/>
        </p:nvPicPr>
        <p:blipFill>
          <a:blip r:embed="rId6"/>
          <a:stretch/>
        </p:blipFill>
        <p:spPr>
          <a:xfrm>
            <a:off x="6819840" y="4721400"/>
            <a:ext cx="289080" cy="1052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0" name="Obrázek 441"/>
          <p:cNvPicPr/>
          <p:nvPr/>
        </p:nvPicPr>
        <p:blipFill>
          <a:blip r:embed="rId7"/>
          <a:stretch/>
        </p:blipFill>
        <p:spPr>
          <a:xfrm>
            <a:off x="7238880" y="4702320"/>
            <a:ext cx="246240" cy="1052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1" name="Obrázek 442"/>
          <p:cNvPicPr/>
          <p:nvPr/>
        </p:nvPicPr>
        <p:blipFill>
          <a:blip r:embed="rId8"/>
          <a:stretch/>
        </p:blipFill>
        <p:spPr>
          <a:xfrm>
            <a:off x="7577280" y="4702320"/>
            <a:ext cx="218880" cy="1052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2" name="Obrázek 443"/>
          <p:cNvPicPr/>
          <p:nvPr/>
        </p:nvPicPr>
        <p:blipFill>
          <a:blip r:embed="rId9"/>
          <a:stretch/>
        </p:blipFill>
        <p:spPr>
          <a:xfrm>
            <a:off x="7893000" y="4702320"/>
            <a:ext cx="171360" cy="1052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3" name="Obrázek 444"/>
          <p:cNvPicPr/>
          <p:nvPr/>
        </p:nvPicPr>
        <p:blipFill>
          <a:blip r:embed="rId10"/>
          <a:stretch/>
        </p:blipFill>
        <p:spPr>
          <a:xfrm>
            <a:off x="3995640" y="4741920"/>
            <a:ext cx="109800" cy="1052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4" name="Obrázek 445"/>
          <p:cNvPicPr/>
          <p:nvPr/>
        </p:nvPicPr>
        <p:blipFill>
          <a:blip r:embed="rId10"/>
          <a:stretch/>
        </p:blipFill>
        <p:spPr>
          <a:xfrm>
            <a:off x="3851280" y="4741920"/>
            <a:ext cx="109440" cy="1052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5" name="Obrázek 446"/>
          <p:cNvPicPr/>
          <p:nvPr/>
        </p:nvPicPr>
        <p:blipFill>
          <a:blip r:embed="rId10"/>
          <a:stretch/>
        </p:blipFill>
        <p:spPr>
          <a:xfrm>
            <a:off x="4119480" y="4734000"/>
            <a:ext cx="108000" cy="1052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6" name="Pravá složená závorka 5"/>
          <p:cNvSpPr/>
          <p:nvPr/>
        </p:nvSpPr>
        <p:spPr>
          <a:xfrm rot="16200000">
            <a:off x="3853440" y="4139280"/>
            <a:ext cx="395280" cy="466920"/>
          </a:xfrm>
          <a:custGeom>
            <a:avLst/>
            <a:gdLst>
              <a:gd name="textAreaLeft" fmla="*/ 0 w 395280"/>
              <a:gd name="textAreaRight" fmla="*/ 142560 w 395280"/>
              <a:gd name="textAreaTop" fmla="*/ 14400 h 466920"/>
              <a:gd name="textAreaBottom" fmla="*/ 452520 h 466920"/>
              <a:gd name="GluePoint1X" fmla="*/ 0 w 21600"/>
              <a:gd name="GluePoint1Y" fmla="*/ 0 h 21600"/>
              <a:gd name="GluePoint2X" fmla="*/ 0 w 21600"/>
              <a:gd name="GluePoint2Y" fmla="*/ 21600 h 21600"/>
              <a:gd name="GluePoint3X" fmla="*/ 21600 w 21600"/>
              <a:gd name="GluePoint3Y" fmla="*/ 10800 h 216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textAreaLeft" t="textAreaTop" r="textAreaRight" b="textAreaBottom"/>
            <a:pathLst>
              <a:path w="21600" h="21600">
                <a:moveTo>
                  <a:pt x="0" y="0"/>
                </a:moveTo>
                <a:cubicBezTo>
                  <a:pt x="5400" y="0"/>
                  <a:pt x="10800" y="1080"/>
                  <a:pt x="10800" y="2160"/>
                </a:cubicBezTo>
                <a:lnTo>
                  <a:pt x="10800" y="8640"/>
                </a:lnTo>
                <a:cubicBezTo>
                  <a:pt x="10800" y="9720"/>
                  <a:pt x="16200" y="10800"/>
                  <a:pt x="21600" y="10800"/>
                </a:cubicBezTo>
                <a:cubicBezTo>
                  <a:pt x="16200" y="10800"/>
                  <a:pt x="10800" y="11880"/>
                  <a:pt x="10800" y="12960"/>
                </a:cubicBezTo>
                <a:lnTo>
                  <a:pt x="10800" y="19440"/>
                </a:lnTo>
                <a:cubicBezTo>
                  <a:pt x="10800" y="20520"/>
                  <a:pt x="5400" y="21600"/>
                  <a:pt x="0" y="21600"/>
                </a:cubicBezTo>
              </a:path>
            </a:pathLst>
          </a:custGeom>
          <a:noFill/>
          <a:ln w="19080">
            <a:solidFill>
              <a:srgbClr val="FFFFFF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 lnSpcReduction="10000"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77" name="Přímá spojnice 7"/>
          <p:cNvSpPr/>
          <p:nvPr/>
        </p:nvSpPr>
        <p:spPr>
          <a:xfrm>
            <a:off x="4051440" y="4175280"/>
            <a:ext cx="4336920" cy="45720"/>
          </a:xfrm>
          <a:prstGeom prst="line">
            <a:avLst/>
          </a:prstGeom>
          <a:ln w="19080">
            <a:solidFill>
              <a:srgbClr val="FFFFFF"/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1080" rIns="90000" bIns="-108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cxnSp>
        <p:nvCxnSpPr>
          <p:cNvPr id="378" name="Přímá spojnice se šipkou 10"/>
          <p:cNvCxnSpPr/>
          <p:nvPr/>
        </p:nvCxnSpPr>
        <p:spPr>
          <a:xfrm>
            <a:off x="8388000" y="4193640"/>
            <a:ext cx="1080" cy="459720"/>
          </a:xfrm>
          <a:prstGeom prst="straightConnector1">
            <a:avLst/>
          </a:prstGeom>
          <a:ln w="19080">
            <a:solidFill>
              <a:srgbClr val="FFFFFF"/>
            </a:solidFill>
            <a:prstDash val="dash"/>
            <a:miter/>
            <a:tailEnd type="arrow" w="med" len="med"/>
          </a:ln>
        </p:spPr>
      </p:cxnSp>
      <p:sp>
        <p:nvSpPr>
          <p:cNvPr id="379" name="TextovéPole 25"/>
          <p:cNvSpPr/>
          <p:nvPr/>
        </p:nvSpPr>
        <p:spPr>
          <a:xfrm>
            <a:off x="7248240" y="50760"/>
            <a:ext cx="1781640" cy="36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dirty="0">
                <a:solidFill>
                  <a:srgbClr val="FFFFFF"/>
                </a:solidFill>
                <a:latin typeface="Arial"/>
              </a:rPr>
              <a:t>Dvojí využití permutací</a:t>
            </a:r>
            <a:endParaRPr lang="en-US" sz="4400" b="0" u="none" strike="noStrike" dirty="0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82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t">
            <a:normAutofit/>
          </a:bodyPr>
          <a:lstStyle/>
          <a:p>
            <a:pPr marL="343080" indent="-343080">
              <a:lnSpc>
                <a:spcPct val="100000"/>
              </a:lnSpc>
              <a:spcBef>
                <a:spcPts val="7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Test</a:t>
            </a:r>
            <a:r>
              <a:rPr lang="cs-CZ" sz="3200" dirty="0">
                <a:solidFill>
                  <a:srgbClr val="FFFFFF"/>
                </a:solidFill>
                <a:latin typeface="Arial"/>
              </a:rPr>
              <a:t>ová</a:t>
            </a:r>
            <a:r>
              <a:rPr lang="cs-CZ" sz="32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ní H₀: Permutační testy</a:t>
            </a:r>
            <a:endParaRPr lang="en-US" sz="3200" b="0" u="none" strike="noStrike" dirty="0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100000"/>
              </a:lnSpc>
              <a:spcBef>
                <a:spcPts val="7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Nejistota / stabilita: </a:t>
            </a:r>
            <a:r>
              <a:rPr lang="cs-CZ" sz="3200" b="0" u="none" strike="noStrike" dirty="0" err="1">
                <a:solidFill>
                  <a:srgbClr val="FFFFFF"/>
                </a:solidFill>
                <a:effectLst/>
                <a:uFillTx/>
                <a:latin typeface="Arial"/>
              </a:rPr>
              <a:t>bootstrap</a:t>
            </a:r>
            <a:r>
              <a:rPr lang="cs-CZ" sz="32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 a </a:t>
            </a:r>
            <a:r>
              <a:rPr lang="cs-CZ" sz="3200" b="0" u="none" strike="noStrike" dirty="0" err="1">
                <a:solidFill>
                  <a:srgbClr val="FFFFFF"/>
                </a:solidFill>
                <a:effectLst/>
                <a:uFillTx/>
                <a:latin typeface="Arial"/>
              </a:rPr>
              <a:t>jackknife</a:t>
            </a:r>
            <a:endParaRPr lang="en-US" sz="3200" b="0" u="none" strike="noStrike" dirty="0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100000"/>
              </a:lnSpc>
              <a:spcBef>
                <a:spcPts val="7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u="none" strike="noStrike" dirty="0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83" name="Freeform 4"/>
          <p:cNvSpPr/>
          <p:nvPr/>
        </p:nvSpPr>
        <p:spPr>
          <a:xfrm>
            <a:off x="236520" y="152388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384" name="Rectangle 5"/>
          <p:cNvSpPr/>
          <p:nvPr/>
        </p:nvSpPr>
        <p:spPr>
          <a:xfrm>
            <a:off x="2052720" y="19764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440" rIns="90000" bIns="-4644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6F70F-F92D-1912-D70F-96F8C6F9F1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159" y="3262431"/>
            <a:ext cx="6000401" cy="3374343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Výhody </a:t>
            </a:r>
            <a:r>
              <a:rPr lang="en-US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randomiza</a:t>
            </a: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čních testů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87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t">
            <a:normAutofit fontScale="92500" lnSpcReduction="10000"/>
          </a:bodyPr>
          <a:lstStyle/>
          <a:p>
            <a:pPr marL="343080" indent="-343080">
              <a:buClr>
                <a:srgbClr val="FFFFFF"/>
              </a:buClr>
              <a:buFont typeface="Arial"/>
              <a:buChar char="•"/>
            </a:pPr>
            <a:r>
              <a:rPr lang="cs-CZ" altLang="cs-CZ" dirty="0">
                <a:solidFill>
                  <a:schemeClr val="bg1"/>
                </a:solidFill>
                <a:latin typeface="Arial" panose="020B0604020202020204" pitchFamily="34" charset="0"/>
              </a:rPr>
              <a:t>Jsou bližší uvažování </a:t>
            </a:r>
            <a:r>
              <a:rPr lang="cs-CZ" altLang="cs-CZ" dirty="0" err="1">
                <a:solidFill>
                  <a:schemeClr val="bg1"/>
                </a:solidFill>
                <a:latin typeface="Arial" panose="020B0604020202020204" pitchFamily="34" charset="0"/>
              </a:rPr>
              <a:t>nematematiků</a:t>
            </a:r>
            <a:r>
              <a:rPr lang="cs-CZ" altLang="cs-CZ" dirty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</a:p>
          <a:p>
            <a:pPr marL="343080" indent="-343080">
              <a:buClr>
                <a:srgbClr val="FFFFFF"/>
              </a:buClr>
              <a:buFont typeface="Arial"/>
              <a:buChar char="•"/>
            </a:pPr>
            <a:r>
              <a:rPr lang="cs-CZ" altLang="cs-CZ" dirty="0">
                <a:solidFill>
                  <a:schemeClr val="bg1"/>
                </a:solidFill>
                <a:latin typeface="Arial" panose="020B0604020202020204" pitchFamily="34" charset="0"/>
              </a:rPr>
              <a:t>Nevyžadují znalost statistiky.</a:t>
            </a:r>
          </a:p>
          <a:p>
            <a:pPr marL="343080" indent="-343080">
              <a:buClr>
                <a:srgbClr val="FFFFFF"/>
              </a:buClr>
              <a:buFont typeface="Arial"/>
              <a:buChar char="•"/>
            </a:pPr>
            <a:r>
              <a:rPr lang="cs-CZ" altLang="cs-CZ" dirty="0">
                <a:solidFill>
                  <a:schemeClr val="bg1"/>
                </a:solidFill>
                <a:latin typeface="Arial" panose="020B0604020202020204" pitchFamily="34" charset="0"/>
              </a:rPr>
              <a:t>Většinou mají menší požadavky na charakter dat (normalita atd.)  než klasické metody (včetně metod neparametrických).</a:t>
            </a:r>
          </a:p>
          <a:p>
            <a:pPr marL="343080" indent="-343080">
              <a:buClr>
                <a:srgbClr val="FFFFFF"/>
              </a:buClr>
              <a:buFont typeface="Arial"/>
              <a:buChar char="•"/>
            </a:pPr>
            <a:r>
              <a:rPr lang="cs-CZ" altLang="cs-CZ" dirty="0">
                <a:solidFill>
                  <a:schemeClr val="bg1"/>
                </a:solidFill>
                <a:latin typeface="Arial" panose="020B0604020202020204" pitchFamily="34" charset="0"/>
              </a:rPr>
              <a:t>Síla těchto testů (pravděpodobnost oprávněného zamítnutí nulové hypotézy) bývá zpravidla větší, než u neparametrických testů.</a:t>
            </a:r>
          </a:p>
          <a:p>
            <a:pPr marL="343080" indent="-343080">
              <a:buClr>
                <a:srgbClr val="FFFFFF"/>
              </a:buClr>
              <a:buFont typeface="Arial"/>
              <a:buChar char="•"/>
            </a:pPr>
            <a:r>
              <a:rPr lang="cs-CZ" altLang="cs-CZ" dirty="0">
                <a:solidFill>
                  <a:schemeClr val="bg1"/>
                </a:solidFill>
                <a:latin typeface="Arial" panose="020B0604020202020204" pitchFamily="34" charset="0"/>
              </a:rPr>
              <a:t>Jsou flexibilnější, lze je “ušít na míru” konkrétního problému.</a:t>
            </a:r>
          </a:p>
          <a:p>
            <a:pPr marL="343080" indent="-343080">
              <a:lnSpc>
                <a:spcPct val="90000"/>
              </a:lnSpc>
              <a:spcBef>
                <a:spcPts val="700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800" b="0" u="none" strike="noStrike" dirty="0">
              <a:solidFill>
                <a:schemeClr val="bg1"/>
              </a:solidFill>
              <a:effectLst/>
              <a:uFillTx/>
              <a:latin typeface="Times New Roman"/>
            </a:endParaRPr>
          </a:p>
        </p:txBody>
      </p:sp>
      <p:sp>
        <p:nvSpPr>
          <p:cNvPr id="388" name="Freeform 4"/>
          <p:cNvSpPr/>
          <p:nvPr/>
        </p:nvSpPr>
        <p:spPr>
          <a:xfrm>
            <a:off x="236520" y="180036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Nevýhody randomizačních testů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90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7918560" cy="41148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t">
            <a:normAutofit/>
          </a:bodyPr>
          <a:lstStyle/>
          <a:p>
            <a:pPr marL="343080" indent="-343080">
              <a:buClr>
                <a:srgbClr val="FFFFFF"/>
              </a:buClr>
              <a:buFont typeface="Arial"/>
              <a:buChar char="•"/>
            </a:pPr>
            <a:r>
              <a:rPr lang="cs-CZ" altLang="cs-CZ" sz="3200" dirty="0">
                <a:solidFill>
                  <a:schemeClr val="bg1"/>
                </a:solidFill>
                <a:latin typeface="Arial" panose="020B0604020202020204" pitchFamily="34" charset="0"/>
              </a:rPr>
              <a:t>Většinou vyžadují myšlení, někdy i kreativitu.</a:t>
            </a:r>
          </a:p>
          <a:p>
            <a:pPr marL="343080" indent="-343080">
              <a:buClr>
                <a:srgbClr val="FFFFFF"/>
              </a:buClr>
              <a:buFont typeface="Arial"/>
              <a:buChar char="•"/>
            </a:pPr>
            <a:r>
              <a:rPr lang="cs-CZ" altLang="cs-CZ" sz="3200" dirty="0">
                <a:solidFill>
                  <a:schemeClr val="bg1"/>
                </a:solidFill>
                <a:latin typeface="Arial" panose="020B0604020202020204" pitchFamily="34" charset="0"/>
              </a:rPr>
              <a:t>Většinou vyžadují rychlý (raději velmi rychlý) počítač.</a:t>
            </a:r>
          </a:p>
          <a:p>
            <a:pPr marL="343080" indent="-343080">
              <a:buClr>
                <a:srgbClr val="FFFFFF"/>
              </a:buClr>
              <a:buFont typeface="Arial"/>
              <a:buChar char="•"/>
            </a:pPr>
            <a:r>
              <a:rPr lang="cs-CZ" altLang="cs-CZ" sz="3200" dirty="0">
                <a:solidFill>
                  <a:schemeClr val="bg1"/>
                </a:solidFill>
                <a:latin typeface="Arial" panose="020B0604020202020204" pitchFamily="34" charset="0"/>
              </a:rPr>
              <a:t>Občas nejsou k dispozici vhodné programy, někdy nutno i programovat.</a:t>
            </a:r>
          </a:p>
        </p:txBody>
      </p:sp>
      <p:sp>
        <p:nvSpPr>
          <p:cNvPr id="391" name="Freeform 4"/>
          <p:cNvSpPr/>
          <p:nvPr/>
        </p:nvSpPr>
        <p:spPr>
          <a:xfrm>
            <a:off x="236520" y="180036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Nástroje dnes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93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t">
            <a:normAutofit/>
          </a:bodyPr>
          <a:lstStyle/>
          <a:p>
            <a:pPr marL="343080" indent="-343080">
              <a:lnSpc>
                <a:spcPct val="100000"/>
              </a:lnSpc>
              <a:spcBef>
                <a:spcPts val="7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R – standardní i vlastní permutační, bootstrapové a Monte Carlo postupy</a:t>
            </a:r>
            <a:endParaRPr lang="en-US" sz="3200" b="0" u="none" strike="noStrike" dirty="0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100000"/>
              </a:lnSpc>
              <a:spcBef>
                <a:spcPts val="7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Specializované statistické programy – podle typu úlohy</a:t>
            </a:r>
            <a:endParaRPr lang="en-US" sz="3200" b="0" u="none" strike="noStrike" dirty="0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100000"/>
              </a:lnSpc>
              <a:spcBef>
                <a:spcPts val="7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AI – rychle navrhne a naprogramuje simulaci </a:t>
            </a:r>
            <a:r>
              <a:rPr lang="cs-CZ" sz="3200" b="0" u="none" strike="noStrike" dirty="0">
                <a:solidFill>
                  <a:srgbClr val="FFFF00"/>
                </a:solidFill>
                <a:effectLst/>
                <a:uFillTx/>
                <a:latin typeface="Arial"/>
              </a:rPr>
              <a:t>(</a:t>
            </a:r>
            <a:r>
              <a:rPr lang="cs-CZ" sz="2400" b="1" dirty="0">
                <a:solidFill>
                  <a:srgbClr val="FFFF00"/>
                </a:solidFill>
                <a:latin typeface="Arial"/>
              </a:rPr>
              <a:t>v</a:t>
            </a:r>
            <a:r>
              <a:rPr lang="cs-CZ" sz="2400" b="1" u="none" strike="noStrike" dirty="0">
                <a:solidFill>
                  <a:srgbClr val="FFFF00"/>
                </a:solidFill>
                <a:effectLst/>
                <a:uFillTx/>
                <a:latin typeface="Arial"/>
              </a:rPr>
              <a:t>ýzkumník – určí H₀, co se smí permutovat, a zkontroluje kód)</a:t>
            </a:r>
            <a:endParaRPr lang="en-US" sz="3200" b="0" u="none" strike="noStrike" dirty="0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100000"/>
              </a:lnSpc>
              <a:spcBef>
                <a:spcPts val="7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u="none" strike="noStrike" dirty="0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100000"/>
              </a:lnSpc>
              <a:spcBef>
                <a:spcPts val="7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u="none" strike="noStrike" dirty="0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94" name="Freeform 4"/>
          <p:cNvSpPr/>
          <p:nvPr/>
        </p:nvSpPr>
        <p:spPr>
          <a:xfrm>
            <a:off x="236520" y="182880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laceHolder 1"/>
          <p:cNvSpPr>
            <a:spLocks noGrp="1"/>
          </p:cNvSpPr>
          <p:nvPr>
            <p:ph type="title"/>
          </p:nvPr>
        </p:nvSpPr>
        <p:spPr>
          <a:xfrm>
            <a:off x="685800" y="40428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2023 – Chat GPT 4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99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t">
            <a:normAutofit/>
          </a:bodyPr>
          <a:lstStyle/>
          <a:p>
            <a:pPr marL="343080" indent="-343080">
              <a:lnSpc>
                <a:spcPct val="100000"/>
              </a:lnSpc>
              <a:spcBef>
                <a:spcPts val="7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Napiš program pro Monte Carlo test: s jakou pravděpodobností padne při 6 hodech mincí 6× hlava? Proveď 10 000 simulací, vypiš odhad p a namaluj histogram.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00" name="Freeform 4"/>
          <p:cNvSpPr/>
          <p:nvPr/>
        </p:nvSpPr>
        <p:spPr>
          <a:xfrm>
            <a:off x="236520" y="147168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401" name="Rectangle 2"/>
          <p:cNvSpPr/>
          <p:nvPr/>
        </p:nvSpPr>
        <p:spPr>
          <a:xfrm>
            <a:off x="-1876320" y="-138240"/>
            <a:ext cx="12897000" cy="27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Söhne"/>
              </a:rPr>
              <a:t>Napi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Times New Roman CE"/>
              </a:rPr>
              <a:t>š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Söhne"/>
              </a:rPr>
              <a:t> program pro Monte Carlo testov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Times New Roman CE"/>
              </a:rPr>
              <a:t>á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Söhne"/>
              </a:rPr>
              <a:t>n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Times New Roman CE"/>
              </a:rPr>
              <a:t>í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Söhne"/>
              </a:rPr>
              <a:t> s jakou pravděpodobnost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Times New Roman CE"/>
              </a:rPr>
              <a:t>í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Söhne"/>
              </a:rPr>
              <a:t> padne na 7 minc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Times New Roman CE"/>
              </a:rPr>
              <a:t>í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Söhne"/>
              </a:rPr>
              <a:t>ch alespoň 6x pana. Proveď 10000 simulac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Times New Roman CE"/>
              </a:rPr>
              <a:t>í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Söhne"/>
              </a:rPr>
              <a:t> a vypi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Times New Roman CE"/>
              </a:rPr>
              <a:t>š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Söhne"/>
              </a:rPr>
              <a:t> kolikr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Times New Roman CE"/>
              </a:rPr>
              <a:t>á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Söhne"/>
              </a:rPr>
              <a:t>t padlo 6x pana a kolikr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Times New Roman CE"/>
              </a:rPr>
              <a:t>á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Söhne"/>
              </a:rPr>
              <a:t>t 7x hlava. 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pic>
        <p:nvPicPr>
          <p:cNvPr id="402" name="Picture 3"/>
          <p:cNvPicPr/>
          <p:nvPr/>
        </p:nvPicPr>
        <p:blipFill>
          <a:blip r:embed="rId2"/>
          <a:stretch/>
        </p:blipFill>
        <p:spPr>
          <a:xfrm>
            <a:off x="826920" y="500040"/>
            <a:ext cx="714600" cy="6667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2023 – Chat GPT 4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04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t">
            <a:normAutofit/>
          </a:bodyPr>
          <a:lstStyle/>
          <a:p>
            <a:pPr marL="343080" indent="-343080">
              <a:lnSpc>
                <a:spcPct val="100000"/>
              </a:lnSpc>
              <a:spcBef>
                <a:spcPts val="799"/>
              </a:spcBef>
              <a:buClr>
                <a:srgbClr val="FFFFFF"/>
              </a:buClr>
              <a:buFont typeface="Söhne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FFFFFF"/>
                </a:solidFill>
                <a:effectLst/>
                <a:uFillTx/>
                <a:latin typeface="Söhne"/>
              </a:rPr>
              <a:t>V tomto konkrétním běhu 10 000 simulací vyšel Monte Carlo odhad p ≈ 0,0167 (1,67 %).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05" name="Freeform 4"/>
          <p:cNvSpPr/>
          <p:nvPr/>
        </p:nvSpPr>
        <p:spPr>
          <a:xfrm>
            <a:off x="236520" y="147168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sp>
        <p:nvSpPr>
          <p:cNvPr id="406" name="Rectangle 2"/>
          <p:cNvSpPr/>
          <p:nvPr/>
        </p:nvSpPr>
        <p:spPr>
          <a:xfrm>
            <a:off x="-1876320" y="-138240"/>
            <a:ext cx="12897000" cy="27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Söhne"/>
              </a:rPr>
              <a:t>Napi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Times New Roman CE"/>
              </a:rPr>
              <a:t>š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Söhne"/>
              </a:rPr>
              <a:t> program pro Monte Carlo testov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Times New Roman CE"/>
              </a:rPr>
              <a:t>á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Söhne"/>
              </a:rPr>
              <a:t>n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Times New Roman CE"/>
              </a:rPr>
              <a:t>í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Söhne"/>
              </a:rPr>
              <a:t> s jakou pravděpodobnost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Times New Roman CE"/>
              </a:rPr>
              <a:t>í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Söhne"/>
              </a:rPr>
              <a:t> padne na 7 minc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Times New Roman CE"/>
              </a:rPr>
              <a:t>í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Söhne"/>
              </a:rPr>
              <a:t>ch alespoň 6x pana. Proveď 10000 simulac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Times New Roman CE"/>
              </a:rPr>
              <a:t>í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Söhne"/>
              </a:rPr>
              <a:t> a vypi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Times New Roman CE"/>
              </a:rPr>
              <a:t>š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Söhne"/>
              </a:rPr>
              <a:t> kolikr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Times New Roman CE"/>
              </a:rPr>
              <a:t>á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Söhne"/>
              </a:rPr>
              <a:t>t padlo 6x pana a kolikr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Times New Roman CE"/>
              </a:rPr>
              <a:t>á</a:t>
            </a:r>
            <a:r>
              <a:rPr lang="cs-CZ" sz="1200" b="0" u="none" strike="noStrike">
                <a:solidFill>
                  <a:srgbClr val="343541"/>
                </a:solidFill>
                <a:effectLst/>
                <a:uFillTx/>
                <a:latin typeface="Söhne"/>
              </a:rPr>
              <a:t>t 7x hlava. 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pic>
        <p:nvPicPr>
          <p:cNvPr id="407" name="Picture 4"/>
          <p:cNvPicPr/>
          <p:nvPr/>
        </p:nvPicPr>
        <p:blipFill>
          <a:blip r:embed="rId2"/>
          <a:stretch/>
        </p:blipFill>
        <p:spPr>
          <a:xfrm>
            <a:off x="2198520" y="3716280"/>
            <a:ext cx="4746960" cy="30258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PlaceHolder 1"/>
          <p:cNvSpPr>
            <a:spLocks noGrp="1"/>
          </p:cNvSpPr>
          <p:nvPr>
            <p:ph type="title"/>
          </p:nvPr>
        </p:nvSpPr>
        <p:spPr>
          <a:xfrm>
            <a:off x="685800" y="3805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A s chutí do toho!!!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graphicFrame>
        <p:nvGraphicFramePr>
          <p:cNvPr id="413" name="Object 3"/>
          <p:cNvGraphicFramePr/>
          <p:nvPr/>
        </p:nvGraphicFramePr>
        <p:xfrm>
          <a:off x="2552760" y="1557360"/>
          <a:ext cx="4038480" cy="3743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0" imgH="0" progId="">
                  <p:embed/>
                </p:oleObj>
              </mc:Choice>
              <mc:Fallback>
                <p:oleObj r:id="rId2" imgW="0" imgH="0" progId="">
                  <p:embed/>
                  <p:pic>
                    <p:nvPicPr>
                      <p:cNvPr id="414" name="Object 3"/>
                      <p:cNvPicPr/>
                      <p:nvPr/>
                    </p:nvPicPr>
                    <p:blipFill>
                      <a:blip r:embed="rId3"/>
                      <a:stretch/>
                    </p:blipFill>
                    <p:spPr>
                      <a:xfrm>
                        <a:off x="2552760" y="1557360"/>
                        <a:ext cx="4038480" cy="374328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5" name="Freeform 5"/>
          <p:cNvSpPr/>
          <p:nvPr/>
        </p:nvSpPr>
        <p:spPr>
          <a:xfrm>
            <a:off x="228600" y="1295280"/>
            <a:ext cx="8674200" cy="104760"/>
          </a:xfrm>
          <a:custGeom>
            <a:avLst/>
            <a:gdLst>
              <a:gd name="GluePoint1X" fmla="*/ 0 w 5464"/>
              <a:gd name="GluePoint1Y" fmla="*/ 2147483646 h 66"/>
              <a:gd name="GluePoint2X" fmla="*/ 2147483646 w 5464"/>
              <a:gd name="GluePoint2Y" fmla="*/ 2147483646 h 66"/>
              <a:gd name="GluePoint3X" fmla="*/ 2147483646 w 5464"/>
              <a:gd name="GluePoint3Y" fmla="*/ 0 h 66"/>
              <a:gd name="GluePoint4X" fmla="*/ 0 w 5464"/>
              <a:gd name="GluePoint4Y" fmla="*/ 0 h 66"/>
              <a:gd name="GluePoint5X" fmla="*/ 0 w 5464"/>
              <a:gd name="GluePoint5Y" fmla="*/ 2147483646 h 66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l" t="t" r="r" b="b"/>
            <a:pathLst>
              <a:path w="5464" h="66">
                <a:moveTo>
                  <a:pt x="0" y="65"/>
                </a:moveTo>
                <a:lnTo>
                  <a:pt x="5463" y="65"/>
                </a:lnTo>
                <a:lnTo>
                  <a:pt x="5463" y="0"/>
                </a:lnTo>
                <a:lnTo>
                  <a:pt x="0" y="0"/>
                </a:lnTo>
                <a:lnTo>
                  <a:pt x="0" y="65"/>
                </a:lnTo>
              </a:path>
            </a:pathLst>
          </a:cu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 CE"/>
            </a:endParaRPr>
          </a:p>
        </p:txBody>
      </p:sp>
      <p:pic>
        <p:nvPicPr>
          <p:cNvPr id="416" name="Picture 6"/>
          <p:cNvPicPr/>
          <p:nvPr/>
        </p:nvPicPr>
        <p:blipFill>
          <a:blip r:embed="rId4"/>
          <a:stretch/>
        </p:blipFill>
        <p:spPr>
          <a:xfrm>
            <a:off x="2065320" y="1517760"/>
            <a:ext cx="5013360" cy="50133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3780</TotalTime>
  <Words>1634</Words>
  <Application>Microsoft Office PowerPoint</Application>
  <PresentationFormat>On-screen Show (4:3)</PresentationFormat>
  <Paragraphs>239</Paragraphs>
  <Slides>45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6" baseType="lpstr">
      <vt:lpstr>Abadi</vt:lpstr>
      <vt:lpstr>Aptos</vt:lpstr>
      <vt:lpstr>Arial</vt:lpstr>
      <vt:lpstr>Shruti</vt:lpstr>
      <vt:lpstr>Söhne</vt:lpstr>
      <vt:lpstr>Symbol</vt:lpstr>
      <vt:lpstr>Tahoma</vt:lpstr>
      <vt:lpstr>Times New Roman</vt:lpstr>
      <vt:lpstr>Times New Roman CE</vt:lpstr>
      <vt:lpstr>Office</vt:lpstr>
      <vt:lpstr>Microsoft Excel Worksheet</vt:lpstr>
      <vt:lpstr>Randomizační a Monte Carlo metody</vt:lpstr>
      <vt:lpstr>Aneb:</vt:lpstr>
      <vt:lpstr>Ono to jde?</vt:lpstr>
      <vt:lpstr>Jo!!!</vt:lpstr>
      <vt:lpstr>Ignác II  Spravedlivý</vt:lpstr>
      <vt:lpstr>PowerPoint Presentation</vt:lpstr>
      <vt:lpstr>PowerPoint Presentation</vt:lpstr>
      <vt:lpstr>PowerPoint Presentation</vt:lpstr>
      <vt:lpstr>Jak získat nulové rozdělení?</vt:lpstr>
      <vt:lpstr>Princip metody:</vt:lpstr>
      <vt:lpstr>Jak na to?</vt:lpstr>
      <vt:lpstr>Pokračování</vt:lpstr>
      <vt:lpstr>Příklad 1</vt:lpstr>
      <vt:lpstr>Inteligence mladých žen měřená pomocí Cattellova dotazníku</vt:lpstr>
      <vt:lpstr>Experimentální data</vt:lpstr>
      <vt:lpstr>Hypotéza:</vt:lpstr>
      <vt:lpstr>Náhodná data</vt:lpstr>
      <vt:lpstr>Výsledky permutačního testu:</vt:lpstr>
      <vt:lpstr>Výsledky permutačního testu:</vt:lpstr>
      <vt:lpstr>Výsledky permutačního testu:</vt:lpstr>
      <vt:lpstr>Závěr</vt:lpstr>
      <vt:lpstr>Příklad 2</vt:lpstr>
      <vt:lpstr>Hodnoty affectothymie a hladina specifických protilátek u nakažených žen</vt:lpstr>
      <vt:lpstr>Korelace mezi titrem protilátek a mírou affectothymie</vt:lpstr>
      <vt:lpstr>Hodnoty affectothymie a hladina specifických protilátek u nakažených žen</vt:lpstr>
      <vt:lpstr>Výsledky permutačního testu:</vt:lpstr>
      <vt:lpstr>Závěr</vt:lpstr>
      <vt:lpstr>Příklad 3</vt:lpstr>
      <vt:lpstr>Fylogenetický strom kmenů trichomonád</vt:lpstr>
      <vt:lpstr>Hypotéza:</vt:lpstr>
      <vt:lpstr>Proházené hodnoty virulence</vt:lpstr>
      <vt:lpstr>Výsledky permutačního testu:</vt:lpstr>
      <vt:lpstr>Závěr</vt:lpstr>
      <vt:lpstr>Další důležité aplikace randomizačních a Monte Carlo testů</vt:lpstr>
      <vt:lpstr>Mantelův test</vt:lpstr>
      <vt:lpstr>Prostorové vztahy</vt:lpstr>
      <vt:lpstr>Další důležité aplikace randomizačních a Monte Carlo testů</vt:lpstr>
      <vt:lpstr>Testy s vyloučením určitého procenta odlehlých hodnot (truncated)</vt:lpstr>
      <vt:lpstr>Dvojí využití permutací</vt:lpstr>
      <vt:lpstr>Výhody randomizačních testů</vt:lpstr>
      <vt:lpstr>Nevýhody randomizačních testů</vt:lpstr>
      <vt:lpstr>Nástroje dnes</vt:lpstr>
      <vt:lpstr>2023 – Chat GPT 4</vt:lpstr>
      <vt:lpstr>2023 – Chat GPT 4</vt:lpstr>
      <vt:lpstr>A s chutí do toho!!!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Jaroslav</dc:creator>
  <cp:lastModifiedBy>Jaroslav Flegr</cp:lastModifiedBy>
  <cp:revision>1</cp:revision>
  <dcterms:modified xsi:type="dcterms:W3CDTF">2026-10-27T04:36:48Z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1998-08-10T21:18:54Z</dcterms:created>
  <dc:creator>Keith Mickunas</dc:creator>
  <dc:description/>
  <dc:language>en-US</dc:language>
  <cp:lastModifiedBy>Flegr Jaroslav</cp:lastModifiedBy>
  <dcterms:modified xsi:type="dcterms:W3CDTF">2025-09-21T09:12:03Z</dcterms:modified>
  <cp:revision>82</cp:revision>
  <dc:subject/>
  <dc:title>No Slide Title</dc:title>
</cp:coreProperties>
</file>