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4"/>
  </p:notesMasterIdLst>
  <p:sldIdLst>
    <p:sldId id="256" r:id="rId2"/>
    <p:sldId id="257" r:id="rId3"/>
    <p:sldId id="258" r:id="rId4"/>
    <p:sldId id="259" r:id="rId5"/>
    <p:sldId id="260" r:id="rId6"/>
    <p:sldId id="314" r:id="rId7"/>
    <p:sldId id="319" r:id="rId8"/>
    <p:sldId id="320" r:id="rId9"/>
    <p:sldId id="315" r:id="rId10"/>
    <p:sldId id="316" r:id="rId11"/>
    <p:sldId id="317" r:id="rId12"/>
    <p:sldId id="297" r:id="rId13"/>
    <p:sldId id="298" r:id="rId14"/>
    <p:sldId id="318" r:id="rId15"/>
    <p:sldId id="296" r:id="rId16"/>
    <p:sldId id="300" r:id="rId17"/>
    <p:sldId id="321" r:id="rId18"/>
    <p:sldId id="323" r:id="rId19"/>
    <p:sldId id="324" r:id="rId20"/>
    <p:sldId id="322" r:id="rId21"/>
    <p:sldId id="262" r:id="rId22"/>
    <p:sldId id="263" r:id="rId23"/>
    <p:sldId id="264" r:id="rId24"/>
    <p:sldId id="265" r:id="rId25"/>
    <p:sldId id="266" r:id="rId26"/>
    <p:sldId id="267" r:id="rId27"/>
    <p:sldId id="309" r:id="rId28"/>
    <p:sldId id="283" r:id="rId29"/>
    <p:sldId id="268" r:id="rId30"/>
    <p:sldId id="308" r:id="rId31"/>
    <p:sldId id="289" r:id="rId32"/>
    <p:sldId id="279" r:id="rId33"/>
    <p:sldId id="274" r:id="rId34"/>
    <p:sldId id="310" r:id="rId35"/>
    <p:sldId id="282" r:id="rId36"/>
    <p:sldId id="313" r:id="rId37"/>
    <p:sldId id="270" r:id="rId38"/>
    <p:sldId id="293" r:id="rId39"/>
    <p:sldId id="275" r:id="rId40"/>
    <p:sldId id="277" r:id="rId41"/>
    <p:sldId id="294" r:id="rId42"/>
    <p:sldId id="306" r:id="rId43"/>
    <p:sldId id="303" r:id="rId44"/>
    <p:sldId id="299" r:id="rId45"/>
    <p:sldId id="301" r:id="rId46"/>
    <p:sldId id="302" r:id="rId47"/>
    <p:sldId id="304" r:id="rId48"/>
    <p:sldId id="305" r:id="rId49"/>
    <p:sldId id="273" r:id="rId50"/>
    <p:sldId id="295" r:id="rId51"/>
    <p:sldId id="284" r:id="rId52"/>
    <p:sldId id="286" r:id="rId53"/>
    <p:sldId id="287" r:id="rId54"/>
    <p:sldId id="285" r:id="rId55"/>
    <p:sldId id="288" r:id="rId56"/>
    <p:sldId id="290" r:id="rId57"/>
    <p:sldId id="269" r:id="rId58"/>
    <p:sldId id="281" r:id="rId59"/>
    <p:sldId id="271" r:id="rId60"/>
    <p:sldId id="272" r:id="rId61"/>
    <p:sldId id="280" r:id="rId62"/>
    <p:sldId id="311" r:id="rId63"/>
  </p:sldIdLst>
  <p:sldSz cx="10080625" cy="7559675"/>
  <p:notesSz cx="7559675" cy="10691813"/>
  <p:defaultTextStyle>
    <a:defPPr>
      <a:defRPr lang="en-GB"/>
    </a:defPPr>
    <a:lvl1pPr algn="l" defTabSz="449263" rtl="0" fontAlgn="base" hangingPunct="0">
      <a:lnSpc>
        <a:spcPct val="87000"/>
      </a:lnSpc>
      <a:spcBef>
        <a:spcPct val="0"/>
      </a:spcBef>
      <a:spcAft>
        <a:spcPct val="0"/>
      </a:spcAft>
      <a:buClr>
        <a:srgbClr val="000000"/>
      </a:buClr>
      <a:buSzPct val="45000"/>
      <a:buFont typeface="Wingdings" pitchFamily="2" charset="2"/>
      <a:defRPr kern="1200">
        <a:solidFill>
          <a:schemeClr val="bg1"/>
        </a:solidFill>
        <a:latin typeface="Arial" charset="0"/>
        <a:ea typeface="+mn-ea"/>
        <a:cs typeface="+mn-cs"/>
      </a:defRPr>
    </a:lvl1pPr>
    <a:lvl2pPr marL="430213" indent="-215900" algn="l" defTabSz="449263" rtl="0" fontAlgn="base" hangingPunct="0">
      <a:lnSpc>
        <a:spcPct val="87000"/>
      </a:lnSpc>
      <a:spcBef>
        <a:spcPct val="0"/>
      </a:spcBef>
      <a:spcAft>
        <a:spcPct val="0"/>
      </a:spcAft>
      <a:buClr>
        <a:srgbClr val="000000"/>
      </a:buClr>
      <a:buSzPct val="45000"/>
      <a:buFont typeface="Wingdings" pitchFamily="2" charset="2"/>
      <a:defRPr kern="1200">
        <a:solidFill>
          <a:schemeClr val="bg1"/>
        </a:solidFill>
        <a:latin typeface="Arial" charset="0"/>
        <a:ea typeface="+mn-ea"/>
        <a:cs typeface="+mn-cs"/>
      </a:defRPr>
    </a:lvl2pPr>
    <a:lvl3pPr marL="646113" indent="-215900" algn="l" defTabSz="449263" rtl="0" fontAlgn="base" hangingPunct="0">
      <a:lnSpc>
        <a:spcPct val="87000"/>
      </a:lnSpc>
      <a:spcBef>
        <a:spcPct val="0"/>
      </a:spcBef>
      <a:spcAft>
        <a:spcPct val="0"/>
      </a:spcAft>
      <a:buClr>
        <a:srgbClr val="000000"/>
      </a:buClr>
      <a:buSzPct val="45000"/>
      <a:buFont typeface="Wingdings" pitchFamily="2" charset="2"/>
      <a:defRPr kern="1200">
        <a:solidFill>
          <a:schemeClr val="bg1"/>
        </a:solidFill>
        <a:latin typeface="Arial" charset="0"/>
        <a:ea typeface="+mn-ea"/>
        <a:cs typeface="+mn-cs"/>
      </a:defRPr>
    </a:lvl3pPr>
    <a:lvl4pPr marL="862013" indent="-214313" algn="l" defTabSz="449263" rtl="0" fontAlgn="base" hangingPunct="0">
      <a:lnSpc>
        <a:spcPct val="87000"/>
      </a:lnSpc>
      <a:spcBef>
        <a:spcPct val="0"/>
      </a:spcBef>
      <a:spcAft>
        <a:spcPct val="0"/>
      </a:spcAft>
      <a:buClr>
        <a:srgbClr val="000000"/>
      </a:buClr>
      <a:buSzPct val="45000"/>
      <a:buFont typeface="Wingdings" pitchFamily="2" charset="2"/>
      <a:defRPr kern="1200">
        <a:solidFill>
          <a:schemeClr val="bg1"/>
        </a:solidFill>
        <a:latin typeface="Arial" charset="0"/>
        <a:ea typeface="+mn-ea"/>
        <a:cs typeface="+mn-cs"/>
      </a:defRPr>
    </a:lvl4pPr>
    <a:lvl5pPr marL="1077913" indent="-215900" algn="l" defTabSz="449263" rtl="0" fontAlgn="base" hangingPunct="0">
      <a:lnSpc>
        <a:spcPct val="87000"/>
      </a:lnSpc>
      <a:spcBef>
        <a:spcPct val="0"/>
      </a:spcBef>
      <a:spcAft>
        <a:spcPct val="0"/>
      </a:spcAft>
      <a:buClr>
        <a:srgbClr val="000000"/>
      </a:buClr>
      <a:buSzPct val="45000"/>
      <a:buFont typeface="Wingdings" pitchFamily="2" charset="2"/>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5" autoAdjust="0"/>
    <p:restoredTop sz="72279" autoAdjust="0"/>
  </p:normalViewPr>
  <p:slideViewPr>
    <p:cSldViewPr>
      <p:cViewPr varScale="1">
        <p:scale>
          <a:sx n="79" d="100"/>
          <a:sy n="79" d="100"/>
        </p:scale>
        <p:origin x="2290" y="67"/>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559675" cy="10691813"/>
          </a:xfrm>
          <a:prstGeom prst="roundRect">
            <a:avLst>
              <a:gd name="adj" fmla="val 19"/>
            </a:avLst>
          </a:prstGeom>
          <a:solidFill>
            <a:srgbClr val="FFFFFF"/>
          </a:solidFill>
          <a:ln w="9360">
            <a:noFill/>
            <a:miter lim="800000"/>
            <a:headEnd/>
            <a:tailEnd/>
          </a:ln>
          <a:effectLst/>
        </p:spPr>
        <p:txBody>
          <a:bodyPr wrap="none" anchor="ctr"/>
          <a:lstStyle/>
          <a:p>
            <a:pPr>
              <a:defRPr/>
            </a:pPr>
            <a:endParaRPr lang="cs-CZ"/>
          </a:p>
        </p:txBody>
      </p:sp>
      <p:sp>
        <p:nvSpPr>
          <p:cNvPr id="59395" name="Rectangle 2"/>
          <p:cNvSpPr>
            <a:spLocks noGrp="1" noRot="1" noChangeAspect="1" noChangeArrowheads="1"/>
          </p:cNvSpPr>
          <p:nvPr>
            <p:ph type="sldImg"/>
          </p:nvPr>
        </p:nvSpPr>
        <p:spPr bwMode="auto">
          <a:xfrm>
            <a:off x="1106488" y="812800"/>
            <a:ext cx="5341937" cy="4006850"/>
          </a:xfrm>
          <a:prstGeom prst="rect">
            <a:avLst/>
          </a:prstGeom>
          <a:noFill/>
          <a:ln w="9525">
            <a:noFill/>
            <a:round/>
            <a:headEnd/>
            <a:tailEnd/>
          </a:ln>
        </p:spPr>
      </p:sp>
      <p:sp>
        <p:nvSpPr>
          <p:cNvPr id="2051" name="Rectangle 3"/>
          <p:cNvSpPr>
            <a:spLocks noGrp="1" noChangeArrowheads="1"/>
          </p:cNvSpPr>
          <p:nvPr>
            <p:ph type="body"/>
          </p:nvPr>
        </p:nvSpPr>
        <p:spPr bwMode="auto">
          <a:xfrm>
            <a:off x="755650" y="5078413"/>
            <a:ext cx="6045200" cy="4808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cs-CZ" noProof="0" smtClean="0"/>
          </a:p>
        </p:txBody>
      </p:sp>
      <p:sp>
        <p:nvSpPr>
          <p:cNvPr id="2052" name="Rectangle 4"/>
          <p:cNvSpPr>
            <a:spLocks noGrp="1" noChangeArrowheads="1"/>
          </p:cNvSpPr>
          <p:nvPr>
            <p:ph type="hdr"/>
          </p:nvPr>
        </p:nvSpPr>
        <p:spPr bwMode="auto">
          <a:xfrm>
            <a:off x="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cs typeface="Lucida Sans Unicode" pitchFamily="34" charset="0"/>
              </a:defRPr>
            </a:lvl1pPr>
          </a:lstStyle>
          <a:p>
            <a:pPr>
              <a:defRPr/>
            </a:pPr>
            <a:endParaRPr lang="en-GB"/>
          </a:p>
        </p:txBody>
      </p:sp>
      <p:sp>
        <p:nvSpPr>
          <p:cNvPr id="2053" name="Rectangle 5"/>
          <p:cNvSpPr>
            <a:spLocks noGrp="1" noChangeArrowheads="1"/>
          </p:cNvSpPr>
          <p:nvPr>
            <p:ph type="dt"/>
          </p:nvPr>
        </p:nvSpPr>
        <p:spPr bwMode="auto">
          <a:xfrm>
            <a:off x="4278313" y="0"/>
            <a:ext cx="3278187"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cs typeface="Lucida Sans Unicode" pitchFamily="34" charset="0"/>
              </a:defRPr>
            </a:lvl1pPr>
          </a:lstStyle>
          <a:p>
            <a:pPr>
              <a:defRPr/>
            </a:pPr>
            <a:endParaRPr lang="en-GB"/>
          </a:p>
        </p:txBody>
      </p:sp>
      <p:sp>
        <p:nvSpPr>
          <p:cNvPr id="2054" name="Rectangle 6"/>
          <p:cNvSpPr>
            <a:spLocks noGrp="1" noChangeArrowheads="1"/>
          </p:cNvSpPr>
          <p:nvPr>
            <p:ph type="ftr"/>
          </p:nvPr>
        </p:nvSpPr>
        <p:spPr bwMode="auto">
          <a:xfrm>
            <a:off x="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cs typeface="Lucida Sans Unicode" pitchFamily="34" charset="0"/>
              </a:defRPr>
            </a:lvl1pPr>
          </a:lstStyle>
          <a:p>
            <a:pPr>
              <a:defRPr/>
            </a:pPr>
            <a:endParaRPr lang="en-GB"/>
          </a:p>
        </p:txBody>
      </p:sp>
      <p:sp>
        <p:nvSpPr>
          <p:cNvPr id="2055" name="Rectangle 7"/>
          <p:cNvSpPr>
            <a:spLocks noGrp="1" noChangeArrowheads="1"/>
          </p:cNvSpPr>
          <p:nvPr>
            <p:ph type="sldNum"/>
          </p:nvPr>
        </p:nvSpPr>
        <p:spPr bwMode="auto">
          <a:xfrm>
            <a:off x="4278313" y="10156825"/>
            <a:ext cx="3278187"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cs typeface="Lucida Sans Unicode" pitchFamily="34" charset="0"/>
              </a:defRPr>
            </a:lvl1pPr>
          </a:lstStyle>
          <a:p>
            <a:pPr>
              <a:defRPr/>
            </a:pPr>
            <a:fld id="{A7B2713B-8A2B-4C2E-956A-831491F00C68}" type="slidenum">
              <a:rPr lang="en-GB"/>
              <a:pPr>
                <a:defRPr/>
              </a:pPr>
              <a:t>‹#›</a:t>
            </a:fld>
            <a:endParaRPr lang="en-GB"/>
          </a:p>
        </p:txBody>
      </p:sp>
    </p:spTree>
    <p:extLst>
      <p:ext uri="{BB962C8B-B14F-4D97-AF65-F5344CB8AC3E}">
        <p14:creationId xmlns:p14="http://schemas.microsoft.com/office/powerpoint/2010/main" val="231501923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3" Type="http://schemas.openxmlformats.org/officeDocument/2006/relationships/hyperlink" Target="http://en.wikipedia.org/wiki/Witwatersrand_Basin" TargetMode="External"/><Relationship Id="rId18" Type="http://schemas.openxmlformats.org/officeDocument/2006/relationships/hyperlink" Target="http://en.wikipedia.org/wiki/Kaapvaal_Craton" TargetMode="External"/><Relationship Id="rId26" Type="http://schemas.openxmlformats.org/officeDocument/2006/relationships/hyperlink" Target="http://en.wikipedia.org/wiki/Solar_System" TargetMode="External"/><Relationship Id="rId39" Type="http://schemas.openxmlformats.org/officeDocument/2006/relationships/hyperlink" Target="http://en.wikipedia.org/w/index.php?title=Vredefort_crater&amp;action=edit&amp;section=2" TargetMode="External"/><Relationship Id="rId21" Type="http://schemas.openxmlformats.org/officeDocument/2006/relationships/hyperlink" Target="http://en.wikipedia.org/wiki/Volcano" TargetMode="External"/><Relationship Id="rId34" Type="http://schemas.openxmlformats.org/officeDocument/2006/relationships/hyperlink" Target="http://en.wikipedia.org/wiki/Witwatersrand" TargetMode="External"/><Relationship Id="rId7" Type="http://schemas.openxmlformats.org/officeDocument/2006/relationships/hyperlink" Target="http://en.wikipedia.org/wiki/Vredefort_crater" TargetMode="External"/><Relationship Id="rId12" Type="http://schemas.openxmlformats.org/officeDocument/2006/relationships/hyperlink" Target="http://en.wikipedia.org/wiki/South_Africa" TargetMode="External"/><Relationship Id="rId17" Type="http://schemas.openxmlformats.org/officeDocument/2006/relationships/hyperlink" Target="http://en.wikipedia.org/wiki/Great_Oxygenation_Event" TargetMode="External"/><Relationship Id="rId25" Type="http://schemas.openxmlformats.org/officeDocument/2006/relationships/hyperlink" Target="http://en.wikipedia.org/wiki/Impact_crater" TargetMode="External"/><Relationship Id="rId33" Type="http://schemas.openxmlformats.org/officeDocument/2006/relationships/hyperlink" Target="http://en.wikipedia.org/wiki/Transvaal_Basin" TargetMode="External"/><Relationship Id="rId38" Type="http://schemas.openxmlformats.org/officeDocument/2006/relationships/hyperlink" Target="http://en.wikipedia.org/wiki/Kaapvaal_craton" TargetMode="External"/><Relationship Id="rId2" Type="http://schemas.openxmlformats.org/officeDocument/2006/relationships/slide" Target="../slides/slide10.xml"/><Relationship Id="rId16" Type="http://schemas.openxmlformats.org/officeDocument/2006/relationships/hyperlink" Target="http://en.wikipedia.org/wiki/Banded_iron_formation" TargetMode="External"/><Relationship Id="rId20" Type="http://schemas.openxmlformats.org/officeDocument/2006/relationships/hyperlink" Target="http://en.wikipedia.org/wiki/Dome_(geology)" TargetMode="External"/><Relationship Id="rId29" Type="http://schemas.openxmlformats.org/officeDocument/2006/relationships/hyperlink" Target="http://en.wikipedia.org/wiki/Callisto_(moon)" TargetMode="External"/><Relationship Id="rId1" Type="http://schemas.openxmlformats.org/officeDocument/2006/relationships/notesMaster" Target="../notesMasters/notesMaster1.xml"/><Relationship Id="rId6" Type="http://schemas.openxmlformats.org/officeDocument/2006/relationships/hyperlink" Target="http://en.wikipedia.org/wiki/Sudbury_Basin" TargetMode="External"/><Relationship Id="rId11" Type="http://schemas.openxmlformats.org/officeDocument/2006/relationships/hyperlink" Target="http://en.wikipedia.org/wiki/Suavj%C3%A4rvi_crater" TargetMode="External"/><Relationship Id="rId24" Type="http://schemas.openxmlformats.org/officeDocument/2006/relationships/hyperlink" Target="http://en.wikipedia.org/wiki/Vaal_River" TargetMode="External"/><Relationship Id="rId32" Type="http://schemas.openxmlformats.org/officeDocument/2006/relationships/hyperlink" Target="http://en.wikipedia.org/wiki/Plate_tectonics" TargetMode="External"/><Relationship Id="rId37" Type="http://schemas.openxmlformats.org/officeDocument/2006/relationships/hyperlink" Target="http://en.wikipedia.org/wiki/Dolomite" TargetMode="External"/><Relationship Id="rId5" Type="http://schemas.openxmlformats.org/officeDocument/2006/relationships/hyperlink" Target="http://en.wikipedia.org/wiki/Bolide" TargetMode="External"/><Relationship Id="rId15" Type="http://schemas.openxmlformats.org/officeDocument/2006/relationships/hyperlink" Target="http://en.wikipedia.org/wiki/Karoo_Supergroup" TargetMode="External"/><Relationship Id="rId23" Type="http://schemas.openxmlformats.org/officeDocument/2006/relationships/hyperlink" Target="http://en.wikipedia.org/wiki/Stream_bed" TargetMode="External"/><Relationship Id="rId28" Type="http://schemas.openxmlformats.org/officeDocument/2006/relationships/hyperlink" Target="http://en.wikipedia.org/wiki/Jupiter" TargetMode="External"/><Relationship Id="rId36" Type="http://schemas.openxmlformats.org/officeDocument/2006/relationships/hyperlink" Target="http://en.wikipedia.org/wiki/Banded_iron_formations" TargetMode="External"/><Relationship Id="rId10" Type="http://schemas.openxmlformats.org/officeDocument/2006/relationships/hyperlink" Target="http://en.wikipedia.org/wiki/Paleoproterozoic" TargetMode="External"/><Relationship Id="rId19" Type="http://schemas.openxmlformats.org/officeDocument/2006/relationships/hyperlink" Target="http://en.wikipedia.org/wiki/Johannesburg" TargetMode="External"/><Relationship Id="rId31" Type="http://schemas.openxmlformats.org/officeDocument/2006/relationships/hyperlink" Target="http://en.wikipedia.org/wiki/Erosion" TargetMode="External"/><Relationship Id="rId4" Type="http://schemas.openxmlformats.org/officeDocument/2006/relationships/hyperlink" Target="http://en.wikipedia.org/wiki/Hadean" TargetMode="External"/><Relationship Id="rId9" Type="http://schemas.openxmlformats.org/officeDocument/2006/relationships/hyperlink" Target="http://en.wikipedia.org/wiki/Isostatic_rebound" TargetMode="External"/><Relationship Id="rId14" Type="http://schemas.openxmlformats.org/officeDocument/2006/relationships/hyperlink" Target="http://en.wikipedia.org/wiki/Cape_Fold_Belt" TargetMode="External"/><Relationship Id="rId22" Type="http://schemas.openxmlformats.org/officeDocument/2006/relationships/hyperlink" Target="http://en.wikipedia.org/wiki/Shatter_cone" TargetMode="External"/><Relationship Id="rId27" Type="http://schemas.openxmlformats.org/officeDocument/2006/relationships/hyperlink" Target="http://en.wikipedia.org/wiki/Valhalla_(crater)" TargetMode="External"/><Relationship Id="rId30" Type="http://schemas.openxmlformats.org/officeDocument/2006/relationships/hyperlink" Target="http://en.wikipedia.org/wiki/Moon" TargetMode="External"/><Relationship Id="rId35" Type="http://schemas.openxmlformats.org/officeDocument/2006/relationships/hyperlink" Target="http://en.wikipedia.org/wiki/Quartzite" TargetMode="External"/><Relationship Id="rId8" Type="http://schemas.openxmlformats.org/officeDocument/2006/relationships/hyperlink" Target="http://en.wikipedia.org/wiki/Chicxulub_Crater" TargetMode="External"/><Relationship Id="rId3" Type="http://schemas.openxmlformats.org/officeDocument/2006/relationships/hyperlink" Target="http://en.wikipedia.org/wiki/Asteroid" TargetMode="External"/></Relationships>
</file>

<file path=ppt/notesSlides/_rels/notesSlide11.xml.rels><?xml version="1.0" encoding="UTF-8" standalone="yes"?>
<Relationships xmlns="http://schemas.openxmlformats.org/package/2006/relationships"><Relationship Id="rId13" Type="http://schemas.openxmlformats.org/officeDocument/2006/relationships/hyperlink" Target="http://en.wikipedia.org/wiki/Valley_East" TargetMode="External"/><Relationship Id="rId18" Type="http://schemas.openxmlformats.org/officeDocument/2006/relationships/hyperlink" Target="http://en.wikipedia.org/wiki/Grenville_Front_Tectonic_Zone" TargetMode="External"/><Relationship Id="rId26" Type="http://schemas.openxmlformats.org/officeDocument/2006/relationships/hyperlink" Target="http://en.wikipedia.org/wiki/Meteoroid" TargetMode="External"/><Relationship Id="rId39" Type="http://schemas.openxmlformats.org/officeDocument/2006/relationships/hyperlink" Target="http://en.wikipedia.org/wiki/Penokean_orogeny" TargetMode="External"/><Relationship Id="rId21" Type="http://schemas.openxmlformats.org/officeDocument/2006/relationships/hyperlink" Target="http://en.wikipedia.org/wiki/Impact_event" TargetMode="External"/><Relationship Id="rId34" Type="http://schemas.openxmlformats.org/officeDocument/2006/relationships/hyperlink" Target="http://en.wikipedia.org/wiki/Sudbury_Igneous_Complex" TargetMode="External"/><Relationship Id="rId42" Type="http://schemas.openxmlformats.org/officeDocument/2006/relationships/hyperlink" Target="http://en.wikipedia.org/w/index.php?title=Sudbury_Basin&amp;action=edit&amp;section=3" TargetMode="External"/><Relationship Id="rId47" Type="http://schemas.openxmlformats.org/officeDocument/2006/relationships/hyperlink" Target="http://en.wikipedia.org/wiki/Copper" TargetMode="External"/><Relationship Id="rId50" Type="http://schemas.openxmlformats.org/officeDocument/2006/relationships/hyperlink" Target="http://en.wikipedia.org/wiki/Gold" TargetMode="External"/><Relationship Id="rId55" Type="http://schemas.openxmlformats.org/officeDocument/2006/relationships/hyperlink" Target="http://en.wikipedia.org/wiki/Canadian_Pacific_Railway" TargetMode="External"/><Relationship Id="rId7" Type="http://schemas.openxmlformats.org/officeDocument/2006/relationships/hyperlink" Target="http://en.wikipedia.org/wiki/Astrobleme" TargetMode="External"/><Relationship Id="rId2" Type="http://schemas.openxmlformats.org/officeDocument/2006/relationships/slide" Target="../slides/slide11.xml"/><Relationship Id="rId16" Type="http://schemas.openxmlformats.org/officeDocument/2006/relationships/hyperlink" Target="http://en.wikipedia.org/wiki/Lake_Wanapitei" TargetMode="External"/><Relationship Id="rId29" Type="http://schemas.openxmlformats.org/officeDocument/2006/relationships/hyperlink" Target="http://en.wikipedia.org/wiki/Chicxulub_crater" TargetMode="External"/><Relationship Id="rId11" Type="http://schemas.openxmlformats.org/officeDocument/2006/relationships/hyperlink" Target="http://en.wikipedia.org/wiki/Greater_Sudbury" TargetMode="External"/><Relationship Id="rId24" Type="http://schemas.openxmlformats.org/officeDocument/2006/relationships/hyperlink" Target="http://en.wikipedia.org/wiki/Paleoproterozoic" TargetMode="External"/><Relationship Id="rId32" Type="http://schemas.openxmlformats.org/officeDocument/2006/relationships/hyperlink" Target="http://en.wikipedia.org/w/index.php?title=Sudbury_Basin&amp;action=edit&amp;section=2" TargetMode="External"/><Relationship Id="rId37" Type="http://schemas.openxmlformats.org/officeDocument/2006/relationships/hyperlink" Target="http://en.wikipedia.org/wiki/Breccia" TargetMode="External"/><Relationship Id="rId40" Type="http://schemas.openxmlformats.org/officeDocument/2006/relationships/hyperlink" Target="http://en.wikipedia.org/w/index.php?title=Mazatzal_orogeny&amp;action=edit&amp;redlink=1" TargetMode="External"/><Relationship Id="rId45" Type="http://schemas.openxmlformats.org/officeDocument/2006/relationships/hyperlink" Target="http://en.wikipedia.org/wiki/Magma" TargetMode="External"/><Relationship Id="rId53" Type="http://schemas.openxmlformats.org/officeDocument/2006/relationships/hyperlink" Target="http://en.wikipedia.org/wiki/Albert_Salter" TargetMode="External"/><Relationship Id="rId58" Type="http://schemas.openxmlformats.org/officeDocument/2006/relationships/hyperlink" Target="http://en.wikipedia.org/wiki/Agriculture" TargetMode="External"/><Relationship Id="rId5" Type="http://schemas.openxmlformats.org/officeDocument/2006/relationships/hyperlink" Target="http://en.wikipedia.org/wiki/Canada" TargetMode="External"/><Relationship Id="rId61" Type="http://schemas.openxmlformats.org/officeDocument/2006/relationships/hyperlink" Target="http://en.wikipedia.org/wiki/Berry" TargetMode="External"/><Relationship Id="rId19" Type="http://schemas.openxmlformats.org/officeDocument/2006/relationships/hyperlink" Target="http://en.wikipedia.org/wiki/Great_Lakes_Tectonic_Zone" TargetMode="External"/><Relationship Id="rId14" Type="http://schemas.openxmlformats.org/officeDocument/2006/relationships/hyperlink" Target="http://en.wikipedia.org/wiki/Capreol" TargetMode="External"/><Relationship Id="rId22" Type="http://schemas.openxmlformats.org/officeDocument/2006/relationships/hyperlink" Target="http://en.wikipedia.org/wiki/Columbia_(supercontinent)" TargetMode="External"/><Relationship Id="rId27" Type="http://schemas.openxmlformats.org/officeDocument/2006/relationships/hyperlink" Target="http://en.wikipedia.org/wiki/Vredefort_crater" TargetMode="External"/><Relationship Id="rId30" Type="http://schemas.openxmlformats.org/officeDocument/2006/relationships/hyperlink" Target="http://en.wikipedia.org/wiki/Yucat%C3%A1n" TargetMode="External"/><Relationship Id="rId35" Type="http://schemas.openxmlformats.org/officeDocument/2006/relationships/hyperlink" Target="http://en.wikipedia.org/wiki/Sudbury_dike_swarm" TargetMode="External"/><Relationship Id="rId43" Type="http://schemas.openxmlformats.org/officeDocument/2006/relationships/hyperlink" Target="http://en.wikipedia.org/wiki/Goldschmidt_classification" TargetMode="External"/><Relationship Id="rId48" Type="http://schemas.openxmlformats.org/officeDocument/2006/relationships/hyperlink" Target="http://en.wikipedia.org/wiki/Platinum" TargetMode="External"/><Relationship Id="rId56" Type="http://schemas.openxmlformats.org/officeDocument/2006/relationships/hyperlink" Target="http://en.wikipedia.org/wiki/Murray_Mine" TargetMode="External"/><Relationship Id="rId8" Type="http://schemas.openxmlformats.org/officeDocument/2006/relationships/hyperlink" Target="http://en.wikipedia.org/wiki/Earth" TargetMode="External"/><Relationship Id="rId51" Type="http://schemas.openxmlformats.org/officeDocument/2006/relationships/hyperlink" Target="http://en.wikipedia.org/wiki/Metal" TargetMode="External"/><Relationship Id="rId3" Type="http://schemas.openxmlformats.org/officeDocument/2006/relationships/hyperlink" Target="http://en.wikipedia.org/wiki/Geology" TargetMode="External"/><Relationship Id="rId12" Type="http://schemas.openxmlformats.org/officeDocument/2006/relationships/hyperlink" Target="http://en.wikipedia.org/wiki/Rayside-Balfour" TargetMode="External"/><Relationship Id="rId17" Type="http://schemas.openxmlformats.org/officeDocument/2006/relationships/hyperlink" Target="http://en.wikipedia.org/wiki/Ottawa-Bonnechere_Graben" TargetMode="External"/><Relationship Id="rId25" Type="http://schemas.openxmlformats.org/officeDocument/2006/relationships/hyperlink" Target="http://en.wikipedia.org/wiki/Minnesota" TargetMode="External"/><Relationship Id="rId33" Type="http://schemas.openxmlformats.org/officeDocument/2006/relationships/hyperlink" Target="http://en.wikipedia.org/wiki/NASA_World_Wind" TargetMode="External"/><Relationship Id="rId38" Type="http://schemas.openxmlformats.org/officeDocument/2006/relationships/hyperlink" Target="http://en.wikipedia.org/wiki/Pseudotachylite" TargetMode="External"/><Relationship Id="rId46" Type="http://schemas.openxmlformats.org/officeDocument/2006/relationships/hyperlink" Target="http://en.wikipedia.org/wiki/Nickel" TargetMode="External"/><Relationship Id="rId59" Type="http://schemas.openxmlformats.org/officeDocument/2006/relationships/hyperlink" Target="http://en.wikipedia.org/wiki/Northern_Ontario" TargetMode="External"/><Relationship Id="rId20" Type="http://schemas.openxmlformats.org/officeDocument/2006/relationships/hyperlink" Target="http://en.wikipedia.org/w/index.php?title=Sudbury_Basin&amp;action=edit&amp;section=1" TargetMode="External"/><Relationship Id="rId41" Type="http://schemas.openxmlformats.org/officeDocument/2006/relationships/hyperlink" Target="http://en.wikipedia.org/wiki/Grenville_orogeny" TargetMode="External"/><Relationship Id="rId54" Type="http://schemas.openxmlformats.org/officeDocument/2006/relationships/hyperlink" Target="http://en.wikipedia.org/wiki/Geological_Survey_of_Canada" TargetMode="External"/><Relationship Id="rId62" Type="http://schemas.openxmlformats.org/officeDocument/2006/relationships/hyperlink" Target="http://en.wikipedia.org/wiki/Dairy" TargetMode="External"/><Relationship Id="rId1" Type="http://schemas.openxmlformats.org/officeDocument/2006/relationships/notesMaster" Target="../notesMasters/notesMaster1.xml"/><Relationship Id="rId6" Type="http://schemas.openxmlformats.org/officeDocument/2006/relationships/hyperlink" Target="http://en.wikipedia.org/wiki/Impact_crater" TargetMode="External"/><Relationship Id="rId15" Type="http://schemas.openxmlformats.org/officeDocument/2006/relationships/hyperlink" Target="http://en.wikipedia.org/wiki/Temagami_Magnetic_Anomaly" TargetMode="External"/><Relationship Id="rId23" Type="http://schemas.openxmlformats.org/officeDocument/2006/relationships/hyperlink" Target="http://en.wikipedia.org/wiki/Bolide" TargetMode="External"/><Relationship Id="rId28" Type="http://schemas.openxmlformats.org/officeDocument/2006/relationships/hyperlink" Target="http://en.wikipedia.org/wiki/South_Africa" TargetMode="External"/><Relationship Id="rId36" Type="http://schemas.openxmlformats.org/officeDocument/2006/relationships/hyperlink" Target="http://en.wikipedia.org/wiki/Suevite" TargetMode="External"/><Relationship Id="rId49" Type="http://schemas.openxmlformats.org/officeDocument/2006/relationships/hyperlink" Target="http://en.wikipedia.org/wiki/Palladium" TargetMode="External"/><Relationship Id="rId57" Type="http://schemas.openxmlformats.org/officeDocument/2006/relationships/hyperlink" Target="http://en.wikipedia.org/wiki/Mining" TargetMode="External"/><Relationship Id="rId10" Type="http://schemas.openxmlformats.org/officeDocument/2006/relationships/hyperlink" Target="http://en.wikipedia.org/wiki/Canadian_Shield" TargetMode="External"/><Relationship Id="rId31" Type="http://schemas.openxmlformats.org/officeDocument/2006/relationships/hyperlink" Target="http://en.wikipedia.org/wiki/Mexico" TargetMode="External"/><Relationship Id="rId44" Type="http://schemas.openxmlformats.org/officeDocument/2006/relationships/hyperlink" Target="http://en.wikipedia.org/w/index.php?title=Sudbury_Basin&amp;action=edit&amp;section=4" TargetMode="External"/><Relationship Id="rId52" Type="http://schemas.openxmlformats.org/officeDocument/2006/relationships/hyperlink" Target="http://en.wikipedia.org/wiki/Lake_Nipissing" TargetMode="External"/><Relationship Id="rId60" Type="http://schemas.openxmlformats.org/officeDocument/2006/relationships/hyperlink" Target="http://en.wikipedia.org/wiki/Vegetable" TargetMode="External"/><Relationship Id="rId4" Type="http://schemas.openxmlformats.org/officeDocument/2006/relationships/hyperlink" Target="http://en.wikipedia.org/wiki/Ontario" TargetMode="External"/><Relationship Id="rId9" Type="http://schemas.openxmlformats.org/officeDocument/2006/relationships/hyperlink" Target="http://en.wikipedia.org/wiki/Sudbury_Basi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6" Type="http://schemas.openxmlformats.org/officeDocument/2006/relationships/hyperlink" Target="http://en.wikipedia.org/wiki/Society_of_Exploration_Geophysicists" TargetMode="External"/><Relationship Id="rId21" Type="http://schemas.openxmlformats.org/officeDocument/2006/relationships/hyperlink" Target="http://en.wikipedia.org/wiki/Dinosaur" TargetMode="External"/><Relationship Id="rId42" Type="http://schemas.openxmlformats.org/officeDocument/2006/relationships/hyperlink" Target="http://en.wikipedia.org/wiki/Adriana_Ocampo" TargetMode="External"/><Relationship Id="rId47" Type="http://schemas.openxmlformats.org/officeDocument/2006/relationships/hyperlink" Target="http://upload.wikimedia.org/wikipedia/commons/d/d9/Chicxulub-animation.gif" TargetMode="External"/><Relationship Id="rId63" Type="http://schemas.openxmlformats.org/officeDocument/2006/relationships/hyperlink" Target="http://en.wikipedia.org/wiki/Food_chain" TargetMode="External"/><Relationship Id="rId68" Type="http://schemas.openxmlformats.org/officeDocument/2006/relationships/hyperlink" Target="http://en.wikipedia.org/w/index.php?title=Chicxulub_crater&amp;action=edit&amp;section=4" TargetMode="External"/><Relationship Id="rId84" Type="http://schemas.openxmlformats.org/officeDocument/2006/relationships/hyperlink" Target="http://en.wikipedia.org/wiki/P/2010_A2" TargetMode="External"/><Relationship Id="rId89" Type="http://schemas.openxmlformats.org/officeDocument/2006/relationships/hyperlink" Target="http://en.wikipedia.org/wiki/Walter_Alvarez" TargetMode="External"/><Relationship Id="rId16" Type="http://schemas.openxmlformats.org/officeDocument/2006/relationships/hyperlink" Target="http://en.wikipedia.org/wiki/Tektite" TargetMode="External"/><Relationship Id="rId107" Type="http://schemas.openxmlformats.org/officeDocument/2006/relationships/hyperlink" Target="http://en.wikipedia.org/wiki/Sediment" TargetMode="External"/><Relationship Id="rId11" Type="http://schemas.openxmlformats.org/officeDocument/2006/relationships/hyperlink" Target="http://en.wikipedia.org/wiki/Bolide" TargetMode="External"/><Relationship Id="rId32" Type="http://schemas.openxmlformats.org/officeDocument/2006/relationships/hyperlink" Target="http://en.wikipedia.org/wiki/Iridium" TargetMode="External"/><Relationship Id="rId37" Type="http://schemas.openxmlformats.org/officeDocument/2006/relationships/hyperlink" Target="http://en.wikipedia.org/wiki/Atom_bomb" TargetMode="External"/><Relationship Id="rId53" Type="http://schemas.openxmlformats.org/officeDocument/2006/relationships/hyperlink" Target="http://en.wikipedia.org/wiki/La_Garita_Caldera" TargetMode="External"/><Relationship Id="rId58" Type="http://schemas.openxmlformats.org/officeDocument/2006/relationships/hyperlink" Target="http://en.wikipedia.org/wiki/Volcanic_eruption" TargetMode="External"/><Relationship Id="rId74" Type="http://schemas.openxmlformats.org/officeDocument/2006/relationships/hyperlink" Target="http://www.youtube.com/watch?v=dNRTtLLuNM8" TargetMode="External"/><Relationship Id="rId79" Type="http://schemas.openxmlformats.org/officeDocument/2006/relationships/hyperlink" Target="http://en.wikipedia.org/wiki/William_F._Bottke" TargetMode="External"/><Relationship Id="rId102" Type="http://schemas.openxmlformats.org/officeDocument/2006/relationships/hyperlink" Target="http://en.wikipedia.org/wiki/Shiva_crater" TargetMode="External"/><Relationship Id="rId5" Type="http://schemas.openxmlformats.org/officeDocument/2006/relationships/hyperlink" Target="http://en.wikipedia.org/wiki/Impact_crater" TargetMode="External"/><Relationship Id="rId90" Type="http://schemas.openxmlformats.org/officeDocument/2006/relationships/hyperlink" Target="http://en.wikipedia.org/wiki/UC_Berkeley" TargetMode="External"/><Relationship Id="rId95" Type="http://schemas.openxmlformats.org/officeDocument/2006/relationships/hyperlink" Target="http://en.wikipedia.org/wiki/Gerta_Keller" TargetMode="External"/><Relationship Id="rId22" Type="http://schemas.openxmlformats.org/officeDocument/2006/relationships/hyperlink" Target="http://en.wikipedia.org/wiki/Mass_extinction" TargetMode="External"/><Relationship Id="rId27" Type="http://schemas.openxmlformats.org/officeDocument/2006/relationships/hyperlink" Target="http://en.wikipedia.org/wiki/Andesite" TargetMode="External"/><Relationship Id="rId43" Type="http://schemas.openxmlformats.org/officeDocument/2006/relationships/hyperlink" Target="http://en.wikipedia.org/wiki/Sinkhole" TargetMode="External"/><Relationship Id="rId48" Type="http://schemas.openxmlformats.org/officeDocument/2006/relationships/hyperlink" Target="http://en.wikipedia.org/wiki/University_of_Glasgow" TargetMode="External"/><Relationship Id="rId64" Type="http://schemas.openxmlformats.org/officeDocument/2006/relationships/hyperlink" Target="http://en.wikipedia.org/wiki/Primary_productivity" TargetMode="External"/><Relationship Id="rId69" Type="http://schemas.openxmlformats.org/officeDocument/2006/relationships/hyperlink" Target="http://en.wikipedia.org/wiki/Marl" TargetMode="External"/><Relationship Id="rId80" Type="http://schemas.openxmlformats.org/officeDocument/2006/relationships/hyperlink" Target="http://en.wikipedia.org/wiki/Baptistina_family" TargetMode="External"/><Relationship Id="rId85" Type="http://schemas.openxmlformats.org/officeDocument/2006/relationships/hyperlink" Target="http://en.wikipedia.org/wiki/Flora_family" TargetMode="External"/><Relationship Id="rId12" Type="http://schemas.openxmlformats.org/officeDocument/2006/relationships/hyperlink" Target="http://en.wikipedia.org/wiki/Geophysics" TargetMode="External"/><Relationship Id="rId17" Type="http://schemas.openxmlformats.org/officeDocument/2006/relationships/hyperlink" Target="http://en.wikipedia.org/wiki/Cretaceous" TargetMode="External"/><Relationship Id="rId33" Type="http://schemas.openxmlformats.org/officeDocument/2006/relationships/hyperlink" Target="http://en.wikipedia.org/wiki/Glass" TargetMode="External"/><Relationship Id="rId38" Type="http://schemas.openxmlformats.org/officeDocument/2006/relationships/hyperlink" Target="http://en.wikipedia.org/wiki/Houston_Chronicle" TargetMode="External"/><Relationship Id="rId59" Type="http://schemas.openxmlformats.org/officeDocument/2006/relationships/hyperlink" Target="http://en.wikipedia.org/wiki/Carbon_dioxide" TargetMode="External"/><Relationship Id="rId103" Type="http://schemas.openxmlformats.org/officeDocument/2006/relationships/hyperlink" Target="http://en.wikipedia.org/wiki/Comet_Shoemaker%E2%80%93Levy_9" TargetMode="External"/><Relationship Id="rId20" Type="http://schemas.openxmlformats.org/officeDocument/2006/relationships/hyperlink" Target="http://en.wikipedia.org/wiki/Cretaceous%E2%80%93Paleogene_extinction_event" TargetMode="External"/><Relationship Id="rId41" Type="http://schemas.openxmlformats.org/officeDocument/2006/relationships/hyperlink" Target="http://en.wikipedia.org/wiki/Kevin_O._Pope" TargetMode="External"/><Relationship Id="rId54" Type="http://schemas.openxmlformats.org/officeDocument/2006/relationships/hyperlink" Target="http://en.wikipedia.org/w/index.php?title=Chicxulub_crater&amp;action=edit&amp;section=3" TargetMode="External"/><Relationship Id="rId62" Type="http://schemas.openxmlformats.org/officeDocument/2006/relationships/hyperlink" Target="http://en.wikipedia.org/wiki/Photosynthesis" TargetMode="External"/><Relationship Id="rId70" Type="http://schemas.openxmlformats.org/officeDocument/2006/relationships/hyperlink" Target="http://en.wikipedia.org/wiki/Limestone" TargetMode="External"/><Relationship Id="rId75" Type="http://schemas.openxmlformats.org/officeDocument/2006/relationships/hyperlink" Target="http://en.wikipedia.org/wiki/Neogene" TargetMode="External"/><Relationship Id="rId83" Type="http://schemas.openxmlformats.org/officeDocument/2006/relationships/hyperlink" Target="http://en.wikipedia.org/wiki/Wide-field_Infrared_Survey_Explorer" TargetMode="External"/><Relationship Id="rId88" Type="http://schemas.openxmlformats.org/officeDocument/2006/relationships/hyperlink" Target="http://en.wikipedia.org/wiki/Geologist" TargetMode="External"/><Relationship Id="rId91" Type="http://schemas.openxmlformats.org/officeDocument/2006/relationships/hyperlink" Target="http://en.wikipedia.org/wiki/Scientific_community" TargetMode="External"/><Relationship Id="rId96" Type="http://schemas.openxmlformats.org/officeDocument/2006/relationships/hyperlink" Target="http://en.wikipedia.org/wiki/Princeton_University" TargetMode="External"/><Relationship Id="rId1" Type="http://schemas.openxmlformats.org/officeDocument/2006/relationships/notesMaster" Target="../notesMasters/notesMaster1.xml"/><Relationship Id="rId6" Type="http://schemas.openxmlformats.org/officeDocument/2006/relationships/hyperlink" Target="http://en.wikipedia.org/wiki/Yucat%C3%A1n_Peninsula" TargetMode="External"/><Relationship Id="rId15" Type="http://schemas.openxmlformats.org/officeDocument/2006/relationships/hyperlink" Target="http://en.wikipedia.org/wiki/Gravity_anomaly" TargetMode="External"/><Relationship Id="rId23" Type="http://schemas.openxmlformats.org/officeDocument/2006/relationships/hyperlink" Target="http://en.wikipedia.org/w/index.php?title=Chicxulub_crater&amp;action=edit&amp;section=1" TargetMode="External"/><Relationship Id="rId28" Type="http://schemas.openxmlformats.org/officeDocument/2006/relationships/hyperlink" Target="http://en.wikipedia.org/wiki/Lava_dome" TargetMode="External"/><Relationship Id="rId36" Type="http://schemas.openxmlformats.org/officeDocument/2006/relationships/hyperlink" Target="http://en.wikipedia.org/wiki/Haiti" TargetMode="External"/><Relationship Id="rId49" Type="http://schemas.openxmlformats.org/officeDocument/2006/relationships/hyperlink" Target="http://en.wikipedia.org/wiki/Chicxulub_impactor" TargetMode="External"/><Relationship Id="rId57" Type="http://schemas.openxmlformats.org/officeDocument/2006/relationships/hyperlink" Target="http://en.wikipedia.org/wiki/Earthquakes" TargetMode="External"/><Relationship Id="rId106" Type="http://schemas.openxmlformats.org/officeDocument/2006/relationships/hyperlink" Target="http://en.wikipedia.org/wiki/University_of_Missouri" TargetMode="External"/><Relationship Id="rId10" Type="http://schemas.openxmlformats.org/officeDocument/2006/relationships/hyperlink" Target="http://en.wikipedia.org/wiki/List_of_impact_craters_on_Earth" TargetMode="External"/><Relationship Id="rId31" Type="http://schemas.openxmlformats.org/officeDocument/2006/relationships/hyperlink" Target="http://en.wikipedia.org/wiki/University_of_Arizona" TargetMode="External"/><Relationship Id="rId44" Type="http://schemas.openxmlformats.org/officeDocument/2006/relationships/hyperlink" Target="http://en.wikipedia.org/wiki/Cenote" TargetMode="External"/><Relationship Id="rId52" Type="http://schemas.openxmlformats.org/officeDocument/2006/relationships/hyperlink" Target="http://en.wikipedia.org/wiki/Tsar_Bomba" TargetMode="External"/><Relationship Id="rId60" Type="http://schemas.openxmlformats.org/officeDocument/2006/relationships/hyperlink" Target="http://en.wikipedia.org/wiki/Carbonate" TargetMode="External"/><Relationship Id="rId65" Type="http://schemas.openxmlformats.org/officeDocument/2006/relationships/hyperlink" Target="http://en.wikipedia.org/wiki/University_of_Texas_at_Austin" TargetMode="External"/><Relationship Id="rId73" Type="http://schemas.openxmlformats.org/officeDocument/2006/relationships/hyperlink" Target="http://en.wikipedia.org/wiki/Igneous_rock" TargetMode="External"/><Relationship Id="rId78" Type="http://schemas.openxmlformats.org/officeDocument/2006/relationships/hyperlink" Target="http://en.wikipedia.org/wiki/Nature_(journal)" TargetMode="External"/><Relationship Id="rId81" Type="http://schemas.openxmlformats.org/officeDocument/2006/relationships/hyperlink" Target="http://en.wikipedia.org/wiki/298_Baptistina" TargetMode="External"/><Relationship Id="rId86" Type="http://schemas.openxmlformats.org/officeDocument/2006/relationships/hyperlink" Target="http://en.wikipedia.org/w/index.php?title=Chicxulub_crater&amp;action=edit&amp;section=6" TargetMode="External"/><Relationship Id="rId94" Type="http://schemas.openxmlformats.org/officeDocument/2006/relationships/hyperlink" Target="http://en.wikipedia.org/wiki/Frog" TargetMode="External"/><Relationship Id="rId99" Type="http://schemas.openxmlformats.org/officeDocument/2006/relationships/hyperlink" Target="http://en.wikipedia.org/wiki/North_Sea" TargetMode="External"/><Relationship Id="rId101" Type="http://schemas.openxmlformats.org/officeDocument/2006/relationships/hyperlink" Target="http://en.wikipedia.org/wiki/Ukraine" TargetMode="External"/><Relationship Id="rId4" Type="http://schemas.openxmlformats.org/officeDocument/2006/relationships/hyperlink" Target="http://en.wikipedia.org/wiki/Help:IPA_for_Mayan" TargetMode="External"/><Relationship Id="rId9" Type="http://schemas.openxmlformats.org/officeDocument/2006/relationships/hyperlink" Target="http://en.wikipedia.org/wiki/Cretaceous%E2%80%93Paleogene_boundary" TargetMode="External"/><Relationship Id="rId13" Type="http://schemas.openxmlformats.org/officeDocument/2006/relationships/hyperlink" Target="http://en.wikipedia.org/wiki/Petroleum" TargetMode="External"/><Relationship Id="rId18" Type="http://schemas.openxmlformats.org/officeDocument/2006/relationships/hyperlink" Target="http://en.wikipedia.org/wiki/Period_(geology)" TargetMode="External"/><Relationship Id="rId39" Type="http://schemas.openxmlformats.org/officeDocument/2006/relationships/hyperlink" Target="http://en.wikipedia.org/wiki/New_Orleans" TargetMode="External"/><Relationship Id="rId34" Type="http://schemas.openxmlformats.org/officeDocument/2006/relationships/hyperlink" Target="http://en.wikipedia.org/wiki/Tsunami" TargetMode="External"/><Relationship Id="rId50" Type="http://schemas.openxmlformats.org/officeDocument/2006/relationships/hyperlink" Target="http://en.wikipedia.org/wiki/TNT_equivalent" TargetMode="External"/><Relationship Id="rId55" Type="http://schemas.openxmlformats.org/officeDocument/2006/relationships/hyperlink" Target="http://en.wikipedia.org/wiki/Megatsunami" TargetMode="External"/><Relationship Id="rId76" Type="http://schemas.openxmlformats.org/officeDocument/2006/relationships/hyperlink" Target="http://en.wikipedia.org/wiki/Groundwater" TargetMode="External"/><Relationship Id="rId97" Type="http://schemas.openxmlformats.org/officeDocument/2006/relationships/hyperlink" Target="http://en.wikipedia.org/w/index.php?title=Chicxulub_crater&amp;action=edit&amp;section=7" TargetMode="External"/><Relationship Id="rId104" Type="http://schemas.openxmlformats.org/officeDocument/2006/relationships/hyperlink" Target="http://en.wikipedia.org/wiki/Gas_giant" TargetMode="External"/><Relationship Id="rId7" Type="http://schemas.openxmlformats.org/officeDocument/2006/relationships/hyperlink" Target="http://en.wikipedia.org/wiki/Chicxulub_crater" TargetMode="External"/><Relationship Id="rId71" Type="http://schemas.openxmlformats.org/officeDocument/2006/relationships/hyperlink" Target="http://en.wikipedia.org/wiki/Paleocene" TargetMode="External"/><Relationship Id="rId92" Type="http://schemas.openxmlformats.org/officeDocument/2006/relationships/hyperlink" Target="http://en.wikipedia.org/wiki/Paleontology" TargetMode="External"/><Relationship Id="rId2" Type="http://schemas.openxmlformats.org/officeDocument/2006/relationships/slide" Target="../slides/slide14.xml"/><Relationship Id="rId29" Type="http://schemas.openxmlformats.org/officeDocument/2006/relationships/hyperlink" Target="http://en.wikipedia.org/wiki/Luis_Walter_Alvarez" TargetMode="External"/><Relationship Id="rId24" Type="http://schemas.openxmlformats.org/officeDocument/2006/relationships/hyperlink" Target="http://en.wikipedia.org/wiki/Pemex" TargetMode="External"/><Relationship Id="rId40" Type="http://schemas.openxmlformats.org/officeDocument/2006/relationships/hyperlink" Target="http://en.wikipedia.org/wiki/Shock_metamorphism" TargetMode="External"/><Relationship Id="rId45" Type="http://schemas.openxmlformats.org/officeDocument/2006/relationships/hyperlink" Target="http://en.wikipedia.org/wiki/Subsidence" TargetMode="External"/><Relationship Id="rId66" Type="http://schemas.openxmlformats.org/officeDocument/2006/relationships/hyperlink" Target="http://en.wikipedia.org/wiki/Jackson_School_of_Geosciences" TargetMode="External"/><Relationship Id="rId87" Type="http://schemas.openxmlformats.org/officeDocument/2006/relationships/hyperlink" Target="http://en.wikipedia.org/wiki/Physicist" TargetMode="External"/><Relationship Id="rId61" Type="http://schemas.openxmlformats.org/officeDocument/2006/relationships/hyperlink" Target="http://en.wikipedia.org/wiki/Greenhouse_effect" TargetMode="External"/><Relationship Id="rId82" Type="http://schemas.openxmlformats.org/officeDocument/2006/relationships/hyperlink" Target="http://en.wikipedia.org/wiki/Carbonaceous_chondrite" TargetMode="External"/><Relationship Id="rId19" Type="http://schemas.openxmlformats.org/officeDocument/2006/relationships/hyperlink" Target="http://en.wikipedia.org/wiki/Paleogene" TargetMode="External"/><Relationship Id="rId14" Type="http://schemas.openxmlformats.org/officeDocument/2006/relationships/hyperlink" Target="http://en.wikipedia.org/wiki/Shocked_quartz" TargetMode="External"/><Relationship Id="rId30" Type="http://schemas.openxmlformats.org/officeDocument/2006/relationships/hyperlink" Target="http://en.wikipedia.org/wiki/Alvarez_hypothesis" TargetMode="External"/><Relationship Id="rId35" Type="http://schemas.openxmlformats.org/officeDocument/2006/relationships/hyperlink" Target="http://en.wikipedia.org/wiki/Caribbean_Basin" TargetMode="External"/><Relationship Id="rId56" Type="http://schemas.openxmlformats.org/officeDocument/2006/relationships/hyperlink" Target="http://en.wikipedia.org/wiki/Shock_wave" TargetMode="External"/><Relationship Id="rId77" Type="http://schemas.openxmlformats.org/officeDocument/2006/relationships/hyperlink" Target="http://en.wikipedia.org/w/index.php?title=Chicxulub_crater&amp;action=edit&amp;section=5" TargetMode="External"/><Relationship Id="rId100" Type="http://schemas.openxmlformats.org/officeDocument/2006/relationships/hyperlink" Target="http://en.wikipedia.org/wiki/Boltysh_crater" TargetMode="External"/><Relationship Id="rId105" Type="http://schemas.openxmlformats.org/officeDocument/2006/relationships/hyperlink" Target="http://en.wikipedia.org/wiki/Geology" TargetMode="External"/><Relationship Id="rId8" Type="http://schemas.openxmlformats.org/officeDocument/2006/relationships/hyperlink" Target="http://en.wikipedia.org/wiki/Chicxulub,_Yucat%C3%A1n" TargetMode="External"/><Relationship Id="rId51" Type="http://schemas.openxmlformats.org/officeDocument/2006/relationships/hyperlink" Target="http://en.wikipedia.org/wiki/Joule" TargetMode="External"/><Relationship Id="rId72" Type="http://schemas.openxmlformats.org/officeDocument/2006/relationships/hyperlink" Target="http://en.wikipedia.org/wiki/Breccia" TargetMode="External"/><Relationship Id="rId93" Type="http://schemas.openxmlformats.org/officeDocument/2006/relationships/hyperlink" Target="http://en.wikipedia.org/wiki/Robert_Bakker" TargetMode="External"/><Relationship Id="rId98" Type="http://schemas.openxmlformats.org/officeDocument/2006/relationships/hyperlink" Target="http://en.wikipedia.org/wiki/Silverpit_crater" TargetMode="External"/><Relationship Id="rId3" Type="http://schemas.openxmlformats.org/officeDocument/2006/relationships/hyperlink" Target="http://en.wikipedia.org/wiki/Help:IPA_for_English" TargetMode="External"/><Relationship Id="rId25" Type="http://schemas.openxmlformats.org/officeDocument/2006/relationships/hyperlink" Target="http://en.wikipedia.org/wiki/Gulf_of_Mexico" TargetMode="External"/><Relationship Id="rId46" Type="http://schemas.openxmlformats.org/officeDocument/2006/relationships/hyperlink" Target="http://en.wikipedia.org/w/index.php?title=Chicxulub_crater&amp;action=edit&amp;section=2" TargetMode="External"/><Relationship Id="rId67" Type="http://schemas.openxmlformats.org/officeDocument/2006/relationships/hyperlink" Target="http://en.wikipedia.org/wiki/Acid_rain" TargetMode="External"/></Relationships>
</file>

<file path=ppt/notesSlides/_rels/notesSlide15.xml.rels><?xml version="1.0" encoding="UTF-8" standalone="yes"?>
<Relationships xmlns="http://schemas.openxmlformats.org/package/2006/relationships"><Relationship Id="rId13" Type="http://schemas.openxmlformats.org/officeDocument/2006/relationships/hyperlink" Target="http://en.wikipedia.org/wiki/Miocene" TargetMode="External"/><Relationship Id="rId18" Type="http://schemas.openxmlformats.org/officeDocument/2006/relationships/hyperlink" Target="http://en.wikipedia.org/wiki/Edward_C._T._Chao" TargetMode="External"/><Relationship Id="rId26" Type="http://schemas.openxmlformats.org/officeDocument/2006/relationships/hyperlink" Target="http://en.wikipedia.org/wiki/N%C3%B6rdlinger_Ries#cite_note-5" TargetMode="External"/><Relationship Id="rId39" Type="http://schemas.openxmlformats.org/officeDocument/2006/relationships/hyperlink" Target="http://en.wikipedia.org/wiki/Tonne" TargetMode="External"/><Relationship Id="rId21" Type="http://schemas.openxmlformats.org/officeDocument/2006/relationships/hyperlink" Target="http://en.wikipedia.org/wiki/Metamorphism" TargetMode="External"/><Relationship Id="rId34" Type="http://schemas.openxmlformats.org/officeDocument/2006/relationships/hyperlink" Target="http://en.wikipedia.org/wiki/Bohemia" TargetMode="External"/><Relationship Id="rId42" Type="http://schemas.openxmlformats.org/officeDocument/2006/relationships/hyperlink" Target="http://en.wikipedia.org/wiki/N%C3%B6rdlinger_Ries#cite_note-9" TargetMode="External"/><Relationship Id="rId7" Type="http://schemas.openxmlformats.org/officeDocument/2006/relationships/hyperlink" Target="http://en.wikipedia.org/wiki/N%C3%B6rdlingen" TargetMode="External"/><Relationship Id="rId2" Type="http://schemas.openxmlformats.org/officeDocument/2006/relationships/slide" Target="../slides/slide15.xml"/><Relationship Id="rId16" Type="http://schemas.openxmlformats.org/officeDocument/2006/relationships/hyperlink" Target="http://en.wikipedia.org/wiki/Volcano" TargetMode="External"/><Relationship Id="rId20" Type="http://schemas.openxmlformats.org/officeDocument/2006/relationships/hyperlink" Target="http://en.wikipedia.org/wiki/Coesite" TargetMode="External"/><Relationship Id="rId29" Type="http://schemas.openxmlformats.org/officeDocument/2006/relationships/hyperlink" Target="http://en.wikipedia.org/wiki/N%C3%B6rdlinger_Ries#cite_note-7" TargetMode="External"/><Relationship Id="rId41" Type="http://schemas.openxmlformats.org/officeDocument/2006/relationships/hyperlink" Target="http://en.wikipedia.org/wiki/Graphite" TargetMode="External"/><Relationship Id="rId1" Type="http://schemas.openxmlformats.org/officeDocument/2006/relationships/notesMaster" Target="../notesMasters/notesMaster1.xml"/><Relationship Id="rId6" Type="http://schemas.openxmlformats.org/officeDocument/2006/relationships/hyperlink" Target="http://en.wikipedia.org/wiki/Donau-Ries" TargetMode="External"/><Relationship Id="rId11" Type="http://schemas.openxmlformats.org/officeDocument/2006/relationships/hyperlink" Target="http://en.wikipedia.org/wiki/Meteor" TargetMode="External"/><Relationship Id="rId24" Type="http://schemas.openxmlformats.org/officeDocument/2006/relationships/hyperlink" Target="http://en.wikipedia.org/wiki/N%C3%B6rdlinger_Ries#cite_note-4" TargetMode="External"/><Relationship Id="rId32" Type="http://schemas.openxmlformats.org/officeDocument/2006/relationships/hyperlink" Target="http://en.wikipedia.org/wiki/Moldavite" TargetMode="External"/><Relationship Id="rId37" Type="http://schemas.openxmlformats.org/officeDocument/2006/relationships/hyperlink" Target="http://en.wikipedia.org/wiki/N%C3%B6rdlinger_Ries#cite_note-8" TargetMode="External"/><Relationship Id="rId40" Type="http://schemas.openxmlformats.org/officeDocument/2006/relationships/hyperlink" Target="http://en.wikipedia.org/wiki/Short_ton" TargetMode="External"/><Relationship Id="rId5" Type="http://schemas.openxmlformats.org/officeDocument/2006/relationships/hyperlink" Target="http://en.wikipedia.org/wiki/Danube" TargetMode="External"/><Relationship Id="rId15" Type="http://schemas.openxmlformats.org/officeDocument/2006/relationships/hyperlink" Target="http://en.wikipedia.org/wiki/N%C3%B6rdlinger_Ries#cite_note-2" TargetMode="External"/><Relationship Id="rId23" Type="http://schemas.openxmlformats.org/officeDocument/2006/relationships/hyperlink" Target="http://en.wikipedia.org/wiki/Suevite" TargetMode="External"/><Relationship Id="rId28" Type="http://schemas.openxmlformats.org/officeDocument/2006/relationships/hyperlink" Target="http://en.wikipedia.org/wiki/Steinheim_crater" TargetMode="External"/><Relationship Id="rId36" Type="http://schemas.openxmlformats.org/officeDocument/2006/relationships/hyperlink" Target="http://en.wikipedia.org/wiki/Czech_Republic" TargetMode="External"/><Relationship Id="rId10" Type="http://schemas.openxmlformats.org/officeDocument/2006/relationships/hyperlink" Target="http://en.wikipedia.org/w/index.php?title=N%C3%B6rdlinger_Ries&amp;action=edit&amp;section=1" TargetMode="External"/><Relationship Id="rId19" Type="http://schemas.openxmlformats.org/officeDocument/2006/relationships/hyperlink" Target="http://en.wikipedia.org/wiki/N%C3%B6rdlinger_Ries#cite_note-3" TargetMode="External"/><Relationship Id="rId31" Type="http://schemas.openxmlformats.org/officeDocument/2006/relationships/hyperlink" Target="http://en.wikipedia.org/wiki/Little_Boy" TargetMode="External"/><Relationship Id="rId4" Type="http://schemas.openxmlformats.org/officeDocument/2006/relationships/hyperlink" Target="http://en.wikipedia.org/wiki/Germany" TargetMode="External"/><Relationship Id="rId9" Type="http://schemas.openxmlformats.org/officeDocument/2006/relationships/hyperlink" Target="http://en.wikipedia.org/wiki/Roman_Empire" TargetMode="External"/><Relationship Id="rId14" Type="http://schemas.openxmlformats.org/officeDocument/2006/relationships/hyperlink" Target="http://en.wikipedia.org/wiki/N%C3%B6rdlinger_Ries#cite_note-1" TargetMode="External"/><Relationship Id="rId22" Type="http://schemas.openxmlformats.org/officeDocument/2006/relationships/hyperlink" Target="http://en.wikipedia.org/wiki/Shock_wave" TargetMode="External"/><Relationship Id="rId27" Type="http://schemas.openxmlformats.org/officeDocument/2006/relationships/hyperlink" Target="http://en.wikipedia.org/wiki/N%C3%B6rdlinger_Ries#cite_note-6" TargetMode="External"/><Relationship Id="rId30" Type="http://schemas.openxmlformats.org/officeDocument/2006/relationships/hyperlink" Target="http://en.wikipedia.org/wiki/Binary_asteroid" TargetMode="External"/><Relationship Id="rId35" Type="http://schemas.openxmlformats.org/officeDocument/2006/relationships/hyperlink" Target="http://en.wikipedia.org/wiki/Moravia" TargetMode="External"/><Relationship Id="rId8" Type="http://schemas.openxmlformats.org/officeDocument/2006/relationships/hyperlink" Target="http://en.wikipedia.org/wiki/Raetia" TargetMode="External"/><Relationship Id="rId3" Type="http://schemas.openxmlformats.org/officeDocument/2006/relationships/hyperlink" Target="http://en.wikipedia.org/wiki/Bavaria" TargetMode="External"/><Relationship Id="rId12" Type="http://schemas.openxmlformats.org/officeDocument/2006/relationships/hyperlink" Target="http://en.wikipedia.org/wiki/Impact_crater" TargetMode="External"/><Relationship Id="rId17" Type="http://schemas.openxmlformats.org/officeDocument/2006/relationships/hyperlink" Target="http://en.wikipedia.org/wiki/Eugene_Shoemaker" TargetMode="External"/><Relationship Id="rId25" Type="http://schemas.openxmlformats.org/officeDocument/2006/relationships/hyperlink" Target="http://en.wikipedia.org/wiki/Bolide" TargetMode="External"/><Relationship Id="rId33" Type="http://schemas.openxmlformats.org/officeDocument/2006/relationships/hyperlink" Target="http://en.wikipedia.org/wiki/Tektite" TargetMode="External"/><Relationship Id="rId38" Type="http://schemas.openxmlformats.org/officeDocument/2006/relationships/hyperlink" Target="http://en.wikipedia.org/wiki/Diamond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p:nvPr>
        </p:nvSpPr>
        <p:spPr>
          <a:noFill/>
        </p:spPr>
        <p:txBody>
          <a:bodyPr/>
          <a:lstStyle/>
          <a:p>
            <a:fld id="{8F0E2B03-FB1E-42CD-B882-77D01325C024}" type="slidenum">
              <a:rPr lang="en-GB"/>
              <a:pPr/>
              <a:t>1</a:t>
            </a:fld>
            <a:endParaRPr lang="en-GB"/>
          </a:p>
        </p:txBody>
      </p:sp>
      <p:sp>
        <p:nvSpPr>
          <p:cNvPr id="60419" name="Text Box 1"/>
          <p:cNvSpPr txBox="1">
            <a:spLocks noChangeArrowheads="1"/>
          </p:cNvSpPr>
          <p:nvPr/>
        </p:nvSpPr>
        <p:spPr bwMode="auto">
          <a:xfrm>
            <a:off x="1106488" y="812800"/>
            <a:ext cx="5345112" cy="4010025"/>
          </a:xfrm>
          <a:prstGeom prst="rect">
            <a:avLst/>
          </a:prstGeom>
          <a:solidFill>
            <a:srgbClr val="FFFFFF"/>
          </a:solidFill>
          <a:ln w="9525">
            <a:solidFill>
              <a:srgbClr val="000000"/>
            </a:solidFill>
            <a:miter lim="800000"/>
            <a:headEnd/>
            <a:tailEnd/>
          </a:ln>
        </p:spPr>
        <p:txBody>
          <a:bodyPr wrap="none" anchor="ctr"/>
          <a:lstStyle/>
          <a:p>
            <a:endParaRPr lang="cs-CZ"/>
          </a:p>
        </p:txBody>
      </p:sp>
      <p:sp>
        <p:nvSpPr>
          <p:cNvPr id="60420" name="Rectangle 2"/>
          <p:cNvSpPr txBox="1">
            <a:spLocks noGrp="1" noChangeArrowheads="1"/>
          </p:cNvSpPr>
          <p:nvPr>
            <p:ph type="body"/>
          </p:nvPr>
        </p:nvSpPr>
        <p:spPr>
          <a:xfrm>
            <a:off x="755650" y="5078413"/>
            <a:ext cx="6046788" cy="4811712"/>
          </a:xfrm>
          <a:noFill/>
          <a:ln/>
        </p:spPr>
        <p:txBody>
          <a:bodyPr wrap="none" anchor="ct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0000" lnSpcReduction="20000"/>
          </a:bodyPr>
          <a:lstStyle/>
          <a:p>
            <a:r>
              <a:rPr lang="en-US" sz="1200" b="0" i="0" kern="1200" dirty="0" smtClean="0">
                <a:solidFill>
                  <a:srgbClr val="000000"/>
                </a:solidFill>
                <a:latin typeface="Times New Roman" pitchFamily="18" charset="0"/>
                <a:ea typeface="+mn-ea"/>
                <a:cs typeface="+mn-cs"/>
              </a:rPr>
              <a:t>The </a:t>
            </a:r>
            <a:r>
              <a:rPr lang="en-US" sz="1200" b="0" i="0" u="none" strike="noStrike" kern="1200" dirty="0" smtClean="0">
                <a:solidFill>
                  <a:srgbClr val="000000"/>
                </a:solidFill>
                <a:latin typeface="Times New Roman" pitchFamily="18" charset="0"/>
                <a:ea typeface="+mn-ea"/>
                <a:cs typeface="+mn-cs"/>
                <a:hlinkClick r:id="rId3" tooltip="Asteroid"/>
              </a:rPr>
              <a:t>asteroid</a:t>
            </a:r>
            <a:r>
              <a:rPr lang="en-US" sz="1200" b="0" i="0" kern="1200" dirty="0" smtClean="0">
                <a:solidFill>
                  <a:srgbClr val="000000"/>
                </a:solidFill>
                <a:latin typeface="Times New Roman" pitchFamily="18" charset="0"/>
                <a:ea typeface="+mn-ea"/>
                <a:cs typeface="+mn-cs"/>
              </a:rPr>
              <a:t> that hit </a:t>
            </a:r>
            <a:r>
              <a:rPr lang="en-US" sz="1200" b="0" i="0" kern="1200" dirty="0" err="1" smtClean="0">
                <a:solidFill>
                  <a:srgbClr val="000000"/>
                </a:solidFill>
                <a:latin typeface="Times New Roman" pitchFamily="18" charset="0"/>
                <a:ea typeface="+mn-ea"/>
                <a:cs typeface="+mn-cs"/>
              </a:rPr>
              <a:t>Vredefort</a:t>
            </a:r>
            <a:r>
              <a:rPr lang="en-US" sz="1200" b="0" i="0" kern="1200" dirty="0" smtClean="0">
                <a:solidFill>
                  <a:srgbClr val="000000"/>
                </a:solidFill>
                <a:latin typeface="Times New Roman" pitchFamily="18" charset="0"/>
                <a:ea typeface="+mn-ea"/>
                <a:cs typeface="+mn-cs"/>
              </a:rPr>
              <a:t> is estimated to have been one of the largest ever to strike Earth (at least since </a:t>
            </a:r>
            <a:r>
              <a:rPr lang="en-US" sz="1200" b="0" i="0" kern="1200" dirty="0" err="1" smtClean="0">
                <a:solidFill>
                  <a:srgbClr val="000000"/>
                </a:solidFill>
                <a:latin typeface="Times New Roman" pitchFamily="18" charset="0"/>
                <a:ea typeface="+mn-ea"/>
                <a:cs typeface="+mn-cs"/>
              </a:rPr>
              <a:t>the</a:t>
            </a:r>
            <a:r>
              <a:rPr lang="en-US" sz="1200" b="0" i="0" u="none" strike="noStrike" kern="1200" dirty="0" err="1" smtClean="0">
                <a:solidFill>
                  <a:srgbClr val="000000"/>
                </a:solidFill>
                <a:latin typeface="Times New Roman" pitchFamily="18" charset="0"/>
                <a:ea typeface="+mn-ea"/>
                <a:cs typeface="+mn-cs"/>
                <a:hlinkClick r:id="rId4" tooltip="Hadean"/>
              </a:rPr>
              <a:t>Hadean</a:t>
            </a:r>
            <a:r>
              <a:rPr lang="en-US" sz="1200" b="0" i="0" kern="1200" dirty="0" smtClean="0">
                <a:solidFill>
                  <a:srgbClr val="000000"/>
                </a:solidFill>
                <a:latin typeface="Times New Roman" pitchFamily="18" charset="0"/>
                <a:ea typeface="+mn-ea"/>
                <a:cs typeface="+mn-cs"/>
              </a:rPr>
              <a:t> Eon some four billion years ago), thought to have been approximately 5–10 km (3.1–6.2 mi) in diameter. </a:t>
            </a:r>
            <a:r>
              <a:rPr lang="en-US" sz="1200" b="0" i="0" kern="1200" dirty="0" err="1" smtClean="0">
                <a:solidFill>
                  <a:srgbClr val="000000"/>
                </a:solidFill>
                <a:latin typeface="Times New Roman" pitchFamily="18" charset="0"/>
                <a:ea typeface="+mn-ea"/>
                <a:cs typeface="+mn-cs"/>
              </a:rPr>
              <a:t>The</a:t>
            </a:r>
            <a:r>
              <a:rPr lang="en-US" sz="1200" b="0" i="0" u="none" strike="noStrike" kern="1200" dirty="0" err="1" smtClean="0">
                <a:solidFill>
                  <a:srgbClr val="000000"/>
                </a:solidFill>
                <a:latin typeface="Times New Roman" pitchFamily="18" charset="0"/>
                <a:ea typeface="+mn-ea"/>
                <a:cs typeface="+mn-cs"/>
                <a:hlinkClick r:id="rId5" tooltip="Bolide"/>
              </a:rPr>
              <a:t>bolide</a:t>
            </a:r>
            <a:r>
              <a:rPr lang="en-US" sz="1200" b="0" i="0" kern="1200" dirty="0" smtClean="0">
                <a:solidFill>
                  <a:srgbClr val="000000"/>
                </a:solidFill>
                <a:latin typeface="Times New Roman" pitchFamily="18" charset="0"/>
                <a:ea typeface="+mn-ea"/>
                <a:cs typeface="+mn-cs"/>
              </a:rPr>
              <a:t> that created the </a:t>
            </a:r>
            <a:r>
              <a:rPr lang="en-US" sz="1200" b="0" i="0" u="none" strike="noStrike" kern="1200" dirty="0" smtClean="0">
                <a:solidFill>
                  <a:srgbClr val="000000"/>
                </a:solidFill>
                <a:latin typeface="Times New Roman" pitchFamily="18" charset="0"/>
                <a:ea typeface="+mn-ea"/>
                <a:cs typeface="+mn-cs"/>
                <a:hlinkClick r:id="rId6" tooltip="Sudbury Basin"/>
              </a:rPr>
              <a:t>Sudbury Basin</a:t>
            </a:r>
            <a:r>
              <a:rPr lang="en-US" sz="1200" b="0" i="0" kern="1200" dirty="0" smtClean="0">
                <a:solidFill>
                  <a:srgbClr val="000000"/>
                </a:solidFill>
                <a:latin typeface="Times New Roman" pitchFamily="18" charset="0"/>
                <a:ea typeface="+mn-ea"/>
                <a:cs typeface="+mn-cs"/>
              </a:rPr>
              <a:t> could have been even larger.</a:t>
            </a:r>
            <a:r>
              <a:rPr lang="en-US" sz="1200" b="0" i="0" u="none" strike="noStrike" kern="1200" baseline="30000" dirty="0" smtClean="0">
                <a:solidFill>
                  <a:srgbClr val="000000"/>
                </a:solidFill>
                <a:latin typeface="Times New Roman" pitchFamily="18" charset="0"/>
                <a:ea typeface="+mn-ea"/>
                <a:cs typeface="+mn-cs"/>
                <a:hlinkClick r:id="rId7"/>
              </a:rPr>
              <a:t>[3]</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The original crater was estimated to have a diameter of roughly 300 km (190 mi),</a:t>
            </a:r>
            <a:r>
              <a:rPr lang="en-US" sz="1200" b="0" i="0" u="none" strike="noStrike" kern="1200" baseline="30000" dirty="0" smtClean="0">
                <a:solidFill>
                  <a:srgbClr val="000000"/>
                </a:solidFill>
                <a:latin typeface="Times New Roman" pitchFamily="18" charset="0"/>
                <a:ea typeface="+mn-ea"/>
                <a:cs typeface="+mn-cs"/>
                <a:hlinkClick r:id="rId7"/>
              </a:rPr>
              <a:t>[2]</a:t>
            </a:r>
            <a:r>
              <a:rPr lang="en-US" sz="1200" b="0" i="0" kern="1200" dirty="0" smtClean="0">
                <a:solidFill>
                  <a:srgbClr val="000000"/>
                </a:solidFill>
                <a:latin typeface="Times New Roman" pitchFamily="18" charset="0"/>
                <a:ea typeface="+mn-ea"/>
                <a:cs typeface="+mn-cs"/>
              </a:rPr>
              <a:t> although this has been eroded away. It would have been larger than the 250 km (160 mi) Sudbury Basin and the 180 km (110 mi) </a:t>
            </a:r>
            <a:r>
              <a:rPr lang="en-US" sz="1200" b="0" i="0" u="none" strike="noStrike" kern="1200" dirty="0" err="1" smtClean="0">
                <a:solidFill>
                  <a:srgbClr val="000000"/>
                </a:solidFill>
                <a:latin typeface="Times New Roman" pitchFamily="18" charset="0"/>
                <a:ea typeface="+mn-ea"/>
                <a:cs typeface="+mn-cs"/>
                <a:hlinkClick r:id="rId8" tooltip="Chicxulub Crater"/>
              </a:rPr>
              <a:t>Chicxulub</a:t>
            </a:r>
            <a:r>
              <a:rPr lang="en-US" sz="1200" b="0" i="0" u="none" strike="noStrike" kern="1200" dirty="0" smtClean="0">
                <a:solidFill>
                  <a:srgbClr val="000000"/>
                </a:solidFill>
                <a:latin typeface="Times New Roman" pitchFamily="18" charset="0"/>
                <a:ea typeface="+mn-ea"/>
                <a:cs typeface="+mn-cs"/>
                <a:hlinkClick r:id="rId8" tooltip="Chicxulub Crater"/>
              </a:rPr>
              <a:t> Crater</a:t>
            </a:r>
            <a:r>
              <a:rPr lang="en-US" sz="1200" b="0" i="0" kern="1200" dirty="0" smtClean="0">
                <a:solidFill>
                  <a:srgbClr val="000000"/>
                </a:solidFill>
                <a:latin typeface="Times New Roman" pitchFamily="18" charset="0"/>
                <a:ea typeface="+mn-ea"/>
                <a:cs typeface="+mn-cs"/>
              </a:rPr>
              <a:t>. The remaining structure, the "</a:t>
            </a:r>
            <a:r>
              <a:rPr lang="en-US" sz="1200" b="0" i="0" kern="1200" dirty="0" err="1" smtClean="0">
                <a:solidFill>
                  <a:srgbClr val="000000"/>
                </a:solidFill>
                <a:latin typeface="Times New Roman" pitchFamily="18" charset="0"/>
                <a:ea typeface="+mn-ea"/>
                <a:cs typeface="+mn-cs"/>
              </a:rPr>
              <a:t>Vredefort</a:t>
            </a:r>
            <a:r>
              <a:rPr lang="en-US" sz="1200" b="0" i="0" kern="1200" dirty="0" smtClean="0">
                <a:solidFill>
                  <a:srgbClr val="000000"/>
                </a:solidFill>
                <a:latin typeface="Times New Roman" pitchFamily="18" charset="0"/>
                <a:ea typeface="+mn-ea"/>
                <a:cs typeface="+mn-cs"/>
              </a:rPr>
              <a:t> Dome", consists of a partial ring of hills 70 km in diameter, and are the remains of a dome created by the </a:t>
            </a:r>
            <a:r>
              <a:rPr lang="en-US" sz="1200" b="0" i="0" u="none" strike="noStrike" kern="1200" dirty="0" smtClean="0">
                <a:solidFill>
                  <a:srgbClr val="000000"/>
                </a:solidFill>
                <a:latin typeface="Times New Roman" pitchFamily="18" charset="0"/>
                <a:ea typeface="+mn-ea"/>
                <a:cs typeface="+mn-cs"/>
                <a:hlinkClick r:id="rId9" tooltip="Isostatic rebound"/>
              </a:rPr>
              <a:t>rebound</a:t>
            </a:r>
            <a:r>
              <a:rPr lang="en-US" sz="1200" b="0" i="0" kern="1200" dirty="0" smtClean="0">
                <a:solidFill>
                  <a:srgbClr val="000000"/>
                </a:solidFill>
                <a:latin typeface="Times New Roman" pitchFamily="18" charset="0"/>
                <a:ea typeface="+mn-ea"/>
                <a:cs typeface="+mn-cs"/>
              </a:rPr>
              <a:t> of rock below the impact site after the collision.</a:t>
            </a:r>
          </a:p>
          <a:p>
            <a:r>
              <a:rPr lang="en-US" sz="1200" b="0" i="0" kern="1200" dirty="0" smtClean="0">
                <a:solidFill>
                  <a:srgbClr val="000000"/>
                </a:solidFill>
                <a:latin typeface="Times New Roman" pitchFamily="18" charset="0"/>
                <a:ea typeface="+mn-ea"/>
                <a:cs typeface="+mn-cs"/>
              </a:rPr>
              <a:t>The crater's age is estimated to be 2.023 billion years (± 4 million years),</a:t>
            </a:r>
            <a:r>
              <a:rPr lang="en-US" sz="1200" b="0" i="0" u="none" strike="noStrike" kern="1200" baseline="30000" dirty="0" smtClean="0">
                <a:solidFill>
                  <a:srgbClr val="000000"/>
                </a:solidFill>
                <a:latin typeface="Times New Roman" pitchFamily="18" charset="0"/>
                <a:ea typeface="+mn-ea"/>
                <a:cs typeface="+mn-cs"/>
                <a:hlinkClick r:id="rId7"/>
              </a:rPr>
              <a:t>[1]</a:t>
            </a:r>
            <a:r>
              <a:rPr lang="en-US" sz="1200" b="0" i="0" kern="1200" dirty="0" smtClean="0">
                <a:solidFill>
                  <a:srgbClr val="000000"/>
                </a:solidFill>
                <a:latin typeface="Times New Roman" pitchFamily="18" charset="0"/>
                <a:ea typeface="+mn-ea"/>
                <a:cs typeface="+mn-cs"/>
              </a:rPr>
              <a:t> which places it in the </a:t>
            </a:r>
            <a:r>
              <a:rPr lang="en-US" sz="1200" b="0" i="0" u="none" strike="noStrike" kern="1200" dirty="0" err="1" smtClean="0">
                <a:solidFill>
                  <a:srgbClr val="000000"/>
                </a:solidFill>
                <a:latin typeface="Times New Roman" pitchFamily="18" charset="0"/>
                <a:ea typeface="+mn-ea"/>
                <a:cs typeface="+mn-cs"/>
                <a:hlinkClick r:id="rId10" tooltip="Paleoproterozoic"/>
              </a:rPr>
              <a:t>Paleoproterozoic</a:t>
            </a:r>
            <a:r>
              <a:rPr lang="en-US" sz="1200" b="0" i="0" kern="1200" dirty="0" smtClean="0">
                <a:solidFill>
                  <a:srgbClr val="000000"/>
                </a:solidFill>
                <a:latin typeface="Times New Roman" pitchFamily="18" charset="0"/>
                <a:ea typeface="+mn-ea"/>
                <a:cs typeface="+mn-cs"/>
              </a:rPr>
              <a:t> Era. It is the second-oldest known crater on Earth, a little less than 300 million years younger than the </a:t>
            </a:r>
            <a:r>
              <a:rPr lang="en-US" sz="1200" b="0" i="0" u="none" strike="noStrike" kern="1200" dirty="0" err="1" smtClean="0">
                <a:solidFill>
                  <a:srgbClr val="000000"/>
                </a:solidFill>
                <a:latin typeface="Times New Roman" pitchFamily="18" charset="0"/>
                <a:ea typeface="+mn-ea"/>
                <a:cs typeface="+mn-cs"/>
                <a:hlinkClick r:id="rId11" tooltip="Suavjärvi crater"/>
              </a:rPr>
              <a:t>Suavjärvi</a:t>
            </a:r>
            <a:r>
              <a:rPr lang="en-US" sz="1200" b="0" i="0" u="none" strike="noStrike" kern="1200" dirty="0" smtClean="0">
                <a:solidFill>
                  <a:srgbClr val="000000"/>
                </a:solidFill>
                <a:latin typeface="Times New Roman" pitchFamily="18" charset="0"/>
                <a:ea typeface="+mn-ea"/>
                <a:cs typeface="+mn-cs"/>
                <a:hlinkClick r:id="rId11" tooltip="Suavjärvi crater"/>
              </a:rPr>
              <a:t> Crater</a:t>
            </a:r>
            <a:r>
              <a:rPr lang="en-US" sz="1200" b="0" i="0" kern="1200" dirty="0" smtClean="0">
                <a:solidFill>
                  <a:srgbClr val="000000"/>
                </a:solidFill>
                <a:latin typeface="Times New Roman" pitchFamily="18" charset="0"/>
                <a:ea typeface="+mn-ea"/>
                <a:cs typeface="+mn-cs"/>
              </a:rPr>
              <a:t> in Russia. In comparison, it is about 10% older than the Sudbury Basin impact (at 1.849 billion years).</a:t>
            </a:r>
          </a:p>
          <a:p>
            <a:r>
              <a:rPr lang="en-US" sz="1200" b="0" i="0" kern="1200" dirty="0" smtClean="0">
                <a:solidFill>
                  <a:srgbClr val="000000"/>
                </a:solidFill>
                <a:latin typeface="Times New Roman" pitchFamily="18" charset="0"/>
                <a:ea typeface="+mn-ea"/>
                <a:cs typeface="+mn-cs"/>
              </a:rPr>
              <a:t>A timeline of the earth's history indicating when the </a:t>
            </a:r>
            <a:r>
              <a:rPr lang="en-US" sz="1200" b="0" i="0" kern="1200" dirty="0" err="1" smtClean="0">
                <a:solidFill>
                  <a:srgbClr val="000000"/>
                </a:solidFill>
                <a:latin typeface="Times New Roman" pitchFamily="18" charset="0"/>
                <a:ea typeface="+mn-ea"/>
                <a:cs typeface="+mn-cs"/>
              </a:rPr>
              <a:t>Vredefort</a:t>
            </a:r>
            <a:r>
              <a:rPr lang="en-US" sz="1200" b="0" i="0" kern="1200" dirty="0" smtClean="0">
                <a:solidFill>
                  <a:srgbClr val="000000"/>
                </a:solidFill>
                <a:latin typeface="Times New Roman" pitchFamily="18" charset="0"/>
                <a:ea typeface="+mn-ea"/>
                <a:cs typeface="+mn-cs"/>
              </a:rPr>
              <a:t> crater was formed in relation to some of the other important </a:t>
            </a:r>
            <a:r>
              <a:rPr lang="en-US" sz="1200" b="0" i="0" u="none" strike="noStrike" kern="1200" dirty="0" smtClean="0">
                <a:solidFill>
                  <a:srgbClr val="000000"/>
                </a:solidFill>
                <a:latin typeface="Times New Roman" pitchFamily="18" charset="0"/>
                <a:ea typeface="+mn-ea"/>
                <a:cs typeface="+mn-cs"/>
                <a:hlinkClick r:id="rId12" tooltip="South Africa"/>
              </a:rPr>
              <a:t>South African</a:t>
            </a:r>
            <a:r>
              <a:rPr lang="en-US" sz="1200" b="0" i="0" kern="1200" dirty="0" smtClean="0">
                <a:solidFill>
                  <a:srgbClr val="000000"/>
                </a:solidFill>
                <a:latin typeface="Times New Roman" pitchFamily="18" charset="0"/>
                <a:ea typeface="+mn-ea"/>
                <a:cs typeface="+mn-cs"/>
              </a:rPr>
              <a:t> geological events. </a:t>
            </a:r>
            <a:r>
              <a:rPr lang="en-US" sz="1200" b="1" i="0" kern="1200" dirty="0" smtClean="0">
                <a:solidFill>
                  <a:srgbClr val="000000"/>
                </a:solidFill>
                <a:latin typeface="Times New Roman" pitchFamily="18" charset="0"/>
                <a:ea typeface="+mn-ea"/>
                <a:cs typeface="+mn-cs"/>
              </a:rPr>
              <a:t>W</a:t>
            </a:r>
            <a:r>
              <a:rPr lang="en-US" sz="1200" b="0" i="0" kern="1200" dirty="0" smtClean="0">
                <a:solidFill>
                  <a:srgbClr val="000000"/>
                </a:solidFill>
                <a:latin typeface="Times New Roman" pitchFamily="18" charset="0"/>
                <a:ea typeface="+mn-ea"/>
                <a:cs typeface="+mn-cs"/>
              </a:rPr>
              <a:t> indicates when the </a:t>
            </a:r>
            <a:r>
              <a:rPr lang="en-US" sz="1200" b="0" i="0" u="none" strike="noStrike" kern="1200" dirty="0" smtClean="0">
                <a:solidFill>
                  <a:srgbClr val="000000"/>
                </a:solidFill>
                <a:latin typeface="Times New Roman" pitchFamily="18" charset="0"/>
                <a:ea typeface="+mn-ea"/>
                <a:cs typeface="+mn-cs"/>
                <a:hlinkClick r:id="rId13" tooltip="Witwatersrand Basin"/>
              </a:rPr>
              <a:t>Witwatersrand </a:t>
            </a:r>
            <a:r>
              <a:rPr lang="en-US" sz="1200" b="0" i="0" u="none" strike="noStrike" kern="1200" dirty="0" err="1" smtClean="0">
                <a:solidFill>
                  <a:srgbClr val="000000"/>
                </a:solidFill>
                <a:latin typeface="Times New Roman" pitchFamily="18" charset="0"/>
                <a:ea typeface="+mn-ea"/>
                <a:cs typeface="+mn-cs"/>
                <a:hlinkClick r:id="rId13" tooltip="Witwatersrand Basin"/>
              </a:rPr>
              <a:t>supergroup</a:t>
            </a:r>
            <a:r>
              <a:rPr lang="en-US" sz="1200" b="0" i="0" kern="1200" dirty="0" smtClean="0">
                <a:solidFill>
                  <a:srgbClr val="000000"/>
                </a:solidFill>
                <a:latin typeface="Times New Roman" pitchFamily="18" charset="0"/>
                <a:ea typeface="+mn-ea"/>
                <a:cs typeface="+mn-cs"/>
              </a:rPr>
              <a:t> was laid down, </a:t>
            </a:r>
            <a:r>
              <a:rPr lang="en-US" sz="1200" b="1" i="0" kern="1200" dirty="0" smtClean="0">
                <a:solidFill>
                  <a:srgbClr val="000000"/>
                </a:solidFill>
                <a:latin typeface="Times New Roman" pitchFamily="18" charset="0"/>
                <a:ea typeface="+mn-ea"/>
                <a:cs typeface="+mn-cs"/>
              </a:rPr>
              <a:t>C</a:t>
            </a:r>
            <a:r>
              <a:rPr lang="en-US" sz="1200" b="0" i="0" kern="1200" dirty="0" smtClean="0">
                <a:solidFill>
                  <a:srgbClr val="000000"/>
                </a:solidFill>
                <a:latin typeface="Times New Roman" pitchFamily="18" charset="0"/>
                <a:ea typeface="+mn-ea"/>
                <a:cs typeface="+mn-cs"/>
              </a:rPr>
              <a:t> the </a:t>
            </a:r>
            <a:r>
              <a:rPr lang="en-US" sz="1200" b="0" i="0" u="none" strike="noStrike" kern="1200" dirty="0" smtClean="0">
                <a:solidFill>
                  <a:srgbClr val="000000"/>
                </a:solidFill>
                <a:latin typeface="Times New Roman" pitchFamily="18" charset="0"/>
                <a:ea typeface="+mn-ea"/>
                <a:cs typeface="+mn-cs"/>
                <a:hlinkClick r:id="rId14" tooltip="Cape Fold Belt"/>
              </a:rPr>
              <a:t>Cape </a:t>
            </a:r>
            <a:r>
              <a:rPr lang="en-US" sz="1200" b="0" i="0" u="none" strike="noStrike" kern="1200" dirty="0" err="1" smtClean="0">
                <a:solidFill>
                  <a:srgbClr val="000000"/>
                </a:solidFill>
                <a:latin typeface="Times New Roman" pitchFamily="18" charset="0"/>
                <a:ea typeface="+mn-ea"/>
                <a:cs typeface="+mn-cs"/>
                <a:hlinkClick r:id="rId14" tooltip="Cape Fold Belt"/>
              </a:rPr>
              <a:t>supergroup</a:t>
            </a:r>
            <a:r>
              <a:rPr lang="en-US" sz="1200" b="0" i="0" kern="1200" dirty="0" smtClean="0">
                <a:solidFill>
                  <a:srgbClr val="000000"/>
                </a:solidFill>
                <a:latin typeface="Times New Roman" pitchFamily="18" charset="0"/>
                <a:ea typeface="+mn-ea"/>
                <a:cs typeface="+mn-cs"/>
              </a:rPr>
              <a:t>, and </a:t>
            </a:r>
            <a:r>
              <a:rPr lang="en-US" sz="1200" b="1" i="0" kern="1200" dirty="0" smtClean="0">
                <a:solidFill>
                  <a:srgbClr val="000000"/>
                </a:solidFill>
                <a:latin typeface="Times New Roman" pitchFamily="18" charset="0"/>
                <a:ea typeface="+mn-ea"/>
                <a:cs typeface="+mn-cs"/>
              </a:rPr>
              <a:t>K</a:t>
            </a:r>
            <a:r>
              <a:rPr lang="en-US" sz="1200" b="0" i="0" kern="1200" dirty="0" smtClean="0">
                <a:solidFill>
                  <a:srgbClr val="000000"/>
                </a:solidFill>
                <a:latin typeface="Times New Roman" pitchFamily="18" charset="0"/>
                <a:ea typeface="+mn-ea"/>
                <a:cs typeface="+mn-cs"/>
              </a:rPr>
              <a:t> the </a:t>
            </a:r>
            <a:r>
              <a:rPr lang="en-US" sz="1200" b="0" i="0" u="none" strike="noStrike" kern="1200" dirty="0" smtClean="0">
                <a:solidFill>
                  <a:srgbClr val="000000"/>
                </a:solidFill>
                <a:latin typeface="Times New Roman" pitchFamily="18" charset="0"/>
                <a:ea typeface="+mn-ea"/>
                <a:cs typeface="+mn-cs"/>
                <a:hlinkClick r:id="rId15" tooltip="Karoo Supergroup"/>
              </a:rPr>
              <a:t>Karoo </a:t>
            </a:r>
            <a:r>
              <a:rPr lang="en-US" sz="1200" b="0" i="0" u="none" strike="noStrike" kern="1200" dirty="0" err="1" smtClean="0">
                <a:solidFill>
                  <a:srgbClr val="000000"/>
                </a:solidFill>
                <a:latin typeface="Times New Roman" pitchFamily="18" charset="0"/>
                <a:ea typeface="+mn-ea"/>
                <a:cs typeface="+mn-cs"/>
                <a:hlinkClick r:id="rId15" tooltip="Karoo Supergroup"/>
              </a:rPr>
              <a:t>Supergroup</a:t>
            </a:r>
            <a:r>
              <a:rPr lang="en-US" sz="1200" b="0" i="0" kern="1200" dirty="0" smtClean="0">
                <a:solidFill>
                  <a:srgbClr val="000000"/>
                </a:solidFill>
                <a:latin typeface="Times New Roman" pitchFamily="18" charset="0"/>
                <a:ea typeface="+mn-ea"/>
                <a:cs typeface="+mn-cs"/>
              </a:rPr>
              <a:t>. The graph also indicates the period during which </a:t>
            </a:r>
            <a:r>
              <a:rPr lang="en-US" sz="1200" b="0" i="0" u="none" strike="noStrike" kern="1200" dirty="0" smtClean="0">
                <a:solidFill>
                  <a:srgbClr val="000000"/>
                </a:solidFill>
                <a:latin typeface="Times New Roman" pitchFamily="18" charset="0"/>
                <a:ea typeface="+mn-ea"/>
                <a:cs typeface="+mn-cs"/>
                <a:hlinkClick r:id="rId16" tooltip="Banded iron formation"/>
              </a:rPr>
              <a:t>banded ironstone formations</a:t>
            </a:r>
            <a:r>
              <a:rPr lang="en-US" sz="1200" b="0" i="0" kern="1200" dirty="0" smtClean="0">
                <a:solidFill>
                  <a:srgbClr val="000000"/>
                </a:solidFill>
                <a:latin typeface="Times New Roman" pitchFamily="18" charset="0"/>
                <a:ea typeface="+mn-ea"/>
                <a:cs typeface="+mn-cs"/>
              </a:rPr>
              <a:t> were formed on earth, indicative of an </a:t>
            </a:r>
            <a:r>
              <a:rPr lang="en-US" sz="1200" b="0" i="0" u="none" strike="noStrike" kern="1200" dirty="0" smtClean="0">
                <a:solidFill>
                  <a:srgbClr val="000000"/>
                </a:solidFill>
                <a:latin typeface="Times New Roman" pitchFamily="18" charset="0"/>
                <a:ea typeface="+mn-ea"/>
                <a:cs typeface="+mn-cs"/>
                <a:hlinkClick r:id="rId17" tooltip="Great Oxygenation Event"/>
              </a:rPr>
              <a:t>oxygen-free atmosphere</a:t>
            </a:r>
            <a:r>
              <a:rPr lang="en-US" sz="1200" b="0" i="0" kern="1200" dirty="0" smtClean="0">
                <a:solidFill>
                  <a:srgbClr val="000000"/>
                </a:solidFill>
                <a:latin typeface="Times New Roman" pitchFamily="18" charset="0"/>
                <a:ea typeface="+mn-ea"/>
                <a:cs typeface="+mn-cs"/>
              </a:rPr>
              <a:t>. The earth's crust was wholly or partially molten during the </a:t>
            </a:r>
            <a:r>
              <a:rPr lang="en-US" sz="1200" b="0" i="0" u="none" strike="noStrike" kern="1200" dirty="0" smtClean="0">
                <a:solidFill>
                  <a:srgbClr val="000000"/>
                </a:solidFill>
                <a:latin typeface="Times New Roman" pitchFamily="18" charset="0"/>
                <a:ea typeface="+mn-ea"/>
                <a:cs typeface="+mn-cs"/>
                <a:hlinkClick r:id="rId4" tooltip="Hadean"/>
              </a:rPr>
              <a:t>Hadean</a:t>
            </a:r>
            <a:r>
              <a:rPr lang="en-US" sz="1200" b="0" i="0" kern="1200" dirty="0" smtClean="0">
                <a:solidFill>
                  <a:srgbClr val="000000"/>
                </a:solidFill>
                <a:latin typeface="Times New Roman" pitchFamily="18" charset="0"/>
                <a:ea typeface="+mn-ea"/>
                <a:cs typeface="+mn-cs"/>
              </a:rPr>
              <a:t> Eon; the oldest rocks on earth are therefore less than 4000 million years old. One of the first </a:t>
            </a:r>
            <a:r>
              <a:rPr lang="en-US" sz="1200" b="0" i="0" kern="1200" dirty="0" err="1" smtClean="0">
                <a:solidFill>
                  <a:srgbClr val="000000"/>
                </a:solidFill>
                <a:latin typeface="Times New Roman" pitchFamily="18" charset="0"/>
                <a:ea typeface="+mn-ea"/>
                <a:cs typeface="+mn-cs"/>
              </a:rPr>
              <a:t>microcontinents</a:t>
            </a:r>
            <a:r>
              <a:rPr lang="en-US" sz="1200" b="0" i="0" kern="1200" dirty="0" smtClean="0">
                <a:solidFill>
                  <a:srgbClr val="000000"/>
                </a:solidFill>
                <a:latin typeface="Times New Roman" pitchFamily="18" charset="0"/>
                <a:ea typeface="+mn-ea"/>
                <a:cs typeface="+mn-cs"/>
              </a:rPr>
              <a:t> to form was the </a:t>
            </a:r>
            <a:r>
              <a:rPr lang="en-US" sz="1200" b="0" i="0" u="none" strike="noStrike" kern="1200" dirty="0" err="1" smtClean="0">
                <a:solidFill>
                  <a:srgbClr val="000000"/>
                </a:solidFill>
                <a:latin typeface="Times New Roman" pitchFamily="18" charset="0"/>
                <a:ea typeface="+mn-ea"/>
                <a:cs typeface="+mn-cs"/>
                <a:hlinkClick r:id="rId18" tooltip="Kaapvaal Craton"/>
              </a:rPr>
              <a:t>Kaapvaal</a:t>
            </a:r>
            <a:r>
              <a:rPr lang="en-US" sz="1200" b="0" i="0" u="none" strike="noStrike" kern="1200" dirty="0" smtClean="0">
                <a:solidFill>
                  <a:srgbClr val="000000"/>
                </a:solidFill>
                <a:latin typeface="Times New Roman" pitchFamily="18" charset="0"/>
                <a:ea typeface="+mn-ea"/>
                <a:cs typeface="+mn-cs"/>
                <a:hlinkClick r:id="rId18" tooltip="Kaapvaal Craton"/>
              </a:rPr>
              <a:t> </a:t>
            </a:r>
            <a:r>
              <a:rPr lang="en-US" sz="1200" b="0" i="0" u="none" strike="noStrike" kern="1200" dirty="0" err="1" smtClean="0">
                <a:solidFill>
                  <a:srgbClr val="000000"/>
                </a:solidFill>
                <a:latin typeface="Times New Roman" pitchFamily="18" charset="0"/>
                <a:ea typeface="+mn-ea"/>
                <a:cs typeface="+mn-cs"/>
                <a:hlinkClick r:id="rId18" tooltip="Kaapvaal Craton"/>
              </a:rPr>
              <a:t>Craton</a:t>
            </a:r>
            <a:r>
              <a:rPr lang="en-US" sz="1200" b="0" i="0" kern="1200" dirty="0" smtClean="0">
                <a:solidFill>
                  <a:srgbClr val="000000"/>
                </a:solidFill>
                <a:latin typeface="Times New Roman" pitchFamily="18" charset="0"/>
                <a:ea typeface="+mn-ea"/>
                <a:cs typeface="+mn-cs"/>
              </a:rPr>
              <a:t>, which is exposed at the center of the </a:t>
            </a:r>
            <a:r>
              <a:rPr lang="en-US" sz="1200" b="0" i="0" kern="1200" dirty="0" err="1" smtClean="0">
                <a:solidFill>
                  <a:srgbClr val="000000"/>
                </a:solidFill>
                <a:latin typeface="Times New Roman" pitchFamily="18" charset="0"/>
                <a:ea typeface="+mn-ea"/>
                <a:cs typeface="+mn-cs"/>
              </a:rPr>
              <a:t>Vredefort</a:t>
            </a:r>
            <a:r>
              <a:rPr lang="en-US" sz="1200" b="0" i="0" kern="1200" dirty="0" smtClean="0">
                <a:solidFill>
                  <a:srgbClr val="000000"/>
                </a:solidFill>
                <a:latin typeface="Times New Roman" pitchFamily="18" charset="0"/>
                <a:ea typeface="+mn-ea"/>
                <a:cs typeface="+mn-cs"/>
              </a:rPr>
              <a:t> Dome, and again north of </a:t>
            </a:r>
            <a:r>
              <a:rPr lang="en-US" sz="1200" b="0" i="0" u="none" strike="noStrike" kern="1200" dirty="0" smtClean="0">
                <a:solidFill>
                  <a:srgbClr val="000000"/>
                </a:solidFill>
                <a:latin typeface="Times New Roman" pitchFamily="18" charset="0"/>
                <a:ea typeface="+mn-ea"/>
                <a:cs typeface="+mn-cs"/>
                <a:hlinkClick r:id="rId19" tooltip="Johannesburg"/>
              </a:rPr>
              <a:t>Johannesburg</a:t>
            </a:r>
            <a:r>
              <a:rPr lang="en-US" sz="1200" b="0" i="0" kern="1200" dirty="0" smtClean="0">
                <a:solidFill>
                  <a:srgbClr val="000000"/>
                </a:solidFill>
                <a:latin typeface="Times New Roman" pitchFamily="18" charset="0"/>
                <a:ea typeface="+mn-ea"/>
                <a:cs typeface="+mn-cs"/>
              </a:rPr>
              <a:t> - see the diagram below.</a:t>
            </a:r>
          </a:p>
          <a:p>
            <a:r>
              <a:rPr lang="en-US" sz="1200" b="0" i="0" kern="1200" dirty="0" smtClean="0">
                <a:solidFill>
                  <a:srgbClr val="000000"/>
                </a:solidFill>
                <a:latin typeface="Times New Roman" pitchFamily="18" charset="0"/>
                <a:ea typeface="+mn-ea"/>
                <a:cs typeface="+mn-cs"/>
              </a:rPr>
              <a:t>The </a:t>
            </a:r>
            <a:r>
              <a:rPr lang="en-US" sz="1200" b="0" i="0" u="none" strike="noStrike" kern="1200" dirty="0" smtClean="0">
                <a:solidFill>
                  <a:srgbClr val="000000"/>
                </a:solidFill>
                <a:latin typeface="Times New Roman" pitchFamily="18" charset="0"/>
                <a:ea typeface="+mn-ea"/>
                <a:cs typeface="+mn-cs"/>
                <a:hlinkClick r:id="rId20" tooltip="Dome (geology)"/>
              </a:rPr>
              <a:t>dome</a:t>
            </a:r>
            <a:r>
              <a:rPr lang="en-US" sz="1200" b="0" i="0" kern="1200" dirty="0" smtClean="0">
                <a:solidFill>
                  <a:srgbClr val="000000"/>
                </a:solidFill>
                <a:latin typeface="Times New Roman" pitchFamily="18" charset="0"/>
                <a:ea typeface="+mn-ea"/>
                <a:cs typeface="+mn-cs"/>
              </a:rPr>
              <a:t> in the center of the crater was originally thought to have been formed by a </a:t>
            </a:r>
            <a:r>
              <a:rPr lang="en-US" sz="1200" b="0" i="0" u="none" strike="noStrike" kern="1200" dirty="0" smtClean="0">
                <a:solidFill>
                  <a:srgbClr val="000000"/>
                </a:solidFill>
                <a:latin typeface="Times New Roman" pitchFamily="18" charset="0"/>
                <a:ea typeface="+mn-ea"/>
                <a:cs typeface="+mn-cs"/>
                <a:hlinkClick r:id="rId21" tooltip="Volcano"/>
              </a:rPr>
              <a:t>volcanic</a:t>
            </a:r>
            <a:r>
              <a:rPr lang="en-US" sz="1200" b="0" i="0" kern="1200" dirty="0" smtClean="0">
                <a:solidFill>
                  <a:srgbClr val="000000"/>
                </a:solidFill>
                <a:latin typeface="Times New Roman" pitchFamily="18" charset="0"/>
                <a:ea typeface="+mn-ea"/>
                <a:cs typeface="+mn-cs"/>
              </a:rPr>
              <a:t> explosion, but in the mid-1990s, evidence revealed it was the site of a huge </a:t>
            </a:r>
            <a:r>
              <a:rPr lang="en-US" sz="1200" b="0" i="0" kern="1200" dirty="0" err="1" smtClean="0">
                <a:solidFill>
                  <a:srgbClr val="000000"/>
                </a:solidFill>
                <a:latin typeface="Times New Roman" pitchFamily="18" charset="0"/>
                <a:ea typeface="+mn-ea"/>
                <a:cs typeface="+mn-cs"/>
              </a:rPr>
              <a:t>bolide</a:t>
            </a:r>
            <a:r>
              <a:rPr lang="en-US" sz="1200" b="0" i="0" kern="1200" dirty="0" smtClean="0">
                <a:solidFill>
                  <a:srgbClr val="000000"/>
                </a:solidFill>
                <a:latin typeface="Times New Roman" pitchFamily="18" charset="0"/>
                <a:ea typeface="+mn-ea"/>
                <a:cs typeface="+mn-cs"/>
              </a:rPr>
              <a:t> impact, as telltale </a:t>
            </a:r>
            <a:r>
              <a:rPr lang="en-US" sz="1200" b="0" i="0" u="none" strike="noStrike" kern="1200" dirty="0" smtClean="0">
                <a:solidFill>
                  <a:srgbClr val="000000"/>
                </a:solidFill>
                <a:latin typeface="Times New Roman" pitchFamily="18" charset="0"/>
                <a:ea typeface="+mn-ea"/>
                <a:cs typeface="+mn-cs"/>
                <a:hlinkClick r:id="rId22" tooltip="Shatter cone"/>
              </a:rPr>
              <a:t>shatter cones</a:t>
            </a:r>
            <a:r>
              <a:rPr lang="en-US" sz="1200" b="0" i="0" kern="1200" dirty="0" smtClean="0">
                <a:solidFill>
                  <a:srgbClr val="000000"/>
                </a:solidFill>
                <a:latin typeface="Times New Roman" pitchFamily="18" charset="0"/>
                <a:ea typeface="+mn-ea"/>
                <a:cs typeface="+mn-cs"/>
              </a:rPr>
              <a:t> were discovered in the </a:t>
            </a:r>
            <a:r>
              <a:rPr lang="en-US" sz="1200" b="0" i="0" u="none" strike="noStrike" kern="1200" dirty="0" smtClean="0">
                <a:solidFill>
                  <a:srgbClr val="000000"/>
                </a:solidFill>
                <a:latin typeface="Times New Roman" pitchFamily="18" charset="0"/>
                <a:ea typeface="+mn-ea"/>
                <a:cs typeface="+mn-cs"/>
                <a:hlinkClick r:id="rId23" tooltip="Stream bed"/>
              </a:rPr>
              <a:t>bed</a:t>
            </a:r>
            <a:r>
              <a:rPr lang="en-US" sz="1200" b="0" i="0" kern="1200" dirty="0" smtClean="0">
                <a:solidFill>
                  <a:srgbClr val="000000"/>
                </a:solidFill>
                <a:latin typeface="Times New Roman" pitchFamily="18" charset="0"/>
                <a:ea typeface="+mn-ea"/>
                <a:cs typeface="+mn-cs"/>
              </a:rPr>
              <a:t> of the nearby </a:t>
            </a:r>
            <a:r>
              <a:rPr lang="en-US" sz="1200" b="0" i="0" u="none" strike="noStrike" kern="1200" dirty="0" smtClean="0">
                <a:solidFill>
                  <a:srgbClr val="000000"/>
                </a:solidFill>
                <a:latin typeface="Times New Roman" pitchFamily="18" charset="0"/>
                <a:ea typeface="+mn-ea"/>
                <a:cs typeface="+mn-cs"/>
                <a:hlinkClick r:id="rId24" tooltip="Vaal River"/>
              </a:rPr>
              <a:t>Vaal River</a:t>
            </a:r>
            <a:r>
              <a:rPr lang="en-US" sz="1200" b="0" i="0" kern="1200" dirty="0" smtClean="0">
                <a:solidFill>
                  <a:srgbClr val="000000"/>
                </a:solidFill>
                <a:latin typeface="Times New Roman" pitchFamily="18" charset="0"/>
                <a:ea typeface="+mn-ea"/>
                <a:cs typeface="+mn-cs"/>
              </a:rPr>
              <a:t>.</a:t>
            </a:r>
          </a:p>
          <a:p>
            <a:r>
              <a:rPr lang="en-US" sz="1200" b="0" i="0" kern="1200" dirty="0" smtClean="0">
                <a:solidFill>
                  <a:srgbClr val="000000"/>
                </a:solidFill>
                <a:latin typeface="Times New Roman" pitchFamily="18" charset="0"/>
                <a:ea typeface="+mn-ea"/>
                <a:cs typeface="+mn-cs"/>
              </a:rPr>
              <a:t>The crater site is one of the few multiple-ringed </a:t>
            </a:r>
            <a:r>
              <a:rPr lang="en-US" sz="1200" b="0" i="0" u="none" strike="noStrike" kern="1200" dirty="0" smtClean="0">
                <a:solidFill>
                  <a:srgbClr val="000000"/>
                </a:solidFill>
                <a:latin typeface="Times New Roman" pitchFamily="18" charset="0"/>
                <a:ea typeface="+mn-ea"/>
                <a:cs typeface="+mn-cs"/>
                <a:hlinkClick r:id="rId25" tooltip="Impact crater"/>
              </a:rPr>
              <a:t>impact craters</a:t>
            </a:r>
            <a:r>
              <a:rPr lang="en-US" sz="1200" b="0" i="0" kern="1200" dirty="0" smtClean="0">
                <a:solidFill>
                  <a:srgbClr val="000000"/>
                </a:solidFill>
                <a:latin typeface="Times New Roman" pitchFamily="18" charset="0"/>
                <a:ea typeface="+mn-ea"/>
                <a:cs typeface="+mn-cs"/>
              </a:rPr>
              <a:t> on Earth, although they are more common elsewhere in the </a:t>
            </a:r>
            <a:r>
              <a:rPr lang="en-US" sz="1200" b="0" i="0" u="none" strike="noStrike" kern="1200" dirty="0" smtClean="0">
                <a:solidFill>
                  <a:srgbClr val="000000"/>
                </a:solidFill>
                <a:latin typeface="Times New Roman" pitchFamily="18" charset="0"/>
                <a:ea typeface="+mn-ea"/>
                <a:cs typeface="+mn-cs"/>
                <a:hlinkClick r:id="rId26" tooltip="Solar System"/>
              </a:rPr>
              <a:t>Solar System</a:t>
            </a:r>
            <a:r>
              <a:rPr lang="en-US" sz="1200" b="0" i="0" kern="1200" dirty="0" smtClean="0">
                <a:solidFill>
                  <a:srgbClr val="000000"/>
                </a:solidFill>
                <a:latin typeface="Times New Roman" pitchFamily="18" charset="0"/>
                <a:ea typeface="+mn-ea"/>
                <a:cs typeface="+mn-cs"/>
              </a:rPr>
              <a:t>. Perhaps the best-known example is </a:t>
            </a:r>
            <a:r>
              <a:rPr lang="en-US" sz="1200" b="0" i="0" u="none" strike="noStrike" kern="1200" dirty="0" smtClean="0">
                <a:solidFill>
                  <a:srgbClr val="000000"/>
                </a:solidFill>
                <a:latin typeface="Times New Roman" pitchFamily="18" charset="0"/>
                <a:ea typeface="+mn-ea"/>
                <a:cs typeface="+mn-cs"/>
                <a:hlinkClick r:id="rId27" tooltip="Valhalla (crater)"/>
              </a:rPr>
              <a:t>Valhalla Crater</a:t>
            </a:r>
            <a:r>
              <a:rPr lang="en-US" sz="1200" b="0" i="0" kern="1200" dirty="0" smtClean="0">
                <a:solidFill>
                  <a:srgbClr val="000000"/>
                </a:solidFill>
                <a:latin typeface="Times New Roman" pitchFamily="18" charset="0"/>
                <a:ea typeface="+mn-ea"/>
                <a:cs typeface="+mn-cs"/>
              </a:rPr>
              <a:t> on </a:t>
            </a:r>
            <a:r>
              <a:rPr lang="en-US" sz="1200" b="0" i="0" u="none" strike="noStrike" kern="1200" dirty="0" smtClean="0">
                <a:solidFill>
                  <a:srgbClr val="000000"/>
                </a:solidFill>
                <a:latin typeface="Times New Roman" pitchFamily="18" charset="0"/>
                <a:ea typeface="+mn-ea"/>
                <a:cs typeface="+mn-cs"/>
                <a:hlinkClick r:id="rId28" tooltip="Jupiter"/>
              </a:rPr>
              <a:t>Jupiter</a:t>
            </a:r>
            <a:r>
              <a:rPr lang="en-US" sz="1200" b="0" i="0" kern="1200" dirty="0" smtClean="0">
                <a:solidFill>
                  <a:srgbClr val="000000"/>
                </a:solidFill>
                <a:latin typeface="Times New Roman" pitchFamily="18" charset="0"/>
                <a:ea typeface="+mn-ea"/>
                <a:cs typeface="+mn-cs"/>
              </a:rPr>
              <a:t>'s moon </a:t>
            </a:r>
            <a:r>
              <a:rPr lang="en-US" sz="1200" b="0" i="0" u="none" strike="noStrike" kern="1200" dirty="0" err="1" smtClean="0">
                <a:solidFill>
                  <a:srgbClr val="000000"/>
                </a:solidFill>
                <a:latin typeface="Times New Roman" pitchFamily="18" charset="0"/>
                <a:ea typeface="+mn-ea"/>
                <a:cs typeface="+mn-cs"/>
                <a:hlinkClick r:id="rId29" tooltip="Callisto (moon)"/>
              </a:rPr>
              <a:t>Callisto</a:t>
            </a:r>
            <a:r>
              <a:rPr lang="en-US" sz="1200" b="0" i="0" kern="1200" dirty="0" smtClean="0">
                <a:solidFill>
                  <a:srgbClr val="000000"/>
                </a:solidFill>
                <a:latin typeface="Times New Roman" pitchFamily="18" charset="0"/>
                <a:ea typeface="+mn-ea"/>
                <a:cs typeface="+mn-cs"/>
              </a:rPr>
              <a:t>, although Earth's </a:t>
            </a:r>
            <a:r>
              <a:rPr lang="en-US" sz="1200" b="0" i="0" u="none" strike="noStrike" kern="1200" dirty="0" smtClean="0">
                <a:solidFill>
                  <a:srgbClr val="000000"/>
                </a:solidFill>
                <a:latin typeface="Times New Roman" pitchFamily="18" charset="0"/>
                <a:ea typeface="+mn-ea"/>
                <a:cs typeface="+mn-cs"/>
                <a:hlinkClick r:id="rId30" tooltip="Moon"/>
              </a:rPr>
              <a:t>Moon</a:t>
            </a:r>
            <a:r>
              <a:rPr lang="en-US" sz="1200" b="0" i="0" kern="1200" dirty="0" smtClean="0">
                <a:solidFill>
                  <a:srgbClr val="000000"/>
                </a:solidFill>
                <a:latin typeface="Times New Roman" pitchFamily="18" charset="0"/>
                <a:ea typeface="+mn-ea"/>
                <a:cs typeface="+mn-cs"/>
              </a:rPr>
              <a:t> has a number, as well. Geological processes, such as </a:t>
            </a:r>
            <a:r>
              <a:rPr lang="en-US" sz="1200" b="0" i="0" u="none" strike="noStrike" kern="1200" dirty="0" smtClean="0">
                <a:solidFill>
                  <a:srgbClr val="000000"/>
                </a:solidFill>
                <a:latin typeface="Times New Roman" pitchFamily="18" charset="0"/>
                <a:ea typeface="+mn-ea"/>
                <a:cs typeface="+mn-cs"/>
                <a:hlinkClick r:id="rId31" tooltip="Erosion"/>
              </a:rPr>
              <a:t>erosion</a:t>
            </a:r>
            <a:r>
              <a:rPr lang="en-US" sz="1200" b="0" i="0" kern="1200" dirty="0" smtClean="0">
                <a:solidFill>
                  <a:srgbClr val="000000"/>
                </a:solidFill>
                <a:latin typeface="Times New Roman" pitchFamily="18" charset="0"/>
                <a:ea typeface="+mn-ea"/>
                <a:cs typeface="+mn-cs"/>
              </a:rPr>
              <a:t> and </a:t>
            </a:r>
            <a:r>
              <a:rPr lang="en-US" sz="1200" b="0" i="0" u="none" strike="noStrike" kern="1200" dirty="0" smtClean="0">
                <a:solidFill>
                  <a:srgbClr val="000000"/>
                </a:solidFill>
                <a:latin typeface="Times New Roman" pitchFamily="18" charset="0"/>
                <a:ea typeface="+mn-ea"/>
                <a:cs typeface="+mn-cs"/>
                <a:hlinkClick r:id="rId32" tooltip="Plate tectonics"/>
              </a:rPr>
              <a:t>plate tectonics</a:t>
            </a:r>
            <a:r>
              <a:rPr lang="en-US" sz="1200" b="0" i="0" kern="1200" dirty="0" smtClean="0">
                <a:solidFill>
                  <a:srgbClr val="000000"/>
                </a:solidFill>
                <a:latin typeface="Times New Roman" pitchFamily="18" charset="0"/>
                <a:ea typeface="+mn-ea"/>
                <a:cs typeface="+mn-cs"/>
              </a:rPr>
              <a:t>, have destroyed most multiple-ring craters on Earth.</a:t>
            </a:r>
          </a:p>
          <a:p>
            <a:r>
              <a:rPr lang="en-US" sz="1200" b="0" i="0" kern="1200" dirty="0" smtClean="0">
                <a:solidFill>
                  <a:srgbClr val="000000"/>
                </a:solidFill>
                <a:latin typeface="Times New Roman" pitchFamily="18" charset="0"/>
                <a:ea typeface="+mn-ea"/>
                <a:cs typeface="+mn-cs"/>
              </a:rPr>
              <a:t>A schematic diagram of a NE (left) to SW (right) cross-section through the 2020 million year old </a:t>
            </a:r>
            <a:r>
              <a:rPr lang="en-US" sz="1200" b="0" i="0" kern="1200" dirty="0" err="1" smtClean="0">
                <a:solidFill>
                  <a:srgbClr val="000000"/>
                </a:solidFill>
                <a:latin typeface="Times New Roman" pitchFamily="18" charset="0"/>
                <a:ea typeface="+mn-ea"/>
                <a:cs typeface="+mn-cs"/>
              </a:rPr>
              <a:t>Vredefort</a:t>
            </a:r>
            <a:r>
              <a:rPr lang="en-US" sz="1200" b="0" i="0" kern="1200" dirty="0" smtClean="0">
                <a:solidFill>
                  <a:srgbClr val="000000"/>
                </a:solidFill>
                <a:latin typeface="Times New Roman" pitchFamily="18" charset="0"/>
                <a:ea typeface="+mn-ea"/>
                <a:cs typeface="+mn-cs"/>
              </a:rPr>
              <a:t> impact crater and how it distorted the contemporary geological structures. The present erosion level is shown. </a:t>
            </a:r>
            <a:r>
              <a:rPr lang="en-US" sz="1200" b="0" i="0" u="none" strike="noStrike" kern="1200" dirty="0" smtClean="0">
                <a:solidFill>
                  <a:srgbClr val="000000"/>
                </a:solidFill>
                <a:latin typeface="Times New Roman" pitchFamily="18" charset="0"/>
                <a:ea typeface="+mn-ea"/>
                <a:cs typeface="+mn-cs"/>
                <a:hlinkClick r:id="rId19" tooltip="Johannesburg"/>
              </a:rPr>
              <a:t>Johannesburg</a:t>
            </a:r>
            <a:r>
              <a:rPr lang="en-US" sz="1200" b="0" i="0" kern="1200" dirty="0" smtClean="0">
                <a:solidFill>
                  <a:srgbClr val="000000"/>
                </a:solidFill>
                <a:latin typeface="Times New Roman" pitchFamily="18" charset="0"/>
                <a:ea typeface="+mn-ea"/>
                <a:cs typeface="+mn-cs"/>
              </a:rPr>
              <a:t> is located where </a:t>
            </a:r>
            <a:r>
              <a:rPr lang="en-US" sz="1200" b="0" i="0" kern="1200" dirty="0" err="1" smtClean="0">
                <a:solidFill>
                  <a:srgbClr val="000000"/>
                </a:solidFill>
                <a:latin typeface="Times New Roman" pitchFamily="18" charset="0"/>
                <a:ea typeface="+mn-ea"/>
                <a:cs typeface="+mn-cs"/>
              </a:rPr>
              <a:t>the</a:t>
            </a:r>
            <a:r>
              <a:rPr lang="en-US" sz="1200" b="0" i="0" u="none" strike="noStrike" kern="1200" dirty="0" err="1" smtClean="0">
                <a:solidFill>
                  <a:srgbClr val="000000"/>
                </a:solidFill>
                <a:latin typeface="Times New Roman" pitchFamily="18" charset="0"/>
                <a:ea typeface="+mn-ea"/>
                <a:cs typeface="+mn-cs"/>
                <a:hlinkClick r:id="rId13" tooltip="Witwatersrand Basin"/>
              </a:rPr>
              <a:t>Witwatersrand</a:t>
            </a:r>
            <a:r>
              <a:rPr lang="en-US" sz="1200" b="0" i="0" u="none" strike="noStrike" kern="1200" dirty="0" smtClean="0">
                <a:solidFill>
                  <a:srgbClr val="000000"/>
                </a:solidFill>
                <a:latin typeface="Times New Roman" pitchFamily="18" charset="0"/>
                <a:ea typeface="+mn-ea"/>
                <a:cs typeface="+mn-cs"/>
                <a:hlinkClick r:id="rId13" tooltip="Witwatersrand Basin"/>
              </a:rPr>
              <a:t> Basin</a:t>
            </a:r>
            <a:r>
              <a:rPr lang="en-US" sz="1200" b="0" i="0" kern="1200" dirty="0" smtClean="0">
                <a:solidFill>
                  <a:srgbClr val="000000"/>
                </a:solidFill>
                <a:latin typeface="Times New Roman" pitchFamily="18" charset="0"/>
                <a:ea typeface="+mn-ea"/>
                <a:cs typeface="+mn-cs"/>
              </a:rPr>
              <a:t> (the yellow layer) is exposed at the "present surface" line, just inside the crater rim, on the left. Not to scale.</a:t>
            </a:r>
          </a:p>
          <a:p>
            <a:r>
              <a:rPr lang="en-US" sz="1200" b="0" i="0" kern="1200" dirty="0" smtClean="0">
                <a:solidFill>
                  <a:srgbClr val="000000"/>
                </a:solidFill>
                <a:latin typeface="Times New Roman" pitchFamily="18" charset="0"/>
                <a:ea typeface="+mn-ea"/>
                <a:cs typeface="+mn-cs"/>
              </a:rPr>
              <a:t>The impact distorted the </a:t>
            </a:r>
            <a:r>
              <a:rPr lang="en-US" sz="1200" b="0" i="0" u="none" strike="noStrike" kern="1200" dirty="0" smtClean="0">
                <a:solidFill>
                  <a:srgbClr val="000000"/>
                </a:solidFill>
                <a:latin typeface="Times New Roman" pitchFamily="18" charset="0"/>
                <a:ea typeface="+mn-ea"/>
                <a:cs typeface="+mn-cs"/>
                <a:hlinkClick r:id="rId13" tooltip="Witwatersrand Basin"/>
              </a:rPr>
              <a:t>Witwatersrand Basin</a:t>
            </a:r>
            <a:r>
              <a:rPr lang="en-US" sz="1200" b="0" i="0" kern="1200" dirty="0" smtClean="0">
                <a:solidFill>
                  <a:srgbClr val="000000"/>
                </a:solidFill>
                <a:latin typeface="Times New Roman" pitchFamily="18" charset="0"/>
                <a:ea typeface="+mn-ea"/>
                <a:cs typeface="+mn-cs"/>
              </a:rPr>
              <a:t> which was laid down over a period of 250 million years between 950 and 700 million years before the </a:t>
            </a:r>
            <a:r>
              <a:rPr lang="en-US" sz="1200" b="0" i="0" kern="1200" dirty="0" err="1" smtClean="0">
                <a:solidFill>
                  <a:srgbClr val="000000"/>
                </a:solidFill>
                <a:latin typeface="Times New Roman" pitchFamily="18" charset="0"/>
                <a:ea typeface="+mn-ea"/>
                <a:cs typeface="+mn-cs"/>
              </a:rPr>
              <a:t>Vredefort</a:t>
            </a:r>
            <a:r>
              <a:rPr lang="en-US" sz="1200" b="0" i="0" kern="1200" dirty="0" smtClean="0">
                <a:solidFill>
                  <a:srgbClr val="000000"/>
                </a:solidFill>
                <a:latin typeface="Times New Roman" pitchFamily="18" charset="0"/>
                <a:ea typeface="+mn-ea"/>
                <a:cs typeface="+mn-cs"/>
              </a:rPr>
              <a:t> impact. The overlying </a:t>
            </a:r>
            <a:r>
              <a:rPr lang="en-US" sz="1200" b="0" i="0" kern="1200" dirty="0" err="1" smtClean="0">
                <a:solidFill>
                  <a:srgbClr val="000000"/>
                </a:solidFill>
                <a:latin typeface="Times New Roman" pitchFamily="18" charset="0"/>
                <a:ea typeface="+mn-ea"/>
                <a:cs typeface="+mn-cs"/>
              </a:rPr>
              <a:t>Ventersdorp</a:t>
            </a:r>
            <a:r>
              <a:rPr lang="en-US" sz="1200" b="0" i="0" kern="1200" dirty="0" smtClean="0">
                <a:solidFill>
                  <a:srgbClr val="000000"/>
                </a:solidFill>
                <a:latin typeface="Times New Roman" pitchFamily="18" charset="0"/>
                <a:ea typeface="+mn-ea"/>
                <a:cs typeface="+mn-cs"/>
              </a:rPr>
              <a:t> lavas and the </a:t>
            </a:r>
            <a:r>
              <a:rPr lang="en-US" sz="1200" b="0" i="0" u="none" strike="noStrike" kern="1200" dirty="0" smtClean="0">
                <a:solidFill>
                  <a:srgbClr val="000000"/>
                </a:solidFill>
                <a:latin typeface="Times New Roman" pitchFamily="18" charset="0"/>
                <a:ea typeface="+mn-ea"/>
                <a:cs typeface="+mn-cs"/>
                <a:hlinkClick r:id="rId33" tooltip="Transvaal Basin"/>
              </a:rPr>
              <a:t>Transvaal </a:t>
            </a:r>
            <a:r>
              <a:rPr lang="en-US" sz="1200" b="0" i="0" u="none" strike="noStrike" kern="1200" dirty="0" err="1" smtClean="0">
                <a:solidFill>
                  <a:srgbClr val="000000"/>
                </a:solidFill>
                <a:latin typeface="Times New Roman" pitchFamily="18" charset="0"/>
                <a:ea typeface="+mn-ea"/>
                <a:cs typeface="+mn-cs"/>
                <a:hlinkClick r:id="rId33" tooltip="Transvaal Basin"/>
              </a:rPr>
              <a:t>Supergroup</a:t>
            </a:r>
            <a:r>
              <a:rPr lang="en-US" sz="1200" b="0" i="0" kern="1200" dirty="0" smtClean="0">
                <a:solidFill>
                  <a:srgbClr val="000000"/>
                </a:solidFill>
                <a:latin typeface="Times New Roman" pitchFamily="18" charset="0"/>
                <a:ea typeface="+mn-ea"/>
                <a:cs typeface="+mn-cs"/>
              </a:rPr>
              <a:t> which were laid down between 700 and 80 million years before the meteorite strike, were similarly distorted by the formation of the 300 km wide crater.</a:t>
            </a:r>
            <a:r>
              <a:rPr lang="en-US" sz="1200" b="0" i="0" u="none" strike="noStrike" kern="1200" baseline="30000" dirty="0" smtClean="0">
                <a:solidFill>
                  <a:srgbClr val="000000"/>
                </a:solidFill>
                <a:latin typeface="Times New Roman" pitchFamily="18" charset="0"/>
                <a:ea typeface="+mn-ea"/>
                <a:cs typeface="+mn-cs"/>
                <a:hlinkClick r:id="rId7"/>
              </a:rPr>
              <a:t>[4][5]</a:t>
            </a:r>
            <a:r>
              <a:rPr lang="en-US" sz="1200" b="0" i="0" kern="1200" dirty="0" smtClean="0">
                <a:solidFill>
                  <a:srgbClr val="000000"/>
                </a:solidFill>
                <a:latin typeface="Times New Roman" pitchFamily="18" charset="0"/>
                <a:ea typeface="+mn-ea"/>
                <a:cs typeface="+mn-cs"/>
              </a:rPr>
              <a:t> These rocks form partial concentric rings round the crater center today, with the oldest, the </a:t>
            </a:r>
            <a:r>
              <a:rPr lang="en-US" sz="1200" b="0" i="0" u="none" strike="noStrike" kern="1200" dirty="0" smtClean="0">
                <a:solidFill>
                  <a:srgbClr val="000000"/>
                </a:solidFill>
                <a:latin typeface="Times New Roman" pitchFamily="18" charset="0"/>
                <a:ea typeface="+mn-ea"/>
                <a:cs typeface="+mn-cs"/>
                <a:hlinkClick r:id="rId34" tooltip="Witwatersrand"/>
              </a:rPr>
              <a:t>Witwatersrand</a:t>
            </a:r>
            <a:r>
              <a:rPr lang="en-US" sz="1200" b="0" i="0" kern="1200" dirty="0" smtClean="0">
                <a:solidFill>
                  <a:srgbClr val="000000"/>
                </a:solidFill>
                <a:latin typeface="Times New Roman" pitchFamily="18" charset="0"/>
                <a:ea typeface="+mn-ea"/>
                <a:cs typeface="+mn-cs"/>
              </a:rPr>
              <a:t> rocks, forming a semicircle 25 km from the center. Since the Witwatersrand rocks consist of several layers of very hard, erosion resistant sediments (e.g. </a:t>
            </a:r>
            <a:r>
              <a:rPr lang="en-US" sz="1200" b="0" i="0" u="none" strike="noStrike" kern="1200" dirty="0" err="1" smtClean="0">
                <a:solidFill>
                  <a:srgbClr val="000000"/>
                </a:solidFill>
                <a:latin typeface="Times New Roman" pitchFamily="18" charset="0"/>
                <a:ea typeface="+mn-ea"/>
                <a:cs typeface="+mn-cs"/>
                <a:hlinkClick r:id="rId35" tooltip="Quartzite"/>
              </a:rPr>
              <a:t>quartzites</a:t>
            </a:r>
            <a:r>
              <a:rPr lang="en-US" sz="1200" b="0" i="0" kern="1200" dirty="0" smtClean="0">
                <a:solidFill>
                  <a:srgbClr val="000000"/>
                </a:solidFill>
                <a:latin typeface="Times New Roman" pitchFamily="18" charset="0"/>
                <a:ea typeface="+mn-ea"/>
                <a:cs typeface="+mn-cs"/>
              </a:rPr>
              <a:t> and </a:t>
            </a:r>
            <a:r>
              <a:rPr lang="en-US" sz="1200" b="0" i="0" u="none" strike="noStrike" kern="1200" dirty="0" smtClean="0">
                <a:solidFill>
                  <a:srgbClr val="000000"/>
                </a:solidFill>
                <a:latin typeface="Times New Roman" pitchFamily="18" charset="0"/>
                <a:ea typeface="+mn-ea"/>
                <a:cs typeface="+mn-cs"/>
                <a:hlinkClick r:id="rId36" tooltip="Banded iron formations"/>
              </a:rPr>
              <a:t>banded ironstones</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[4][6]</a:t>
            </a:r>
            <a:r>
              <a:rPr lang="en-US" sz="1200" b="0" i="0" kern="1200" dirty="0" smtClean="0">
                <a:solidFill>
                  <a:srgbClr val="000000"/>
                </a:solidFill>
                <a:latin typeface="Times New Roman" pitchFamily="18" charset="0"/>
                <a:ea typeface="+mn-ea"/>
                <a:cs typeface="+mn-cs"/>
              </a:rPr>
              <a:t> they form the prominent arc of hills that can be seen to the NW of the crater center in the satellite picture above. The Witwatersrand rocks are followed, in succession, by the </a:t>
            </a:r>
            <a:r>
              <a:rPr lang="en-US" sz="1200" b="0" i="0" kern="1200" dirty="0" err="1" smtClean="0">
                <a:solidFill>
                  <a:srgbClr val="000000"/>
                </a:solidFill>
                <a:latin typeface="Times New Roman" pitchFamily="18" charset="0"/>
                <a:ea typeface="+mn-ea"/>
                <a:cs typeface="+mn-cs"/>
              </a:rPr>
              <a:t>Ventersdorp</a:t>
            </a:r>
            <a:r>
              <a:rPr lang="en-US" sz="1200" b="0" i="0" kern="1200" dirty="0" smtClean="0">
                <a:solidFill>
                  <a:srgbClr val="000000"/>
                </a:solidFill>
                <a:latin typeface="Times New Roman" pitchFamily="18" charset="0"/>
                <a:ea typeface="+mn-ea"/>
                <a:cs typeface="+mn-cs"/>
              </a:rPr>
              <a:t> lavas at a distance of about 35 km from the center, and the </a:t>
            </a:r>
            <a:r>
              <a:rPr lang="en-US" sz="1200" b="0" i="0" u="none" strike="noStrike" kern="1200" dirty="0" smtClean="0">
                <a:solidFill>
                  <a:srgbClr val="000000"/>
                </a:solidFill>
                <a:latin typeface="Times New Roman" pitchFamily="18" charset="0"/>
                <a:ea typeface="+mn-ea"/>
                <a:cs typeface="+mn-cs"/>
                <a:hlinkClick r:id="rId33" tooltip="Transvaal Basin"/>
              </a:rPr>
              <a:t>Transvaal </a:t>
            </a:r>
            <a:r>
              <a:rPr lang="en-US" sz="1200" b="0" i="0" u="none" strike="noStrike" kern="1200" dirty="0" err="1" smtClean="0">
                <a:solidFill>
                  <a:srgbClr val="000000"/>
                </a:solidFill>
                <a:latin typeface="Times New Roman" pitchFamily="18" charset="0"/>
                <a:ea typeface="+mn-ea"/>
                <a:cs typeface="+mn-cs"/>
                <a:hlinkClick r:id="rId33" tooltip="Transvaal Basin"/>
              </a:rPr>
              <a:t>Supergroup</a:t>
            </a:r>
            <a:r>
              <a:rPr lang="en-US" sz="1200" b="0" i="0" kern="1200" dirty="0" smtClean="0">
                <a:solidFill>
                  <a:srgbClr val="000000"/>
                </a:solidFill>
                <a:latin typeface="Times New Roman" pitchFamily="18" charset="0"/>
                <a:ea typeface="+mn-ea"/>
                <a:cs typeface="+mn-cs"/>
              </a:rPr>
              <a:t>, consisting of a narrow band of the </a:t>
            </a:r>
            <a:r>
              <a:rPr lang="en-US" sz="1200" b="0" i="0" kern="1200" dirty="0" err="1" smtClean="0">
                <a:solidFill>
                  <a:srgbClr val="000000"/>
                </a:solidFill>
                <a:latin typeface="Times New Roman" pitchFamily="18" charset="0"/>
                <a:ea typeface="+mn-ea"/>
                <a:cs typeface="+mn-cs"/>
              </a:rPr>
              <a:t>Ghaap</a:t>
            </a:r>
            <a:r>
              <a:rPr lang="en-US" sz="1200" b="0" i="0" kern="1200" dirty="0" smtClean="0">
                <a:solidFill>
                  <a:srgbClr val="000000"/>
                </a:solidFill>
                <a:latin typeface="Times New Roman" pitchFamily="18" charset="0"/>
                <a:ea typeface="+mn-ea"/>
                <a:cs typeface="+mn-cs"/>
              </a:rPr>
              <a:t> </a:t>
            </a:r>
            <a:r>
              <a:rPr lang="en-US" sz="1200" b="0" i="0" u="none" strike="noStrike" kern="1200" dirty="0" err="1" smtClean="0">
                <a:solidFill>
                  <a:srgbClr val="000000"/>
                </a:solidFill>
                <a:latin typeface="Times New Roman" pitchFamily="18" charset="0"/>
                <a:ea typeface="+mn-ea"/>
                <a:cs typeface="+mn-cs"/>
                <a:hlinkClick r:id="rId37" tooltip="Dolomite"/>
              </a:rPr>
              <a:t>Dolomite</a:t>
            </a:r>
            <a:r>
              <a:rPr lang="en-US" sz="1200" b="0" i="0" kern="1200" dirty="0" err="1" smtClean="0">
                <a:solidFill>
                  <a:srgbClr val="000000"/>
                </a:solidFill>
                <a:latin typeface="Times New Roman" pitchFamily="18" charset="0"/>
                <a:ea typeface="+mn-ea"/>
                <a:cs typeface="+mn-cs"/>
              </a:rPr>
              <a:t>rocks</a:t>
            </a:r>
            <a:r>
              <a:rPr lang="en-US" sz="1200" b="0" i="0" kern="1200" dirty="0" smtClean="0">
                <a:solidFill>
                  <a:srgbClr val="000000"/>
                </a:solidFill>
                <a:latin typeface="Times New Roman" pitchFamily="18" charset="0"/>
                <a:ea typeface="+mn-ea"/>
                <a:cs typeface="+mn-cs"/>
              </a:rPr>
              <a:t> and the </a:t>
            </a:r>
            <a:r>
              <a:rPr lang="en-US" sz="1200" b="0" i="0" u="none" strike="noStrike" kern="1200" dirty="0" smtClean="0">
                <a:solidFill>
                  <a:srgbClr val="000000"/>
                </a:solidFill>
                <a:latin typeface="Times New Roman" pitchFamily="18" charset="0"/>
                <a:ea typeface="+mn-ea"/>
                <a:cs typeface="+mn-cs"/>
                <a:hlinkClick r:id="rId33" tooltip="Transvaal Basin"/>
              </a:rPr>
              <a:t>Pretoria Subgroup</a:t>
            </a:r>
            <a:r>
              <a:rPr lang="en-US" sz="1200" b="0" i="0" kern="1200" dirty="0" smtClean="0">
                <a:solidFill>
                  <a:srgbClr val="000000"/>
                </a:solidFill>
                <a:latin typeface="Times New Roman" pitchFamily="18" charset="0"/>
                <a:ea typeface="+mn-ea"/>
                <a:cs typeface="+mn-cs"/>
              </a:rPr>
              <a:t> of rocks, which together form a 25–30 km wide band beyond that.</a:t>
            </a:r>
            <a:r>
              <a:rPr lang="en-US" sz="1200" b="0" i="0" u="none" strike="noStrike" kern="1200" baseline="30000" dirty="0" smtClean="0">
                <a:solidFill>
                  <a:srgbClr val="000000"/>
                </a:solidFill>
                <a:latin typeface="Times New Roman" pitchFamily="18" charset="0"/>
                <a:ea typeface="+mn-ea"/>
                <a:cs typeface="+mn-cs"/>
                <a:hlinkClick r:id="rId7"/>
              </a:rPr>
              <a:t>[7]</a:t>
            </a:r>
            <a:r>
              <a:rPr lang="en-US" sz="1200" b="0" i="0" kern="1200" dirty="0" smtClean="0">
                <a:solidFill>
                  <a:srgbClr val="000000"/>
                </a:solidFill>
                <a:latin typeface="Times New Roman" pitchFamily="18" charset="0"/>
                <a:ea typeface="+mn-ea"/>
                <a:cs typeface="+mn-cs"/>
              </a:rPr>
              <a:t> From about halfway through the Pretoria Subgroup of rocks around the crater center, the order of the rocks is reversed. Moving outwards towards where the crater rim used to be, the </a:t>
            </a:r>
            <a:r>
              <a:rPr lang="en-US" sz="1200" b="0" i="0" kern="1200" dirty="0" err="1" smtClean="0">
                <a:solidFill>
                  <a:srgbClr val="000000"/>
                </a:solidFill>
                <a:latin typeface="Times New Roman" pitchFamily="18" charset="0"/>
                <a:ea typeface="+mn-ea"/>
                <a:cs typeface="+mn-cs"/>
              </a:rPr>
              <a:t>Ghaap</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37" tooltip="Dolomite"/>
              </a:rPr>
              <a:t>Dolomite</a:t>
            </a:r>
            <a:r>
              <a:rPr lang="en-US" sz="1200" b="0" i="0" kern="1200" dirty="0" smtClean="0">
                <a:solidFill>
                  <a:srgbClr val="000000"/>
                </a:solidFill>
                <a:latin typeface="Times New Roman" pitchFamily="18" charset="0"/>
                <a:ea typeface="+mn-ea"/>
                <a:cs typeface="+mn-cs"/>
              </a:rPr>
              <a:t> group resurfaces at 60 km from the center, followed by an arc of </a:t>
            </a:r>
            <a:r>
              <a:rPr lang="en-US" sz="1200" b="0" i="0" kern="1200" dirty="0" err="1" smtClean="0">
                <a:solidFill>
                  <a:srgbClr val="000000"/>
                </a:solidFill>
                <a:latin typeface="Times New Roman" pitchFamily="18" charset="0"/>
                <a:ea typeface="+mn-ea"/>
                <a:cs typeface="+mn-cs"/>
              </a:rPr>
              <a:t>Ventersdorp</a:t>
            </a:r>
            <a:r>
              <a:rPr lang="en-US" sz="1200" b="0" i="0" kern="1200" dirty="0" smtClean="0">
                <a:solidFill>
                  <a:srgbClr val="000000"/>
                </a:solidFill>
                <a:latin typeface="Times New Roman" pitchFamily="18" charset="0"/>
                <a:ea typeface="+mn-ea"/>
                <a:cs typeface="+mn-cs"/>
              </a:rPr>
              <a:t> lavas, beyond which, at between 80 and 120 km from the center, the Witwatersrand rocks re-emerge to form an interrupted arc of outcrops today, of which the </a:t>
            </a:r>
            <a:r>
              <a:rPr lang="en-US" sz="1200" b="0" i="0" u="none" strike="noStrike" kern="1200" dirty="0" smtClean="0">
                <a:solidFill>
                  <a:srgbClr val="000000"/>
                </a:solidFill>
                <a:latin typeface="Times New Roman" pitchFamily="18" charset="0"/>
                <a:ea typeface="+mn-ea"/>
                <a:cs typeface="+mn-cs"/>
                <a:hlinkClick r:id="rId19" tooltip="Johannesburg"/>
              </a:rPr>
              <a:t>Johannesburg</a:t>
            </a:r>
            <a:r>
              <a:rPr lang="en-US" sz="1200" b="0" i="0" kern="1200" dirty="0" smtClean="0">
                <a:solidFill>
                  <a:srgbClr val="000000"/>
                </a:solidFill>
                <a:latin typeface="Times New Roman" pitchFamily="18" charset="0"/>
                <a:ea typeface="+mn-ea"/>
                <a:cs typeface="+mn-cs"/>
              </a:rPr>
              <a:t> group is the most famous, because it was here that gold was discovered in 1886.</a:t>
            </a:r>
            <a:r>
              <a:rPr lang="en-US" sz="1200" b="0" i="0" u="none" strike="noStrike" kern="1200" baseline="30000" dirty="0" smtClean="0">
                <a:solidFill>
                  <a:srgbClr val="000000"/>
                </a:solidFill>
                <a:latin typeface="Times New Roman" pitchFamily="18" charset="0"/>
                <a:ea typeface="+mn-ea"/>
                <a:cs typeface="+mn-cs"/>
                <a:hlinkClick r:id="rId7"/>
              </a:rPr>
              <a:t>[4][7]</a:t>
            </a:r>
            <a:r>
              <a:rPr lang="en-US" sz="1200" b="0" i="0" kern="1200" dirty="0" smtClean="0">
                <a:solidFill>
                  <a:srgbClr val="000000"/>
                </a:solidFill>
                <a:latin typeface="Times New Roman" pitchFamily="18" charset="0"/>
                <a:ea typeface="+mn-ea"/>
                <a:cs typeface="+mn-cs"/>
              </a:rPr>
              <a:t> It is thus possible that if it had not been for the </a:t>
            </a:r>
            <a:r>
              <a:rPr lang="en-US" sz="1200" b="0" i="0" kern="1200" dirty="0" err="1" smtClean="0">
                <a:solidFill>
                  <a:srgbClr val="000000"/>
                </a:solidFill>
                <a:latin typeface="Times New Roman" pitchFamily="18" charset="0"/>
                <a:ea typeface="+mn-ea"/>
                <a:cs typeface="+mn-cs"/>
              </a:rPr>
              <a:t>Vredefort</a:t>
            </a:r>
            <a:r>
              <a:rPr lang="en-US" sz="1200" b="0" i="0" kern="1200" dirty="0" smtClean="0">
                <a:solidFill>
                  <a:srgbClr val="000000"/>
                </a:solidFill>
                <a:latin typeface="Times New Roman" pitchFamily="18" charset="0"/>
                <a:ea typeface="+mn-ea"/>
                <a:cs typeface="+mn-cs"/>
              </a:rPr>
              <a:t> impact this gold would never have been discovered.</a:t>
            </a:r>
            <a:r>
              <a:rPr lang="en-US" sz="1200" b="0" i="0" u="none" strike="noStrike" kern="1200" baseline="30000" dirty="0" smtClean="0">
                <a:solidFill>
                  <a:srgbClr val="000000"/>
                </a:solidFill>
                <a:latin typeface="Times New Roman" pitchFamily="18" charset="0"/>
                <a:ea typeface="+mn-ea"/>
                <a:cs typeface="+mn-cs"/>
                <a:hlinkClick r:id="rId7"/>
              </a:rPr>
              <a:t>[4]</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The 40 km diameter center of the </a:t>
            </a:r>
            <a:r>
              <a:rPr lang="en-US" sz="1200" b="0" i="0" kern="1200" dirty="0" err="1" smtClean="0">
                <a:solidFill>
                  <a:srgbClr val="000000"/>
                </a:solidFill>
                <a:latin typeface="Times New Roman" pitchFamily="18" charset="0"/>
                <a:ea typeface="+mn-ea"/>
                <a:cs typeface="+mn-cs"/>
              </a:rPr>
              <a:t>Vredefort</a:t>
            </a:r>
            <a:r>
              <a:rPr lang="en-US" sz="1200" b="0" i="0" kern="1200" dirty="0" smtClean="0">
                <a:solidFill>
                  <a:srgbClr val="000000"/>
                </a:solidFill>
                <a:latin typeface="Times New Roman" pitchFamily="18" charset="0"/>
                <a:ea typeface="+mn-ea"/>
                <a:cs typeface="+mn-cs"/>
              </a:rPr>
              <a:t> crater consists of a granite dome (where it is not covered by much younger rocks belonging to the </a:t>
            </a:r>
            <a:r>
              <a:rPr lang="en-US" sz="1200" b="0" i="0" u="none" strike="noStrike" kern="1200" dirty="0" smtClean="0">
                <a:solidFill>
                  <a:srgbClr val="000000"/>
                </a:solidFill>
                <a:latin typeface="Times New Roman" pitchFamily="18" charset="0"/>
                <a:ea typeface="+mn-ea"/>
                <a:cs typeface="+mn-cs"/>
                <a:hlinkClick r:id="rId15" tooltip="Karoo Supergroup"/>
              </a:rPr>
              <a:t>Karoo </a:t>
            </a:r>
            <a:r>
              <a:rPr lang="en-US" sz="1200" b="0" i="0" u="none" strike="noStrike" kern="1200" dirty="0" err="1" smtClean="0">
                <a:solidFill>
                  <a:srgbClr val="000000"/>
                </a:solidFill>
                <a:latin typeface="Times New Roman" pitchFamily="18" charset="0"/>
                <a:ea typeface="+mn-ea"/>
                <a:cs typeface="+mn-cs"/>
                <a:hlinkClick r:id="rId15" tooltip="Karoo Supergroup"/>
              </a:rPr>
              <a:t>Supergroup</a:t>
            </a:r>
            <a:r>
              <a:rPr lang="en-US" sz="1200" b="0" i="0" kern="1200" dirty="0" smtClean="0">
                <a:solidFill>
                  <a:srgbClr val="000000"/>
                </a:solidFill>
                <a:latin typeface="Times New Roman" pitchFamily="18" charset="0"/>
                <a:ea typeface="+mn-ea"/>
                <a:cs typeface="+mn-cs"/>
              </a:rPr>
              <a:t>) which is an exposed part of the </a:t>
            </a:r>
            <a:r>
              <a:rPr lang="en-US" sz="1200" b="0" i="0" u="none" strike="noStrike" kern="1200" dirty="0" err="1" smtClean="0">
                <a:solidFill>
                  <a:srgbClr val="000000"/>
                </a:solidFill>
                <a:latin typeface="Times New Roman" pitchFamily="18" charset="0"/>
                <a:ea typeface="+mn-ea"/>
                <a:cs typeface="+mn-cs"/>
                <a:hlinkClick r:id="rId38" tooltip="Kaapvaal craton"/>
              </a:rPr>
              <a:t>Kaapvaal</a:t>
            </a:r>
            <a:r>
              <a:rPr lang="en-US" sz="1200" b="0" i="0" u="none" strike="noStrike" kern="1200" dirty="0" smtClean="0">
                <a:solidFill>
                  <a:srgbClr val="000000"/>
                </a:solidFill>
                <a:latin typeface="Times New Roman" pitchFamily="18" charset="0"/>
                <a:ea typeface="+mn-ea"/>
                <a:cs typeface="+mn-cs"/>
                <a:hlinkClick r:id="rId38" tooltip="Kaapvaal craton"/>
              </a:rPr>
              <a:t> </a:t>
            </a:r>
            <a:r>
              <a:rPr lang="en-US" sz="1200" b="0" i="0" u="none" strike="noStrike" kern="1200" dirty="0" err="1" smtClean="0">
                <a:solidFill>
                  <a:srgbClr val="000000"/>
                </a:solidFill>
                <a:latin typeface="Times New Roman" pitchFamily="18" charset="0"/>
                <a:ea typeface="+mn-ea"/>
                <a:cs typeface="+mn-cs"/>
                <a:hlinkClick r:id="rId38" tooltip="Kaapvaal craton"/>
              </a:rPr>
              <a:t>craton</a:t>
            </a:r>
            <a:r>
              <a:rPr lang="en-US" sz="1200" b="0" i="0" kern="1200" dirty="0" smtClean="0">
                <a:solidFill>
                  <a:srgbClr val="000000"/>
                </a:solidFill>
                <a:latin typeface="Times New Roman" pitchFamily="18" charset="0"/>
                <a:ea typeface="+mn-ea"/>
                <a:cs typeface="+mn-cs"/>
              </a:rPr>
              <a:t>, one of the oldest </a:t>
            </a:r>
            <a:r>
              <a:rPr lang="en-US" sz="1200" b="0" i="0" kern="1200" dirty="0" err="1" smtClean="0">
                <a:solidFill>
                  <a:srgbClr val="000000"/>
                </a:solidFill>
                <a:latin typeface="Times New Roman" pitchFamily="18" charset="0"/>
                <a:ea typeface="+mn-ea"/>
                <a:cs typeface="+mn-cs"/>
              </a:rPr>
              <a:t>microcontinents</a:t>
            </a:r>
            <a:r>
              <a:rPr lang="en-US" sz="1200" b="0" i="0" kern="1200" dirty="0" smtClean="0">
                <a:solidFill>
                  <a:srgbClr val="000000"/>
                </a:solidFill>
                <a:latin typeface="Times New Roman" pitchFamily="18" charset="0"/>
                <a:ea typeface="+mn-ea"/>
                <a:cs typeface="+mn-cs"/>
              </a:rPr>
              <a:t> which formed on earth 3900 million years ago.</a:t>
            </a:r>
            <a:r>
              <a:rPr lang="en-US" sz="1200" b="0" i="0" u="none" strike="noStrike" kern="1200" baseline="30000" dirty="0" smtClean="0">
                <a:solidFill>
                  <a:srgbClr val="000000"/>
                </a:solidFill>
                <a:latin typeface="Times New Roman" pitchFamily="18" charset="0"/>
                <a:ea typeface="+mn-ea"/>
                <a:cs typeface="+mn-cs"/>
                <a:hlinkClick r:id="rId7"/>
              </a:rPr>
              <a:t>[4]</a:t>
            </a:r>
            <a:r>
              <a:rPr lang="en-US" sz="1200" b="0" i="0" kern="1200" dirty="0" smtClean="0">
                <a:solidFill>
                  <a:srgbClr val="000000"/>
                </a:solidFill>
                <a:latin typeface="Times New Roman" pitchFamily="18" charset="0"/>
                <a:ea typeface="+mn-ea"/>
                <a:cs typeface="+mn-cs"/>
              </a:rPr>
              <a:t> This central peak uplift, or dome, is typical of a complex </a:t>
            </a:r>
            <a:r>
              <a:rPr lang="en-US" sz="1200" b="0" i="0" u="none" strike="noStrike" kern="1200" dirty="0" smtClean="0">
                <a:solidFill>
                  <a:srgbClr val="000000"/>
                </a:solidFill>
                <a:latin typeface="Times New Roman" pitchFamily="18" charset="0"/>
                <a:ea typeface="+mn-ea"/>
                <a:cs typeface="+mn-cs"/>
                <a:hlinkClick r:id="rId25" tooltip="Impact crater"/>
              </a:rPr>
              <a:t>impact crater</a:t>
            </a:r>
            <a:r>
              <a:rPr lang="en-US" sz="1200" b="0" i="0" kern="1200" dirty="0" smtClean="0">
                <a:solidFill>
                  <a:srgbClr val="000000"/>
                </a:solidFill>
                <a:latin typeface="Times New Roman" pitchFamily="18" charset="0"/>
                <a:ea typeface="+mn-ea"/>
                <a:cs typeface="+mn-cs"/>
              </a:rPr>
              <a:t>, where the liquefied rocks splashed up in the wake the meteor as it penetrated the surface.</a:t>
            </a:r>
          </a:p>
          <a:p>
            <a:r>
              <a:rPr lang="en-US" sz="1200" b="0" i="0" kern="1200" dirty="0" smtClean="0">
                <a:solidFill>
                  <a:srgbClr val="000000"/>
                </a:solidFill>
                <a:latin typeface="Times New Roman" pitchFamily="18" charset="0"/>
                <a:ea typeface="+mn-ea"/>
                <a:cs typeface="+mn-cs"/>
              </a:rPr>
              <a:t>Conservation[</a:t>
            </a:r>
            <a:r>
              <a:rPr lang="en-US" sz="1200" b="0" i="0" u="none" strike="noStrike" kern="1200" dirty="0" smtClean="0">
                <a:solidFill>
                  <a:srgbClr val="000000"/>
                </a:solidFill>
                <a:latin typeface="Times New Roman" pitchFamily="18" charset="0"/>
                <a:ea typeface="+mn-ea"/>
                <a:cs typeface="+mn-cs"/>
                <a:hlinkClick r:id="rId39" tooltip="Edit section: Conservation"/>
              </a:rPr>
              <a:t>edit</a:t>
            </a:r>
            <a:r>
              <a:rPr lang="en-US" sz="1200" b="0" i="0" kern="1200" dirty="0" smtClean="0">
                <a:solidFill>
                  <a:srgbClr val="000000"/>
                </a:solidFill>
                <a:latin typeface="Times New Roman" pitchFamily="18" charset="0"/>
                <a:ea typeface="+mn-ea"/>
                <a:cs typeface="+mn-cs"/>
              </a:rPr>
              <a:t>]</a:t>
            </a:r>
            <a:endParaRPr lang="en-US" sz="1200" b="0" i="0" kern="1200" dirty="0">
              <a:solidFill>
                <a:srgbClr val="000000"/>
              </a:solidFill>
              <a:latin typeface="Times New Roman" pitchFamily="18" charset="0"/>
              <a:ea typeface="+mn-ea"/>
              <a:cs typeface="+mn-cs"/>
            </a:endParaRPr>
          </a:p>
        </p:txBody>
      </p:sp>
      <p:sp>
        <p:nvSpPr>
          <p:cNvPr id="4" name="Zástupný symbol pro číslo snímku 3"/>
          <p:cNvSpPr>
            <a:spLocks noGrp="1"/>
          </p:cNvSpPr>
          <p:nvPr>
            <p:ph type="sldNum" idx="10"/>
          </p:nvPr>
        </p:nvSpPr>
        <p:spPr/>
        <p:txBody>
          <a:bodyPr/>
          <a:lstStyle/>
          <a:p>
            <a:pPr>
              <a:defRPr/>
            </a:pPr>
            <a:fld id="{A7B2713B-8A2B-4C2E-956A-831491F00C68}" type="slidenum">
              <a:rPr lang="en-GB" smtClean="0"/>
              <a:pPr>
                <a:defRPr/>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40000" lnSpcReduction="20000"/>
          </a:bodyPr>
          <a:lstStyle/>
          <a:p>
            <a:r>
              <a:rPr lang="en-US" sz="1200" b="0" i="0" kern="1200" dirty="0" smtClean="0">
                <a:solidFill>
                  <a:srgbClr val="000000"/>
                </a:solidFill>
                <a:latin typeface="Times New Roman" pitchFamily="18" charset="0"/>
                <a:ea typeface="+mn-ea"/>
                <a:cs typeface="+mn-cs"/>
              </a:rPr>
              <a:t>The </a:t>
            </a:r>
            <a:r>
              <a:rPr lang="en-US" sz="1200" b="1" i="0" kern="1200" dirty="0" smtClean="0">
                <a:solidFill>
                  <a:srgbClr val="000000"/>
                </a:solidFill>
                <a:latin typeface="Times New Roman" pitchFamily="18" charset="0"/>
                <a:ea typeface="+mn-ea"/>
                <a:cs typeface="+mn-cs"/>
              </a:rPr>
              <a:t>Sudbury Basin</a:t>
            </a:r>
            <a:r>
              <a:rPr lang="en-US" sz="1200" b="0" i="0" kern="1200" dirty="0" smtClean="0">
                <a:solidFill>
                  <a:srgbClr val="000000"/>
                </a:solidFill>
                <a:latin typeface="Times New Roman" pitchFamily="18" charset="0"/>
                <a:ea typeface="+mn-ea"/>
                <a:cs typeface="+mn-cs"/>
              </a:rPr>
              <a:t>, also known as </a:t>
            </a:r>
            <a:r>
              <a:rPr lang="en-US" sz="1200" b="1" i="0" kern="1200" dirty="0" smtClean="0">
                <a:solidFill>
                  <a:srgbClr val="000000"/>
                </a:solidFill>
                <a:latin typeface="Times New Roman" pitchFamily="18" charset="0"/>
                <a:ea typeface="+mn-ea"/>
                <a:cs typeface="+mn-cs"/>
              </a:rPr>
              <a:t>Sudbury Structure</a:t>
            </a:r>
            <a:r>
              <a:rPr lang="en-US" sz="1200" b="0" i="0" kern="1200" dirty="0" smtClean="0">
                <a:solidFill>
                  <a:srgbClr val="000000"/>
                </a:solidFill>
                <a:latin typeface="Times New Roman" pitchFamily="18" charset="0"/>
                <a:ea typeface="+mn-ea"/>
                <a:cs typeface="+mn-cs"/>
              </a:rPr>
              <a:t> or the </a:t>
            </a:r>
            <a:r>
              <a:rPr lang="en-US" sz="1200" b="1" i="0" kern="1200" dirty="0" smtClean="0">
                <a:solidFill>
                  <a:srgbClr val="000000"/>
                </a:solidFill>
                <a:latin typeface="Times New Roman" pitchFamily="18" charset="0"/>
                <a:ea typeface="+mn-ea"/>
                <a:cs typeface="+mn-cs"/>
              </a:rPr>
              <a:t>Sudbury Nickel Irruptive</a:t>
            </a:r>
            <a:r>
              <a:rPr lang="en-US" sz="1200" b="0" i="0" kern="1200" dirty="0" smtClean="0">
                <a:solidFill>
                  <a:srgbClr val="000000"/>
                </a:solidFill>
                <a:latin typeface="Times New Roman" pitchFamily="18" charset="0"/>
                <a:ea typeface="+mn-ea"/>
                <a:cs typeface="+mn-cs"/>
              </a:rPr>
              <a:t>, is a major </a:t>
            </a:r>
            <a:r>
              <a:rPr lang="en-US" sz="1200" b="0" i="0" u="none" strike="noStrike" kern="1200" dirty="0" smtClean="0">
                <a:solidFill>
                  <a:srgbClr val="000000"/>
                </a:solidFill>
                <a:latin typeface="Times New Roman" pitchFamily="18" charset="0"/>
                <a:ea typeface="+mn-ea"/>
                <a:cs typeface="+mn-cs"/>
                <a:hlinkClick r:id="rId3" tooltip="Geology"/>
              </a:rPr>
              <a:t>geological</a:t>
            </a:r>
            <a:r>
              <a:rPr lang="en-US" sz="1200" b="0" i="0" kern="1200" dirty="0" smtClean="0">
                <a:solidFill>
                  <a:srgbClr val="000000"/>
                </a:solidFill>
                <a:latin typeface="Times New Roman" pitchFamily="18" charset="0"/>
                <a:ea typeface="+mn-ea"/>
                <a:cs typeface="+mn-cs"/>
              </a:rPr>
              <a:t> structure in </a:t>
            </a:r>
            <a:r>
              <a:rPr lang="en-US" sz="1200" b="0" i="0" u="none" strike="noStrike" kern="1200" dirty="0" smtClean="0">
                <a:solidFill>
                  <a:srgbClr val="000000"/>
                </a:solidFill>
                <a:latin typeface="Times New Roman" pitchFamily="18" charset="0"/>
                <a:ea typeface="+mn-ea"/>
                <a:cs typeface="+mn-cs"/>
                <a:hlinkClick r:id="rId4" tooltip="Ontario"/>
              </a:rPr>
              <a:t>Ontario</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5" tooltip="Canada"/>
              </a:rPr>
              <a:t>Canada</a:t>
            </a:r>
            <a:r>
              <a:rPr lang="en-US" sz="1200" b="0" i="0" kern="1200" dirty="0" smtClean="0">
                <a:solidFill>
                  <a:srgbClr val="000000"/>
                </a:solidFill>
                <a:latin typeface="Times New Roman" pitchFamily="18" charset="0"/>
                <a:ea typeface="+mn-ea"/>
                <a:cs typeface="+mn-cs"/>
              </a:rPr>
              <a:t>. It is the second-largest known </a:t>
            </a:r>
            <a:r>
              <a:rPr lang="en-US" sz="1200" b="0" i="0" u="none" strike="noStrike" kern="1200" dirty="0" smtClean="0">
                <a:solidFill>
                  <a:srgbClr val="000000"/>
                </a:solidFill>
                <a:latin typeface="Times New Roman" pitchFamily="18" charset="0"/>
                <a:ea typeface="+mn-ea"/>
                <a:cs typeface="+mn-cs"/>
                <a:hlinkClick r:id="rId6" tooltip="Impact crater"/>
              </a:rPr>
              <a:t>impact crater</a:t>
            </a:r>
            <a:r>
              <a:rPr lang="en-US" sz="1200" b="0" i="0" kern="1200" dirty="0" smtClean="0">
                <a:solidFill>
                  <a:srgbClr val="000000"/>
                </a:solidFill>
                <a:latin typeface="Times New Roman" pitchFamily="18" charset="0"/>
                <a:ea typeface="+mn-ea"/>
                <a:cs typeface="+mn-cs"/>
              </a:rPr>
              <a:t> </a:t>
            </a:r>
            <a:r>
              <a:rPr lang="en-US" sz="1200" b="0" i="0" kern="1200" dirty="0" err="1" smtClean="0">
                <a:solidFill>
                  <a:srgbClr val="000000"/>
                </a:solidFill>
                <a:latin typeface="Times New Roman" pitchFamily="18" charset="0"/>
                <a:ea typeface="+mn-ea"/>
                <a:cs typeface="+mn-cs"/>
              </a:rPr>
              <a:t>or</a:t>
            </a:r>
            <a:r>
              <a:rPr lang="en-US" sz="1200" b="0" i="0" u="none" strike="noStrike" kern="1200" dirty="0" err="1" smtClean="0">
                <a:solidFill>
                  <a:srgbClr val="000000"/>
                </a:solidFill>
                <a:latin typeface="Times New Roman" pitchFamily="18" charset="0"/>
                <a:ea typeface="+mn-ea"/>
                <a:cs typeface="+mn-cs"/>
                <a:hlinkClick r:id="rId7" tooltip="Astrobleme"/>
              </a:rPr>
              <a:t>astrobleme</a:t>
            </a:r>
            <a:r>
              <a:rPr lang="en-US" sz="1200" b="0" i="0" kern="1200" dirty="0" smtClean="0">
                <a:solidFill>
                  <a:srgbClr val="000000"/>
                </a:solidFill>
                <a:latin typeface="Times New Roman" pitchFamily="18" charset="0"/>
                <a:ea typeface="+mn-ea"/>
                <a:cs typeface="+mn-cs"/>
              </a:rPr>
              <a:t> on </a:t>
            </a:r>
            <a:r>
              <a:rPr lang="en-US" sz="1200" b="0" i="0" u="none" strike="noStrike" kern="1200" dirty="0" smtClean="0">
                <a:solidFill>
                  <a:srgbClr val="000000"/>
                </a:solidFill>
                <a:latin typeface="Times New Roman" pitchFamily="18" charset="0"/>
                <a:ea typeface="+mn-ea"/>
                <a:cs typeface="+mn-cs"/>
                <a:hlinkClick r:id="rId8" tooltip="Earth"/>
              </a:rPr>
              <a:t>Earth</a:t>
            </a:r>
            <a:r>
              <a:rPr lang="en-US" sz="1200" b="0" i="0" kern="1200" dirty="0" smtClean="0">
                <a:solidFill>
                  <a:srgbClr val="000000"/>
                </a:solidFill>
                <a:latin typeface="Times New Roman" pitchFamily="18" charset="0"/>
                <a:ea typeface="+mn-ea"/>
                <a:cs typeface="+mn-cs"/>
              </a:rPr>
              <a:t>, as well as one of the oldest.</a:t>
            </a:r>
            <a:r>
              <a:rPr lang="en-US" sz="1200" b="0" i="0" u="none" strike="noStrike" kern="1200" baseline="30000" dirty="0" smtClean="0">
                <a:solidFill>
                  <a:srgbClr val="000000"/>
                </a:solidFill>
                <a:latin typeface="Times New Roman" pitchFamily="18" charset="0"/>
                <a:ea typeface="+mn-ea"/>
                <a:cs typeface="+mn-cs"/>
                <a:hlinkClick r:id="rId9"/>
              </a:rPr>
              <a:t>[1]</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The basin is located on the </a:t>
            </a:r>
            <a:r>
              <a:rPr lang="en-US" sz="1200" b="0" i="0" u="none" strike="noStrike" kern="1200" dirty="0" smtClean="0">
                <a:solidFill>
                  <a:srgbClr val="000000"/>
                </a:solidFill>
                <a:latin typeface="Times New Roman" pitchFamily="18" charset="0"/>
                <a:ea typeface="+mn-ea"/>
                <a:cs typeface="+mn-cs"/>
                <a:hlinkClick r:id="rId10" tooltip="Canadian Shield"/>
              </a:rPr>
              <a:t>Canadian Shield</a:t>
            </a:r>
            <a:r>
              <a:rPr lang="en-US" sz="1200" b="0" i="0" kern="1200" dirty="0" smtClean="0">
                <a:solidFill>
                  <a:srgbClr val="000000"/>
                </a:solidFill>
                <a:latin typeface="Times New Roman" pitchFamily="18" charset="0"/>
                <a:ea typeface="+mn-ea"/>
                <a:cs typeface="+mn-cs"/>
              </a:rPr>
              <a:t> in the city of </a:t>
            </a:r>
            <a:r>
              <a:rPr lang="en-US" sz="1200" b="0" i="0" u="none" strike="noStrike" kern="1200" dirty="0" smtClean="0">
                <a:solidFill>
                  <a:srgbClr val="000000"/>
                </a:solidFill>
                <a:latin typeface="Times New Roman" pitchFamily="18" charset="0"/>
                <a:ea typeface="+mn-ea"/>
                <a:cs typeface="+mn-cs"/>
                <a:hlinkClick r:id="rId11" tooltip="Greater Sudbury"/>
              </a:rPr>
              <a:t>Greater Sudbury</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4" tooltip="Ontario"/>
              </a:rPr>
              <a:t>Ontario</a:t>
            </a:r>
            <a:r>
              <a:rPr lang="en-US" sz="1200" b="0" i="0" kern="1200" dirty="0" smtClean="0">
                <a:solidFill>
                  <a:srgbClr val="000000"/>
                </a:solidFill>
                <a:latin typeface="Times New Roman" pitchFamily="18" charset="0"/>
                <a:ea typeface="+mn-ea"/>
                <a:cs typeface="+mn-cs"/>
              </a:rPr>
              <a:t>. The former municipalities of </a:t>
            </a:r>
            <a:r>
              <a:rPr lang="en-US" sz="1200" b="0" i="0" u="none" strike="noStrike" kern="1200" dirty="0" smtClean="0">
                <a:solidFill>
                  <a:srgbClr val="000000"/>
                </a:solidFill>
                <a:latin typeface="Times New Roman" pitchFamily="18" charset="0"/>
                <a:ea typeface="+mn-ea"/>
                <a:cs typeface="+mn-cs"/>
                <a:hlinkClick r:id="rId12" tooltip="Rayside-Balfour"/>
              </a:rPr>
              <a:t>Rayside-Balfour</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13" tooltip="Valley East"/>
              </a:rPr>
              <a:t>Valley East</a:t>
            </a:r>
            <a:r>
              <a:rPr lang="en-US" sz="1200" b="0" i="0" kern="1200" dirty="0" smtClean="0">
                <a:solidFill>
                  <a:srgbClr val="000000"/>
                </a:solidFill>
                <a:latin typeface="Times New Roman" pitchFamily="18" charset="0"/>
                <a:ea typeface="+mn-ea"/>
                <a:cs typeface="+mn-cs"/>
              </a:rPr>
              <a:t> and </a:t>
            </a:r>
            <a:r>
              <a:rPr lang="en-US" sz="1200" b="0" i="0" u="none" strike="noStrike" kern="1200" dirty="0" err="1" smtClean="0">
                <a:solidFill>
                  <a:srgbClr val="000000"/>
                </a:solidFill>
                <a:latin typeface="Times New Roman" pitchFamily="18" charset="0"/>
                <a:ea typeface="+mn-ea"/>
                <a:cs typeface="+mn-cs"/>
                <a:hlinkClick r:id="rId14" tooltip="Capreol"/>
              </a:rPr>
              <a:t>Capreol</a:t>
            </a:r>
            <a:r>
              <a:rPr lang="en-US" sz="1200" b="0" i="0" kern="1200" dirty="0" smtClean="0">
                <a:solidFill>
                  <a:srgbClr val="000000"/>
                </a:solidFill>
                <a:latin typeface="Times New Roman" pitchFamily="18" charset="0"/>
                <a:ea typeface="+mn-ea"/>
                <a:cs typeface="+mn-cs"/>
              </a:rPr>
              <a:t> lie within the Sudbury Basin, which is referred to locally as "The Valley". The urban core of the former city of Sudbury lies on the southern outskirts of the basin.</a:t>
            </a:r>
          </a:p>
          <a:p>
            <a:r>
              <a:rPr lang="en-US" sz="1200" b="0" i="0" kern="1200" dirty="0" smtClean="0">
                <a:solidFill>
                  <a:srgbClr val="000000"/>
                </a:solidFill>
                <a:latin typeface="Times New Roman" pitchFamily="18" charset="0"/>
                <a:ea typeface="+mn-ea"/>
                <a:cs typeface="+mn-cs"/>
              </a:rPr>
              <a:t>The Sudbury Basin is located near a number of other geological structures, including the </a:t>
            </a:r>
            <a:r>
              <a:rPr lang="en-US" sz="1200" b="0" i="0" u="none" strike="noStrike" kern="1200" dirty="0" err="1" smtClean="0">
                <a:solidFill>
                  <a:srgbClr val="000000"/>
                </a:solidFill>
                <a:latin typeface="Times New Roman" pitchFamily="18" charset="0"/>
                <a:ea typeface="+mn-ea"/>
                <a:cs typeface="+mn-cs"/>
                <a:hlinkClick r:id="rId15" tooltip="Temagami Magnetic Anomaly"/>
              </a:rPr>
              <a:t>Temagami</a:t>
            </a:r>
            <a:r>
              <a:rPr lang="en-US" sz="1200" b="0" i="0" u="none" strike="noStrike" kern="1200" dirty="0" smtClean="0">
                <a:solidFill>
                  <a:srgbClr val="000000"/>
                </a:solidFill>
                <a:latin typeface="Times New Roman" pitchFamily="18" charset="0"/>
                <a:ea typeface="+mn-ea"/>
                <a:cs typeface="+mn-cs"/>
                <a:hlinkClick r:id="rId15" tooltip="Temagami Magnetic Anomaly"/>
              </a:rPr>
              <a:t> Magnetic Anomaly</a:t>
            </a:r>
            <a:r>
              <a:rPr lang="en-US" sz="1200" b="0" i="0" kern="1200" dirty="0" smtClean="0">
                <a:solidFill>
                  <a:srgbClr val="000000"/>
                </a:solidFill>
                <a:latin typeface="Times New Roman" pitchFamily="18" charset="0"/>
                <a:ea typeface="+mn-ea"/>
                <a:cs typeface="+mn-cs"/>
              </a:rPr>
              <a:t>, the </a:t>
            </a:r>
            <a:r>
              <a:rPr lang="en-US" sz="1200" b="0" i="0" u="none" strike="noStrike" kern="1200" dirty="0" smtClean="0">
                <a:solidFill>
                  <a:srgbClr val="000000"/>
                </a:solidFill>
                <a:latin typeface="Times New Roman" pitchFamily="18" charset="0"/>
                <a:ea typeface="+mn-ea"/>
                <a:cs typeface="+mn-cs"/>
                <a:hlinkClick r:id="rId16" tooltip="Lake Wanapitei"/>
              </a:rPr>
              <a:t>Lake </a:t>
            </a:r>
            <a:r>
              <a:rPr lang="en-US" sz="1200" b="0" i="0" u="none" strike="noStrike" kern="1200" dirty="0" err="1" smtClean="0">
                <a:solidFill>
                  <a:srgbClr val="000000"/>
                </a:solidFill>
                <a:latin typeface="Times New Roman" pitchFamily="18" charset="0"/>
                <a:ea typeface="+mn-ea"/>
                <a:cs typeface="+mn-cs"/>
                <a:hlinkClick r:id="rId16" tooltip="Lake Wanapitei"/>
              </a:rPr>
              <a:t>Wanapitei</a:t>
            </a:r>
            <a:r>
              <a:rPr lang="en-US" sz="1200" b="0" i="0" kern="1200" dirty="0" smtClean="0">
                <a:solidFill>
                  <a:srgbClr val="000000"/>
                </a:solidFill>
                <a:latin typeface="Times New Roman" pitchFamily="18" charset="0"/>
                <a:ea typeface="+mn-ea"/>
                <a:cs typeface="+mn-cs"/>
              </a:rPr>
              <a:t> impact crater, the western end of the </a:t>
            </a:r>
            <a:r>
              <a:rPr lang="en-US" sz="1200" b="0" i="0" u="none" strike="noStrike" kern="1200" dirty="0" smtClean="0">
                <a:solidFill>
                  <a:srgbClr val="000000"/>
                </a:solidFill>
                <a:latin typeface="Times New Roman" pitchFamily="18" charset="0"/>
                <a:ea typeface="+mn-ea"/>
                <a:cs typeface="+mn-cs"/>
                <a:hlinkClick r:id="rId17" tooltip="Ottawa-Bonnechere Graben"/>
              </a:rPr>
              <a:t>Ottawa-</a:t>
            </a:r>
            <a:r>
              <a:rPr lang="en-US" sz="1200" b="0" i="0" u="none" strike="noStrike" kern="1200" dirty="0" err="1" smtClean="0">
                <a:solidFill>
                  <a:srgbClr val="000000"/>
                </a:solidFill>
                <a:latin typeface="Times New Roman" pitchFamily="18" charset="0"/>
                <a:ea typeface="+mn-ea"/>
                <a:cs typeface="+mn-cs"/>
                <a:hlinkClick r:id="rId17" tooltip="Ottawa-Bonnechere Graben"/>
              </a:rPr>
              <a:t>Bonnechere</a:t>
            </a:r>
            <a:r>
              <a:rPr lang="en-US" sz="1200" b="0" i="0" u="none" strike="noStrike" kern="1200" dirty="0" smtClean="0">
                <a:solidFill>
                  <a:srgbClr val="000000"/>
                </a:solidFill>
                <a:latin typeface="Times New Roman" pitchFamily="18" charset="0"/>
                <a:ea typeface="+mn-ea"/>
                <a:cs typeface="+mn-cs"/>
                <a:hlinkClick r:id="rId17" tooltip="Ottawa-Bonnechere Graben"/>
              </a:rPr>
              <a:t> </a:t>
            </a:r>
            <a:r>
              <a:rPr lang="en-US" sz="1200" b="0" i="0" u="none" strike="noStrike" kern="1200" dirty="0" err="1" smtClean="0">
                <a:solidFill>
                  <a:srgbClr val="000000"/>
                </a:solidFill>
                <a:latin typeface="Times New Roman" pitchFamily="18" charset="0"/>
                <a:ea typeface="+mn-ea"/>
                <a:cs typeface="+mn-cs"/>
                <a:hlinkClick r:id="rId17" tooltip="Ottawa-Bonnechere Graben"/>
              </a:rPr>
              <a:t>Graben</a:t>
            </a:r>
            <a:r>
              <a:rPr lang="en-US" sz="1200" b="0" i="0" kern="1200" dirty="0" smtClean="0">
                <a:solidFill>
                  <a:srgbClr val="000000"/>
                </a:solidFill>
                <a:latin typeface="Times New Roman" pitchFamily="18" charset="0"/>
                <a:ea typeface="+mn-ea"/>
                <a:cs typeface="+mn-cs"/>
              </a:rPr>
              <a:t>, the </a:t>
            </a:r>
            <a:r>
              <a:rPr lang="en-US" sz="1200" b="0" i="0" u="none" strike="noStrike" kern="1200" dirty="0" smtClean="0">
                <a:solidFill>
                  <a:srgbClr val="000000"/>
                </a:solidFill>
                <a:latin typeface="Times New Roman" pitchFamily="18" charset="0"/>
                <a:ea typeface="+mn-ea"/>
                <a:cs typeface="+mn-cs"/>
                <a:hlinkClick r:id="rId18" tooltip="Grenville Front Tectonic Zone"/>
              </a:rPr>
              <a:t>Grenville Front Tectonic Zone</a:t>
            </a:r>
            <a:r>
              <a:rPr lang="en-US" sz="1200" b="0" i="0" kern="1200" dirty="0" smtClean="0">
                <a:solidFill>
                  <a:srgbClr val="000000"/>
                </a:solidFill>
                <a:latin typeface="Times New Roman" pitchFamily="18" charset="0"/>
                <a:ea typeface="+mn-ea"/>
                <a:cs typeface="+mn-cs"/>
              </a:rPr>
              <a:t> and the eastern end of the </a:t>
            </a:r>
            <a:r>
              <a:rPr lang="en-US" sz="1200" b="0" i="0" u="none" strike="noStrike" kern="1200" dirty="0" smtClean="0">
                <a:solidFill>
                  <a:srgbClr val="000000"/>
                </a:solidFill>
                <a:latin typeface="Times New Roman" pitchFamily="18" charset="0"/>
                <a:ea typeface="+mn-ea"/>
                <a:cs typeface="+mn-cs"/>
                <a:hlinkClick r:id="rId19" tooltip="Great Lakes Tectonic Zone"/>
              </a:rPr>
              <a:t>Great Lakes Tectonic Zone</a:t>
            </a:r>
            <a:r>
              <a:rPr lang="en-US" sz="1200" b="0" i="0" kern="1200" dirty="0" smtClean="0">
                <a:solidFill>
                  <a:srgbClr val="000000"/>
                </a:solidFill>
                <a:latin typeface="Times New Roman" pitchFamily="18" charset="0"/>
                <a:ea typeface="+mn-ea"/>
                <a:cs typeface="+mn-cs"/>
              </a:rPr>
              <a:t>, although none of the structures are directly related to each other in the sense of resulting from the same geophysical processes.</a:t>
            </a:r>
          </a:p>
          <a:p>
            <a:pPr rtl="0"/>
            <a:r>
              <a:rPr lang="en-US" sz="1200" b="1" i="0" kern="1200" dirty="0" smtClean="0">
                <a:solidFill>
                  <a:srgbClr val="000000"/>
                </a:solidFill>
                <a:latin typeface="Times New Roman" pitchFamily="18" charset="0"/>
                <a:ea typeface="+mn-ea"/>
                <a:cs typeface="+mn-cs"/>
              </a:rPr>
              <a:t>Contents</a:t>
            </a:r>
          </a:p>
          <a:p>
            <a:pPr rtl="0"/>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9"/>
              </a:rPr>
              <a:t>hide</a:t>
            </a:r>
            <a:r>
              <a:rPr lang="en-US" sz="1200" b="0" i="0" kern="1200" dirty="0" smtClean="0">
                <a:solidFill>
                  <a:srgbClr val="000000"/>
                </a:solidFill>
                <a:latin typeface="Times New Roman" pitchFamily="18" charset="0"/>
                <a:ea typeface="+mn-ea"/>
                <a:cs typeface="+mn-cs"/>
              </a:rPr>
              <a:t>] </a:t>
            </a:r>
          </a:p>
          <a:p>
            <a:r>
              <a:rPr lang="en-US" sz="1200" b="0" i="0" u="none" strike="noStrike" kern="1200" dirty="0" smtClean="0">
                <a:solidFill>
                  <a:srgbClr val="000000"/>
                </a:solidFill>
                <a:latin typeface="Times New Roman" pitchFamily="18" charset="0"/>
                <a:ea typeface="+mn-ea"/>
                <a:cs typeface="+mn-cs"/>
                <a:hlinkClick r:id="rId9"/>
              </a:rPr>
              <a:t>1 Formation</a:t>
            </a:r>
            <a:endParaRPr lang="en-US" sz="1200" b="0" i="0" kern="1200" dirty="0" smtClean="0">
              <a:solidFill>
                <a:srgbClr val="000000"/>
              </a:solidFill>
              <a:latin typeface="Times New Roman" pitchFamily="18" charset="0"/>
              <a:ea typeface="+mn-ea"/>
              <a:cs typeface="+mn-cs"/>
            </a:endParaRPr>
          </a:p>
          <a:p>
            <a:r>
              <a:rPr lang="en-US" sz="1200" b="0" i="0" u="none" strike="noStrike" kern="1200" dirty="0" smtClean="0">
                <a:solidFill>
                  <a:srgbClr val="000000"/>
                </a:solidFill>
                <a:latin typeface="Times New Roman" pitchFamily="18" charset="0"/>
                <a:ea typeface="+mn-ea"/>
                <a:cs typeface="+mn-cs"/>
                <a:hlinkClick r:id="rId9"/>
              </a:rPr>
              <a:t>2 Structure</a:t>
            </a:r>
            <a:endParaRPr lang="en-US" sz="1200" b="0" i="0" kern="1200" dirty="0" smtClean="0">
              <a:solidFill>
                <a:srgbClr val="000000"/>
              </a:solidFill>
              <a:latin typeface="Times New Roman" pitchFamily="18" charset="0"/>
              <a:ea typeface="+mn-ea"/>
              <a:cs typeface="+mn-cs"/>
            </a:endParaRPr>
          </a:p>
          <a:p>
            <a:r>
              <a:rPr lang="en-US" sz="1200" b="0" i="0" u="none" strike="noStrike" kern="1200" dirty="0" smtClean="0">
                <a:solidFill>
                  <a:srgbClr val="000000"/>
                </a:solidFill>
                <a:latin typeface="Times New Roman" pitchFamily="18" charset="0"/>
                <a:ea typeface="+mn-ea"/>
                <a:cs typeface="+mn-cs"/>
                <a:hlinkClick r:id="rId9"/>
              </a:rPr>
              <a:t>3 Disputes over origin</a:t>
            </a:r>
            <a:endParaRPr lang="en-US" sz="1200" b="0" i="0" kern="1200" dirty="0" smtClean="0">
              <a:solidFill>
                <a:srgbClr val="000000"/>
              </a:solidFill>
              <a:latin typeface="Times New Roman" pitchFamily="18" charset="0"/>
              <a:ea typeface="+mn-ea"/>
              <a:cs typeface="+mn-cs"/>
            </a:endParaRPr>
          </a:p>
          <a:p>
            <a:r>
              <a:rPr lang="en-US" sz="1200" b="0" i="0" u="none" strike="noStrike" kern="1200" dirty="0" smtClean="0">
                <a:solidFill>
                  <a:srgbClr val="000000"/>
                </a:solidFill>
                <a:latin typeface="Times New Roman" pitchFamily="18" charset="0"/>
                <a:ea typeface="+mn-ea"/>
                <a:cs typeface="+mn-cs"/>
                <a:hlinkClick r:id="rId9"/>
              </a:rPr>
              <a:t>4 Modern uses</a:t>
            </a:r>
            <a:endParaRPr lang="en-US" sz="1200" b="0" i="0" kern="1200" dirty="0" smtClean="0">
              <a:solidFill>
                <a:srgbClr val="000000"/>
              </a:solidFill>
              <a:latin typeface="Times New Roman" pitchFamily="18" charset="0"/>
              <a:ea typeface="+mn-ea"/>
              <a:cs typeface="+mn-cs"/>
            </a:endParaRPr>
          </a:p>
          <a:p>
            <a:r>
              <a:rPr lang="en-US" sz="1200" b="0" i="0" u="none" strike="noStrike" kern="1200" dirty="0" smtClean="0">
                <a:solidFill>
                  <a:srgbClr val="000000"/>
                </a:solidFill>
                <a:latin typeface="Times New Roman" pitchFamily="18" charset="0"/>
                <a:ea typeface="+mn-ea"/>
                <a:cs typeface="+mn-cs"/>
                <a:hlinkClick r:id="rId9"/>
              </a:rPr>
              <a:t>5 References</a:t>
            </a:r>
            <a:endParaRPr lang="en-US" sz="1200" b="0" i="0" kern="1200" dirty="0" smtClean="0">
              <a:solidFill>
                <a:srgbClr val="000000"/>
              </a:solidFill>
              <a:latin typeface="Times New Roman" pitchFamily="18" charset="0"/>
              <a:ea typeface="+mn-ea"/>
              <a:cs typeface="+mn-cs"/>
            </a:endParaRPr>
          </a:p>
          <a:p>
            <a:r>
              <a:rPr lang="en-US" sz="1200" b="0" i="0" u="none" strike="noStrike" kern="1200" dirty="0" smtClean="0">
                <a:solidFill>
                  <a:srgbClr val="000000"/>
                </a:solidFill>
                <a:latin typeface="Times New Roman" pitchFamily="18" charset="0"/>
                <a:ea typeface="+mn-ea"/>
                <a:cs typeface="+mn-cs"/>
                <a:hlinkClick r:id="rId9"/>
              </a:rPr>
              <a:t>6 External links</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Formation[</a:t>
            </a:r>
            <a:r>
              <a:rPr lang="en-US" sz="1200" b="0" i="0" u="none" strike="noStrike" kern="1200" dirty="0" smtClean="0">
                <a:solidFill>
                  <a:srgbClr val="000000"/>
                </a:solidFill>
                <a:latin typeface="Times New Roman" pitchFamily="18" charset="0"/>
                <a:ea typeface="+mn-ea"/>
                <a:cs typeface="+mn-cs"/>
                <a:hlinkClick r:id="rId20" tooltip="Edit section: Formation"/>
              </a:rPr>
              <a:t>edit</a:t>
            </a:r>
            <a:r>
              <a:rPr lang="en-US" sz="1200" b="0" i="0" kern="1200" dirty="0" smtClean="0">
                <a:solidFill>
                  <a:srgbClr val="000000"/>
                </a:solidFill>
                <a:latin typeface="Times New Roman" pitchFamily="18" charset="0"/>
                <a:ea typeface="+mn-ea"/>
                <a:cs typeface="+mn-cs"/>
              </a:rPr>
              <a:t>]</a:t>
            </a:r>
          </a:p>
          <a:p>
            <a:r>
              <a:rPr lang="en-US" sz="1200" b="0" i="0" kern="1200" dirty="0" smtClean="0">
                <a:solidFill>
                  <a:srgbClr val="000000"/>
                </a:solidFill>
                <a:latin typeface="Times New Roman" pitchFamily="18" charset="0"/>
                <a:ea typeface="+mn-ea"/>
                <a:cs typeface="+mn-cs"/>
              </a:rPr>
              <a:t>The Sudbury basin formed as a result of an </a:t>
            </a:r>
            <a:r>
              <a:rPr lang="en-US" sz="1200" b="0" i="0" u="none" strike="noStrike" kern="1200" dirty="0" smtClean="0">
                <a:solidFill>
                  <a:srgbClr val="000000"/>
                </a:solidFill>
                <a:latin typeface="Times New Roman" pitchFamily="18" charset="0"/>
                <a:ea typeface="+mn-ea"/>
                <a:cs typeface="+mn-cs"/>
                <a:hlinkClick r:id="rId21" tooltip="Impact event"/>
              </a:rPr>
              <a:t>impact</a:t>
            </a:r>
            <a:r>
              <a:rPr lang="en-US" sz="1200" b="0" i="0" kern="1200" dirty="0" smtClean="0">
                <a:solidFill>
                  <a:srgbClr val="000000"/>
                </a:solidFill>
                <a:latin typeface="Times New Roman" pitchFamily="18" charset="0"/>
                <a:ea typeface="+mn-ea"/>
                <a:cs typeface="+mn-cs"/>
              </a:rPr>
              <a:t> into the </a:t>
            </a:r>
            <a:r>
              <a:rPr lang="en-US" sz="1200" b="0" i="0" u="none" strike="noStrike" kern="1200" dirty="0" err="1" smtClean="0">
                <a:solidFill>
                  <a:srgbClr val="000000"/>
                </a:solidFill>
                <a:latin typeface="Times New Roman" pitchFamily="18" charset="0"/>
                <a:ea typeface="+mn-ea"/>
                <a:cs typeface="+mn-cs"/>
                <a:hlinkClick r:id="rId22" tooltip="Columbia (supercontinent)"/>
              </a:rPr>
              <a:t>Nuna</a:t>
            </a:r>
            <a:r>
              <a:rPr lang="en-US" sz="1200" b="0" i="0" u="none" strike="noStrike" kern="1200" dirty="0" smtClean="0">
                <a:solidFill>
                  <a:srgbClr val="000000"/>
                </a:solidFill>
                <a:latin typeface="Times New Roman" pitchFamily="18" charset="0"/>
                <a:ea typeface="+mn-ea"/>
                <a:cs typeface="+mn-cs"/>
                <a:hlinkClick r:id="rId22" tooltip="Columbia (supercontinent)"/>
              </a:rPr>
              <a:t> supercontinent</a:t>
            </a:r>
            <a:r>
              <a:rPr lang="en-US" sz="1200" b="0" i="0" kern="1200" dirty="0" smtClean="0">
                <a:solidFill>
                  <a:srgbClr val="000000"/>
                </a:solidFill>
                <a:latin typeface="Times New Roman" pitchFamily="18" charset="0"/>
                <a:ea typeface="+mn-ea"/>
                <a:cs typeface="+mn-cs"/>
              </a:rPr>
              <a:t> from a </a:t>
            </a:r>
            <a:r>
              <a:rPr lang="en-US" sz="1200" b="0" i="0" u="none" strike="noStrike" kern="1200" dirty="0" err="1" smtClean="0">
                <a:solidFill>
                  <a:srgbClr val="000000"/>
                </a:solidFill>
                <a:latin typeface="Times New Roman" pitchFamily="18" charset="0"/>
                <a:ea typeface="+mn-ea"/>
                <a:cs typeface="+mn-cs"/>
                <a:hlinkClick r:id="rId23" tooltip="Bolide"/>
              </a:rPr>
              <a:t>bolide</a:t>
            </a:r>
            <a:r>
              <a:rPr lang="en-US" sz="1200" b="0" i="0" kern="1200" dirty="0" smtClean="0">
                <a:solidFill>
                  <a:srgbClr val="000000"/>
                </a:solidFill>
                <a:latin typeface="Times New Roman" pitchFamily="18" charset="0"/>
                <a:ea typeface="+mn-ea"/>
                <a:cs typeface="+mn-cs"/>
              </a:rPr>
              <a:t> approximately 10–15 km (6.2–9.3 mi) in diameter that occurred 1.849 billion years ago</a:t>
            </a:r>
            <a:r>
              <a:rPr lang="en-US" sz="1200" b="0" i="0" u="none" strike="noStrike" kern="1200" baseline="30000" dirty="0" smtClean="0">
                <a:solidFill>
                  <a:srgbClr val="000000"/>
                </a:solidFill>
                <a:latin typeface="Times New Roman" pitchFamily="18" charset="0"/>
                <a:ea typeface="+mn-ea"/>
                <a:cs typeface="+mn-cs"/>
                <a:hlinkClick r:id="rId9"/>
              </a:rPr>
              <a:t>[2]</a:t>
            </a:r>
            <a:r>
              <a:rPr lang="en-US" sz="1200" b="0" i="0" kern="1200" dirty="0" smtClean="0">
                <a:solidFill>
                  <a:srgbClr val="000000"/>
                </a:solidFill>
                <a:latin typeface="Times New Roman" pitchFamily="18" charset="0"/>
                <a:ea typeface="+mn-ea"/>
                <a:cs typeface="+mn-cs"/>
              </a:rPr>
              <a:t> in </a:t>
            </a:r>
            <a:r>
              <a:rPr lang="en-US" sz="1200" b="0" i="0" kern="1200" dirty="0" err="1" smtClean="0">
                <a:solidFill>
                  <a:srgbClr val="000000"/>
                </a:solidFill>
                <a:latin typeface="Times New Roman" pitchFamily="18" charset="0"/>
                <a:ea typeface="+mn-ea"/>
                <a:cs typeface="+mn-cs"/>
              </a:rPr>
              <a:t>the</a:t>
            </a:r>
            <a:r>
              <a:rPr lang="en-US" sz="1200" b="0" i="0" u="none" strike="noStrike" kern="1200" dirty="0" err="1" smtClean="0">
                <a:solidFill>
                  <a:srgbClr val="000000"/>
                </a:solidFill>
                <a:latin typeface="Times New Roman" pitchFamily="18" charset="0"/>
                <a:ea typeface="+mn-ea"/>
                <a:cs typeface="+mn-cs"/>
                <a:hlinkClick r:id="rId24" tooltip="Paleoproterozoic"/>
              </a:rPr>
              <a:t>Paleoproterozoic</a:t>
            </a:r>
            <a:r>
              <a:rPr lang="en-US" sz="1200" b="0" i="0" kern="1200" dirty="0" smtClean="0">
                <a:solidFill>
                  <a:srgbClr val="000000"/>
                </a:solidFill>
                <a:latin typeface="Times New Roman" pitchFamily="18" charset="0"/>
                <a:ea typeface="+mn-ea"/>
                <a:cs typeface="+mn-cs"/>
              </a:rPr>
              <a:t> era.</a:t>
            </a:r>
          </a:p>
          <a:p>
            <a:r>
              <a:rPr lang="en-US" sz="1200" b="0" i="0" kern="1200" dirty="0" smtClean="0">
                <a:solidFill>
                  <a:srgbClr val="000000"/>
                </a:solidFill>
                <a:latin typeface="Times New Roman" pitchFamily="18" charset="0"/>
                <a:ea typeface="+mn-ea"/>
                <a:cs typeface="+mn-cs"/>
              </a:rPr>
              <a:t>Image taken from Space Shuttle Challenger in 1984/1985</a:t>
            </a:r>
          </a:p>
          <a:p>
            <a:r>
              <a:rPr lang="en-US" sz="1200" b="0" i="0" kern="1200" dirty="0" smtClean="0">
                <a:solidFill>
                  <a:srgbClr val="000000"/>
                </a:solidFill>
                <a:latin typeface="Times New Roman" pitchFamily="18" charset="0"/>
                <a:ea typeface="+mn-ea"/>
                <a:cs typeface="+mn-cs"/>
              </a:rPr>
              <a:t>Debris from the impact was scattered over an area of 1,600,000 km</a:t>
            </a:r>
            <a:r>
              <a:rPr lang="en-US" sz="1200" b="0" i="0" kern="1200" baseline="30000" dirty="0" smtClean="0">
                <a:solidFill>
                  <a:srgbClr val="000000"/>
                </a:solidFill>
                <a:latin typeface="Times New Roman" pitchFamily="18" charset="0"/>
                <a:ea typeface="+mn-ea"/>
                <a:cs typeface="+mn-cs"/>
              </a:rPr>
              <a:t>2</a:t>
            </a:r>
            <a:r>
              <a:rPr lang="en-US" sz="1200" b="0" i="0" kern="1200" dirty="0" smtClean="0">
                <a:solidFill>
                  <a:srgbClr val="000000"/>
                </a:solidFill>
                <a:latin typeface="Times New Roman" pitchFamily="18" charset="0"/>
                <a:ea typeface="+mn-ea"/>
                <a:cs typeface="+mn-cs"/>
              </a:rPr>
              <a:t> (620,000 sq mi) and traveled over 800 km (500 mi) away — rock fragments ejected by the impact have been found as far </a:t>
            </a:r>
            <a:r>
              <a:rPr lang="en-US" sz="1200" b="0" i="0" kern="1200" dirty="0" err="1" smtClean="0">
                <a:solidFill>
                  <a:srgbClr val="000000"/>
                </a:solidFill>
                <a:latin typeface="Times New Roman" pitchFamily="18" charset="0"/>
                <a:ea typeface="+mn-ea"/>
                <a:cs typeface="+mn-cs"/>
              </a:rPr>
              <a:t>as</a:t>
            </a:r>
            <a:r>
              <a:rPr lang="en-US" sz="1200" b="0" i="0" u="none" strike="noStrike" kern="1200" dirty="0" err="1" smtClean="0">
                <a:solidFill>
                  <a:srgbClr val="000000"/>
                </a:solidFill>
                <a:latin typeface="Times New Roman" pitchFamily="18" charset="0"/>
                <a:ea typeface="+mn-ea"/>
                <a:cs typeface="+mn-cs"/>
                <a:hlinkClick r:id="rId25" tooltip="Minnesota"/>
              </a:rPr>
              <a:t>Minnesota</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9"/>
              </a:rPr>
              <a:t>[3]</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Models suggest that for such a large impact, debris was most likely scattered globally,</a:t>
            </a:r>
            <a:r>
              <a:rPr lang="en-US" sz="1200" b="0" i="0" u="none" strike="noStrike" kern="1200" baseline="30000" dirty="0" smtClean="0">
                <a:solidFill>
                  <a:srgbClr val="000000"/>
                </a:solidFill>
                <a:latin typeface="Times New Roman" pitchFamily="18" charset="0"/>
                <a:ea typeface="+mn-ea"/>
                <a:cs typeface="+mn-cs"/>
                <a:hlinkClick r:id="rId9"/>
              </a:rPr>
              <a:t>[4]</a:t>
            </a:r>
            <a:r>
              <a:rPr lang="en-US" sz="1200" b="0" i="0" kern="1200" dirty="0" smtClean="0">
                <a:solidFill>
                  <a:srgbClr val="000000"/>
                </a:solidFill>
                <a:latin typeface="Times New Roman" pitchFamily="18" charset="0"/>
                <a:ea typeface="+mn-ea"/>
                <a:cs typeface="+mn-cs"/>
              </a:rPr>
              <a:t> but has since been eroded away. Its present size is believed to be a smaller portion of a 250 km (160 mi) round crater that the </a:t>
            </a:r>
            <a:r>
              <a:rPr lang="en-US" sz="1200" b="0" i="0" u="none" strike="noStrike" kern="1200" dirty="0" err="1" smtClean="0">
                <a:solidFill>
                  <a:srgbClr val="000000"/>
                </a:solidFill>
                <a:latin typeface="Times New Roman" pitchFamily="18" charset="0"/>
                <a:ea typeface="+mn-ea"/>
                <a:cs typeface="+mn-cs"/>
                <a:hlinkClick r:id="rId26" tooltip="Meteoroid"/>
              </a:rPr>
              <a:t>bolide</a:t>
            </a:r>
            <a:r>
              <a:rPr lang="en-US" sz="1200" b="0" i="0" kern="1200" dirty="0" smtClean="0">
                <a:solidFill>
                  <a:srgbClr val="000000"/>
                </a:solidFill>
                <a:latin typeface="Times New Roman" pitchFamily="18" charset="0"/>
                <a:ea typeface="+mn-ea"/>
                <a:cs typeface="+mn-cs"/>
              </a:rPr>
              <a:t> originally created.</a:t>
            </a:r>
          </a:p>
          <a:p>
            <a:r>
              <a:rPr lang="en-US" sz="1200" b="0" i="0" kern="1200" dirty="0" smtClean="0">
                <a:solidFill>
                  <a:srgbClr val="000000"/>
                </a:solidFill>
                <a:latin typeface="Times New Roman" pitchFamily="18" charset="0"/>
                <a:ea typeface="+mn-ea"/>
                <a:cs typeface="+mn-cs"/>
              </a:rPr>
              <a:t>Subsequent geological processes have deformed the crater into the current smaller oval shape. Sudbury Basin is the second-largest crater on Earth, after the 300 km (190 mi) </a:t>
            </a:r>
            <a:r>
              <a:rPr lang="en-US" sz="1200" b="0" i="0" u="none" strike="noStrike" kern="1200" dirty="0" err="1" smtClean="0">
                <a:solidFill>
                  <a:srgbClr val="000000"/>
                </a:solidFill>
                <a:latin typeface="Times New Roman" pitchFamily="18" charset="0"/>
                <a:ea typeface="+mn-ea"/>
                <a:cs typeface="+mn-cs"/>
                <a:hlinkClick r:id="rId27" tooltip="Vredefort crater"/>
              </a:rPr>
              <a:t>Vredefort</a:t>
            </a:r>
            <a:r>
              <a:rPr lang="en-US" sz="1200" b="0" i="0" u="none" strike="noStrike" kern="1200" dirty="0" smtClean="0">
                <a:solidFill>
                  <a:srgbClr val="000000"/>
                </a:solidFill>
                <a:latin typeface="Times New Roman" pitchFamily="18" charset="0"/>
                <a:ea typeface="+mn-ea"/>
                <a:cs typeface="+mn-cs"/>
                <a:hlinkClick r:id="rId27" tooltip="Vredefort crater"/>
              </a:rPr>
              <a:t> </a:t>
            </a:r>
            <a:r>
              <a:rPr lang="en-US" sz="1200" b="0" i="0" u="none" strike="noStrike" kern="1200" dirty="0" err="1" smtClean="0">
                <a:solidFill>
                  <a:srgbClr val="000000"/>
                </a:solidFill>
                <a:latin typeface="Times New Roman" pitchFamily="18" charset="0"/>
                <a:ea typeface="+mn-ea"/>
                <a:cs typeface="+mn-cs"/>
                <a:hlinkClick r:id="rId27" tooltip="Vredefort crater"/>
              </a:rPr>
              <a:t>crater</a:t>
            </a:r>
            <a:r>
              <a:rPr lang="en-US" sz="1200" b="0" i="0" kern="1200" dirty="0" err="1" smtClean="0">
                <a:solidFill>
                  <a:srgbClr val="000000"/>
                </a:solidFill>
                <a:latin typeface="Times New Roman" pitchFamily="18" charset="0"/>
                <a:ea typeface="+mn-ea"/>
                <a:cs typeface="+mn-cs"/>
              </a:rPr>
              <a:t>in</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28" tooltip="South Africa"/>
              </a:rPr>
              <a:t>South Africa</a:t>
            </a:r>
            <a:r>
              <a:rPr lang="en-US" sz="1200" b="0" i="0" kern="1200" dirty="0" smtClean="0">
                <a:solidFill>
                  <a:srgbClr val="000000"/>
                </a:solidFill>
                <a:latin typeface="Times New Roman" pitchFamily="18" charset="0"/>
                <a:ea typeface="+mn-ea"/>
                <a:cs typeface="+mn-cs"/>
              </a:rPr>
              <a:t>, and larger than the 180 km (110 mi) </a:t>
            </a:r>
            <a:r>
              <a:rPr lang="en-US" sz="1200" b="0" i="0" u="none" strike="noStrike" kern="1200" dirty="0" err="1" smtClean="0">
                <a:solidFill>
                  <a:srgbClr val="000000"/>
                </a:solidFill>
                <a:latin typeface="Times New Roman" pitchFamily="18" charset="0"/>
                <a:ea typeface="+mn-ea"/>
                <a:cs typeface="+mn-cs"/>
                <a:hlinkClick r:id="rId29" tooltip="Chicxulub crater"/>
              </a:rPr>
              <a:t>Chicxulub</a:t>
            </a:r>
            <a:r>
              <a:rPr lang="en-US" sz="1200" b="0" i="0" u="none" strike="noStrike" kern="1200" dirty="0" smtClean="0">
                <a:solidFill>
                  <a:srgbClr val="000000"/>
                </a:solidFill>
                <a:latin typeface="Times New Roman" pitchFamily="18" charset="0"/>
                <a:ea typeface="+mn-ea"/>
                <a:cs typeface="+mn-cs"/>
                <a:hlinkClick r:id="rId29" tooltip="Chicxulub crater"/>
              </a:rPr>
              <a:t> crater</a:t>
            </a:r>
            <a:r>
              <a:rPr lang="en-US" sz="1200" b="0" i="0" kern="1200" dirty="0" smtClean="0">
                <a:solidFill>
                  <a:srgbClr val="000000"/>
                </a:solidFill>
                <a:latin typeface="Times New Roman" pitchFamily="18" charset="0"/>
                <a:ea typeface="+mn-ea"/>
                <a:cs typeface="+mn-cs"/>
              </a:rPr>
              <a:t> in </a:t>
            </a:r>
            <a:r>
              <a:rPr lang="en-US" sz="1200" b="0" i="0" u="none" strike="noStrike" kern="1200" dirty="0" smtClean="0">
                <a:solidFill>
                  <a:srgbClr val="000000"/>
                </a:solidFill>
                <a:latin typeface="Times New Roman" pitchFamily="18" charset="0"/>
                <a:ea typeface="+mn-ea"/>
                <a:cs typeface="+mn-cs"/>
                <a:hlinkClick r:id="rId30" tooltip="Yucatán"/>
              </a:rPr>
              <a:t>Yucatán</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31" tooltip="Mexico"/>
              </a:rPr>
              <a:t>Mexico</a:t>
            </a:r>
            <a:r>
              <a:rPr lang="en-US" sz="1200" b="0" i="0" kern="1200" dirty="0" smtClean="0">
                <a:solidFill>
                  <a:srgbClr val="000000"/>
                </a:solidFill>
                <a:latin typeface="Times New Roman" pitchFamily="18" charset="0"/>
                <a:ea typeface="+mn-ea"/>
                <a:cs typeface="+mn-cs"/>
              </a:rPr>
              <a:t>.</a:t>
            </a:r>
          </a:p>
          <a:p>
            <a:r>
              <a:rPr lang="en-US" sz="1200" b="0" i="0" kern="1200" dirty="0" smtClean="0">
                <a:solidFill>
                  <a:srgbClr val="000000"/>
                </a:solidFill>
                <a:latin typeface="Times New Roman" pitchFamily="18" charset="0"/>
                <a:ea typeface="+mn-ea"/>
                <a:cs typeface="+mn-cs"/>
              </a:rPr>
              <a:t>Structure[</a:t>
            </a:r>
            <a:r>
              <a:rPr lang="en-US" sz="1200" b="0" i="0" u="none" strike="noStrike" kern="1200" dirty="0" smtClean="0">
                <a:solidFill>
                  <a:srgbClr val="000000"/>
                </a:solidFill>
                <a:latin typeface="Times New Roman" pitchFamily="18" charset="0"/>
                <a:ea typeface="+mn-ea"/>
                <a:cs typeface="+mn-cs"/>
                <a:hlinkClick r:id="rId32" tooltip="Edit section: Structure"/>
              </a:rPr>
              <a:t>edit</a:t>
            </a:r>
            <a:r>
              <a:rPr lang="en-US" sz="1200" b="0" i="0" kern="1200" dirty="0" smtClean="0">
                <a:solidFill>
                  <a:srgbClr val="000000"/>
                </a:solidFill>
                <a:latin typeface="Times New Roman" pitchFamily="18" charset="0"/>
                <a:ea typeface="+mn-ea"/>
                <a:cs typeface="+mn-cs"/>
              </a:rPr>
              <a:t>]</a:t>
            </a:r>
          </a:p>
          <a:p>
            <a:r>
              <a:rPr lang="en-US" sz="1200" b="0" i="0" u="none" strike="noStrike" kern="1200" dirty="0" smtClean="0">
                <a:solidFill>
                  <a:srgbClr val="000000"/>
                </a:solidFill>
                <a:latin typeface="Times New Roman" pitchFamily="18" charset="0"/>
                <a:ea typeface="+mn-ea"/>
                <a:cs typeface="+mn-cs"/>
                <a:hlinkClick r:id="rId33" tooltip="NASA World Wind"/>
              </a:rPr>
              <a:t>NASA World Wind</a:t>
            </a:r>
            <a:r>
              <a:rPr lang="en-US" sz="1200" b="0" i="0" kern="1200" dirty="0" smtClean="0">
                <a:solidFill>
                  <a:srgbClr val="000000"/>
                </a:solidFill>
                <a:latin typeface="Times New Roman" pitchFamily="18" charset="0"/>
                <a:ea typeface="+mn-ea"/>
                <a:cs typeface="+mn-cs"/>
              </a:rPr>
              <a:t> satellite image of the Sudbury </a:t>
            </a:r>
            <a:r>
              <a:rPr lang="en-US" sz="1200" b="0" i="0" u="none" strike="noStrike" kern="1200" dirty="0" err="1" smtClean="0">
                <a:solidFill>
                  <a:srgbClr val="000000"/>
                </a:solidFill>
                <a:latin typeface="Times New Roman" pitchFamily="18" charset="0"/>
                <a:ea typeface="+mn-ea"/>
                <a:cs typeface="+mn-cs"/>
                <a:hlinkClick r:id="rId7" tooltip="Astrobleme"/>
              </a:rPr>
              <a:t>astrobleme</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Geological map of the Copper Cliff area, produced in the 1950s.</a:t>
            </a:r>
          </a:p>
          <a:p>
            <a:r>
              <a:rPr lang="en-US" sz="1200" b="0" i="0" kern="1200" dirty="0" smtClean="0">
                <a:solidFill>
                  <a:srgbClr val="000000"/>
                </a:solidFill>
                <a:latin typeface="Times New Roman" pitchFamily="18" charset="0"/>
                <a:ea typeface="+mn-ea"/>
                <a:cs typeface="+mn-cs"/>
              </a:rPr>
              <a:t>The full extent of the Sudbury Basin is 62 km (39 mi) long, 30 km (19 mi) wide and 15 km (9.3 mi) deep, although the modern ground surface is much shallower.</a:t>
            </a:r>
          </a:p>
          <a:p>
            <a:r>
              <a:rPr lang="en-US" sz="1200" b="0" i="0" kern="1200" dirty="0" smtClean="0">
                <a:solidFill>
                  <a:srgbClr val="000000"/>
                </a:solidFill>
                <a:latin typeface="Times New Roman" pitchFamily="18" charset="0"/>
                <a:ea typeface="+mn-ea"/>
                <a:cs typeface="+mn-cs"/>
              </a:rPr>
              <a:t>The main units characterizing the Sudbury Structure can be subdivided into three groups: the </a:t>
            </a:r>
            <a:r>
              <a:rPr lang="en-US" sz="1200" b="0" i="0" u="none" strike="noStrike" kern="1200" dirty="0" smtClean="0">
                <a:solidFill>
                  <a:srgbClr val="000000"/>
                </a:solidFill>
                <a:latin typeface="Times New Roman" pitchFamily="18" charset="0"/>
                <a:ea typeface="+mn-ea"/>
                <a:cs typeface="+mn-cs"/>
                <a:hlinkClick r:id="rId34" tooltip="Sudbury Igneous Complex"/>
              </a:rPr>
              <a:t>Sudbury Igneous Complex</a:t>
            </a:r>
            <a:r>
              <a:rPr lang="en-US" sz="1200" b="0" i="0" kern="1200" dirty="0" smtClean="0">
                <a:solidFill>
                  <a:srgbClr val="000000"/>
                </a:solidFill>
                <a:latin typeface="Times New Roman" pitchFamily="18" charset="0"/>
                <a:ea typeface="+mn-ea"/>
                <a:cs typeface="+mn-cs"/>
              </a:rPr>
              <a:t> (SIC), the Whitewater Group, and footwall </a:t>
            </a:r>
            <a:r>
              <a:rPr lang="en-US" sz="1200" b="0" i="0" kern="1200" dirty="0" err="1" smtClean="0">
                <a:solidFill>
                  <a:srgbClr val="000000"/>
                </a:solidFill>
                <a:latin typeface="Times New Roman" pitchFamily="18" charset="0"/>
                <a:ea typeface="+mn-ea"/>
                <a:cs typeface="+mn-cs"/>
              </a:rPr>
              <a:t>brecciated</a:t>
            </a:r>
            <a:r>
              <a:rPr lang="en-US" sz="1200" b="0" i="0" kern="1200" dirty="0" smtClean="0">
                <a:solidFill>
                  <a:srgbClr val="000000"/>
                </a:solidFill>
                <a:latin typeface="Times New Roman" pitchFamily="18" charset="0"/>
                <a:ea typeface="+mn-ea"/>
                <a:cs typeface="+mn-cs"/>
              </a:rPr>
              <a:t> country rocks that include </a:t>
            </a:r>
            <a:r>
              <a:rPr lang="en-US" sz="1200" b="0" i="0" u="none" strike="noStrike" kern="1200" dirty="0" smtClean="0">
                <a:solidFill>
                  <a:srgbClr val="000000"/>
                </a:solidFill>
                <a:latin typeface="Times New Roman" pitchFamily="18" charset="0"/>
                <a:ea typeface="+mn-ea"/>
                <a:cs typeface="+mn-cs"/>
                <a:hlinkClick r:id="rId35" tooltip="Sudbury dike swarm"/>
              </a:rPr>
              <a:t>offset dikes</a:t>
            </a:r>
            <a:r>
              <a:rPr lang="en-US" sz="1200" b="0" i="0" kern="1200" dirty="0" smtClean="0">
                <a:solidFill>
                  <a:srgbClr val="000000"/>
                </a:solidFill>
                <a:latin typeface="Times New Roman" pitchFamily="18" charset="0"/>
                <a:ea typeface="+mn-ea"/>
                <a:cs typeface="+mn-cs"/>
              </a:rPr>
              <a:t> and the </a:t>
            </a:r>
            <a:r>
              <a:rPr lang="en-US" sz="1200" b="0" i="0" kern="1200" dirty="0" err="1" smtClean="0">
                <a:solidFill>
                  <a:srgbClr val="000000"/>
                </a:solidFill>
                <a:latin typeface="Times New Roman" pitchFamily="18" charset="0"/>
                <a:ea typeface="+mn-ea"/>
                <a:cs typeface="+mn-cs"/>
              </a:rPr>
              <a:t>Sublayer</a:t>
            </a:r>
            <a:r>
              <a:rPr lang="en-US" sz="1200" b="0" i="0" kern="1200" dirty="0" smtClean="0">
                <a:solidFill>
                  <a:srgbClr val="000000"/>
                </a:solidFill>
                <a:latin typeface="Times New Roman" pitchFamily="18" charset="0"/>
                <a:ea typeface="+mn-ea"/>
                <a:cs typeface="+mn-cs"/>
              </a:rPr>
              <a:t>. The SIC is believed to be a stratified impact melt sheet composed from the base up of </a:t>
            </a:r>
            <a:r>
              <a:rPr lang="en-US" sz="1200" b="0" i="0" kern="1200" dirty="0" err="1" smtClean="0">
                <a:solidFill>
                  <a:srgbClr val="000000"/>
                </a:solidFill>
                <a:latin typeface="Times New Roman" pitchFamily="18" charset="0"/>
                <a:ea typeface="+mn-ea"/>
                <a:cs typeface="+mn-cs"/>
              </a:rPr>
              <a:t>sublayer</a:t>
            </a:r>
            <a:r>
              <a:rPr lang="en-US" sz="1200" b="0" i="0" kern="1200" dirty="0" smtClean="0">
                <a:solidFill>
                  <a:srgbClr val="000000"/>
                </a:solidFill>
                <a:latin typeface="Times New Roman" pitchFamily="18" charset="0"/>
                <a:ea typeface="+mn-ea"/>
                <a:cs typeface="+mn-cs"/>
              </a:rPr>
              <a:t> </a:t>
            </a:r>
            <a:r>
              <a:rPr lang="en-US" sz="1200" b="0" i="0" kern="1200" dirty="0" err="1" smtClean="0">
                <a:solidFill>
                  <a:srgbClr val="000000"/>
                </a:solidFill>
                <a:latin typeface="Times New Roman" pitchFamily="18" charset="0"/>
                <a:ea typeface="+mn-ea"/>
                <a:cs typeface="+mn-cs"/>
              </a:rPr>
              <a:t>norite</a:t>
            </a:r>
            <a:r>
              <a:rPr lang="en-US" sz="1200" b="0" i="0" kern="1200" dirty="0" smtClean="0">
                <a:solidFill>
                  <a:srgbClr val="000000"/>
                </a:solidFill>
                <a:latin typeface="Times New Roman" pitchFamily="18" charset="0"/>
                <a:ea typeface="+mn-ea"/>
                <a:cs typeface="+mn-cs"/>
              </a:rPr>
              <a:t>, </a:t>
            </a:r>
            <a:r>
              <a:rPr lang="en-US" sz="1200" b="0" i="0" kern="1200" dirty="0" err="1" smtClean="0">
                <a:solidFill>
                  <a:srgbClr val="000000"/>
                </a:solidFill>
                <a:latin typeface="Times New Roman" pitchFamily="18" charset="0"/>
                <a:ea typeface="+mn-ea"/>
                <a:cs typeface="+mn-cs"/>
              </a:rPr>
              <a:t>mafic</a:t>
            </a:r>
            <a:r>
              <a:rPr lang="en-US" sz="1200" b="0" i="0" kern="1200" dirty="0" smtClean="0">
                <a:solidFill>
                  <a:srgbClr val="000000"/>
                </a:solidFill>
                <a:latin typeface="Times New Roman" pitchFamily="18" charset="0"/>
                <a:ea typeface="+mn-ea"/>
                <a:cs typeface="+mn-cs"/>
              </a:rPr>
              <a:t> </a:t>
            </a:r>
            <a:r>
              <a:rPr lang="en-US" sz="1200" b="0" i="0" kern="1200" dirty="0" err="1" smtClean="0">
                <a:solidFill>
                  <a:srgbClr val="000000"/>
                </a:solidFill>
                <a:latin typeface="Times New Roman" pitchFamily="18" charset="0"/>
                <a:ea typeface="+mn-ea"/>
                <a:cs typeface="+mn-cs"/>
              </a:rPr>
              <a:t>norite</a:t>
            </a:r>
            <a:r>
              <a:rPr lang="en-US" sz="1200" b="0" i="0" kern="1200" dirty="0" smtClean="0">
                <a:solidFill>
                  <a:srgbClr val="000000"/>
                </a:solidFill>
                <a:latin typeface="Times New Roman" pitchFamily="18" charset="0"/>
                <a:ea typeface="+mn-ea"/>
                <a:cs typeface="+mn-cs"/>
              </a:rPr>
              <a:t>, </a:t>
            </a:r>
            <a:r>
              <a:rPr lang="en-US" sz="1200" b="0" i="0" kern="1200" dirty="0" err="1" smtClean="0">
                <a:solidFill>
                  <a:srgbClr val="000000"/>
                </a:solidFill>
                <a:latin typeface="Times New Roman" pitchFamily="18" charset="0"/>
                <a:ea typeface="+mn-ea"/>
                <a:cs typeface="+mn-cs"/>
              </a:rPr>
              <a:t>felsic</a:t>
            </a:r>
            <a:r>
              <a:rPr lang="en-US" sz="1200" b="0" i="0" kern="1200" dirty="0" smtClean="0">
                <a:solidFill>
                  <a:srgbClr val="000000"/>
                </a:solidFill>
                <a:latin typeface="Times New Roman" pitchFamily="18" charset="0"/>
                <a:ea typeface="+mn-ea"/>
                <a:cs typeface="+mn-cs"/>
              </a:rPr>
              <a:t> </a:t>
            </a:r>
            <a:r>
              <a:rPr lang="en-US" sz="1200" b="0" i="0" kern="1200" dirty="0" err="1" smtClean="0">
                <a:solidFill>
                  <a:srgbClr val="000000"/>
                </a:solidFill>
                <a:latin typeface="Times New Roman" pitchFamily="18" charset="0"/>
                <a:ea typeface="+mn-ea"/>
                <a:cs typeface="+mn-cs"/>
              </a:rPr>
              <a:t>norite</a:t>
            </a:r>
            <a:r>
              <a:rPr lang="en-US" sz="1200" b="0" i="0" kern="1200" dirty="0" smtClean="0">
                <a:solidFill>
                  <a:srgbClr val="000000"/>
                </a:solidFill>
                <a:latin typeface="Times New Roman" pitchFamily="18" charset="0"/>
                <a:ea typeface="+mn-ea"/>
                <a:cs typeface="+mn-cs"/>
              </a:rPr>
              <a:t>, quartz </a:t>
            </a:r>
            <a:r>
              <a:rPr lang="en-US" sz="1200" b="0" i="0" kern="1200" dirty="0" err="1" smtClean="0">
                <a:solidFill>
                  <a:srgbClr val="000000"/>
                </a:solidFill>
                <a:latin typeface="Times New Roman" pitchFamily="18" charset="0"/>
                <a:ea typeface="+mn-ea"/>
                <a:cs typeface="+mn-cs"/>
              </a:rPr>
              <a:t>gabbro</a:t>
            </a:r>
            <a:r>
              <a:rPr lang="en-US" sz="1200" b="0" i="0" kern="1200" dirty="0" smtClean="0">
                <a:solidFill>
                  <a:srgbClr val="000000"/>
                </a:solidFill>
                <a:latin typeface="Times New Roman" pitchFamily="18" charset="0"/>
                <a:ea typeface="+mn-ea"/>
                <a:cs typeface="+mn-cs"/>
              </a:rPr>
              <a:t>, and </a:t>
            </a:r>
            <a:r>
              <a:rPr lang="en-US" sz="1200" b="0" i="0" kern="1200" dirty="0" err="1" smtClean="0">
                <a:solidFill>
                  <a:srgbClr val="000000"/>
                </a:solidFill>
                <a:latin typeface="Times New Roman" pitchFamily="18" charset="0"/>
                <a:ea typeface="+mn-ea"/>
                <a:cs typeface="+mn-cs"/>
              </a:rPr>
              <a:t>granophyre</a:t>
            </a:r>
            <a:r>
              <a:rPr lang="en-US" sz="1200" b="0" i="0" kern="1200" dirty="0" smtClean="0">
                <a:solidFill>
                  <a:srgbClr val="000000"/>
                </a:solidFill>
                <a:latin typeface="Times New Roman" pitchFamily="18" charset="0"/>
                <a:ea typeface="+mn-ea"/>
                <a:cs typeface="+mn-cs"/>
              </a:rPr>
              <a:t>.</a:t>
            </a:r>
          </a:p>
          <a:p>
            <a:r>
              <a:rPr lang="en-US" sz="1200" b="0" i="0" kern="1200" dirty="0" smtClean="0">
                <a:solidFill>
                  <a:srgbClr val="000000"/>
                </a:solidFill>
                <a:latin typeface="Times New Roman" pitchFamily="18" charset="0"/>
                <a:ea typeface="+mn-ea"/>
                <a:cs typeface="+mn-cs"/>
              </a:rPr>
              <a:t>The Whitewater Group consists of a </a:t>
            </a:r>
            <a:r>
              <a:rPr lang="en-US" sz="1200" b="0" i="0" u="none" strike="noStrike" kern="1200" dirty="0" err="1" smtClean="0">
                <a:solidFill>
                  <a:srgbClr val="000000"/>
                </a:solidFill>
                <a:latin typeface="Times New Roman" pitchFamily="18" charset="0"/>
                <a:ea typeface="+mn-ea"/>
                <a:cs typeface="+mn-cs"/>
                <a:hlinkClick r:id="rId36" tooltip="Suevite"/>
              </a:rPr>
              <a:t>suevite</a:t>
            </a:r>
            <a:r>
              <a:rPr lang="en-US" sz="1200" b="0" i="0" kern="1200" dirty="0" smtClean="0">
                <a:solidFill>
                  <a:srgbClr val="000000"/>
                </a:solidFill>
                <a:latin typeface="Times New Roman" pitchFamily="18" charset="0"/>
                <a:ea typeface="+mn-ea"/>
                <a:cs typeface="+mn-cs"/>
              </a:rPr>
              <a:t> and sedimentary package composed of the </a:t>
            </a:r>
            <a:r>
              <a:rPr lang="en-US" sz="1200" b="0" i="0" kern="1200" dirty="0" err="1" smtClean="0">
                <a:solidFill>
                  <a:srgbClr val="000000"/>
                </a:solidFill>
                <a:latin typeface="Times New Roman" pitchFamily="18" charset="0"/>
                <a:ea typeface="+mn-ea"/>
                <a:cs typeface="+mn-cs"/>
              </a:rPr>
              <a:t>Onaping</a:t>
            </a:r>
            <a:r>
              <a:rPr lang="en-US" sz="1200" b="0" i="0" kern="1200" dirty="0" smtClean="0">
                <a:solidFill>
                  <a:srgbClr val="000000"/>
                </a:solidFill>
                <a:latin typeface="Times New Roman" pitchFamily="18" charset="0"/>
                <a:ea typeface="+mn-ea"/>
                <a:cs typeface="+mn-cs"/>
              </a:rPr>
              <a:t> (fallback </a:t>
            </a:r>
            <a:r>
              <a:rPr lang="en-US" sz="1200" b="0" i="0" u="none" strike="noStrike" kern="1200" dirty="0" smtClean="0">
                <a:solidFill>
                  <a:srgbClr val="000000"/>
                </a:solidFill>
                <a:latin typeface="Times New Roman" pitchFamily="18" charset="0"/>
                <a:ea typeface="+mn-ea"/>
                <a:cs typeface="+mn-cs"/>
                <a:hlinkClick r:id="rId37" tooltip="Breccia"/>
              </a:rPr>
              <a:t>breccias</a:t>
            </a:r>
            <a:r>
              <a:rPr lang="en-US" sz="1200" b="0" i="0" kern="1200" dirty="0" smtClean="0">
                <a:solidFill>
                  <a:srgbClr val="000000"/>
                </a:solidFill>
                <a:latin typeface="Times New Roman" pitchFamily="18" charset="0"/>
                <a:ea typeface="+mn-ea"/>
                <a:cs typeface="+mn-cs"/>
              </a:rPr>
              <a:t>), </a:t>
            </a:r>
            <a:r>
              <a:rPr lang="en-US" sz="1200" b="0" i="0" kern="1200" dirty="0" err="1" smtClean="0">
                <a:solidFill>
                  <a:srgbClr val="000000"/>
                </a:solidFill>
                <a:latin typeface="Times New Roman" pitchFamily="18" charset="0"/>
                <a:ea typeface="+mn-ea"/>
                <a:cs typeface="+mn-cs"/>
              </a:rPr>
              <a:t>Onwatin</a:t>
            </a:r>
            <a:r>
              <a:rPr lang="en-US" sz="1200" b="0" i="0" kern="1200" dirty="0" smtClean="0">
                <a:solidFill>
                  <a:srgbClr val="000000"/>
                </a:solidFill>
                <a:latin typeface="Times New Roman" pitchFamily="18" charset="0"/>
                <a:ea typeface="+mn-ea"/>
                <a:cs typeface="+mn-cs"/>
              </a:rPr>
              <a:t>, and Chelmsford Formations in </a:t>
            </a:r>
            <a:r>
              <a:rPr lang="en-US" sz="1200" b="0" i="0" kern="1200" dirty="0" err="1" smtClean="0">
                <a:solidFill>
                  <a:srgbClr val="000000"/>
                </a:solidFill>
                <a:latin typeface="Times New Roman" pitchFamily="18" charset="0"/>
                <a:ea typeface="+mn-ea"/>
                <a:cs typeface="+mn-cs"/>
              </a:rPr>
              <a:t>stratigraphic</a:t>
            </a:r>
            <a:r>
              <a:rPr lang="en-US" sz="1200" b="0" i="0" kern="1200" dirty="0" smtClean="0">
                <a:solidFill>
                  <a:srgbClr val="000000"/>
                </a:solidFill>
                <a:latin typeface="Times New Roman" pitchFamily="18" charset="0"/>
                <a:ea typeface="+mn-ea"/>
                <a:cs typeface="+mn-cs"/>
              </a:rPr>
              <a:t> succession. Footwall rocks, associated with the impact event, consist of Sudbury </a:t>
            </a:r>
            <a:r>
              <a:rPr lang="en-US" sz="1200" b="0" i="0" kern="1200" dirty="0" err="1" smtClean="0">
                <a:solidFill>
                  <a:srgbClr val="000000"/>
                </a:solidFill>
                <a:latin typeface="Times New Roman" pitchFamily="18" charset="0"/>
                <a:ea typeface="+mn-ea"/>
                <a:cs typeface="+mn-cs"/>
              </a:rPr>
              <a:t>Breccia</a:t>
            </a:r>
            <a:r>
              <a:rPr lang="en-US" sz="1200" b="0" i="0" kern="1200" dirty="0" smtClean="0">
                <a:solidFill>
                  <a:srgbClr val="000000"/>
                </a:solidFill>
                <a:latin typeface="Times New Roman" pitchFamily="18" charset="0"/>
                <a:ea typeface="+mn-ea"/>
                <a:cs typeface="+mn-cs"/>
              </a:rPr>
              <a:t> (</a:t>
            </a:r>
            <a:r>
              <a:rPr lang="en-US" sz="1200" b="0" i="0" u="none" strike="noStrike" kern="1200" dirty="0" err="1" smtClean="0">
                <a:solidFill>
                  <a:srgbClr val="000000"/>
                </a:solidFill>
                <a:latin typeface="Times New Roman" pitchFamily="18" charset="0"/>
                <a:ea typeface="+mn-ea"/>
                <a:cs typeface="+mn-cs"/>
                <a:hlinkClick r:id="rId38" tooltip="Pseudotachylite"/>
              </a:rPr>
              <a:t>pseudotachylite</a:t>
            </a:r>
            <a:r>
              <a:rPr lang="en-US" sz="1200" b="0" i="0" kern="1200" dirty="0" smtClean="0">
                <a:solidFill>
                  <a:srgbClr val="000000"/>
                </a:solidFill>
                <a:latin typeface="Times New Roman" pitchFamily="18" charset="0"/>
                <a:ea typeface="+mn-ea"/>
                <a:cs typeface="+mn-cs"/>
              </a:rPr>
              <a:t>), footwall </a:t>
            </a:r>
            <a:r>
              <a:rPr lang="en-US" sz="1200" b="0" i="0" kern="1200" dirty="0" err="1" smtClean="0">
                <a:solidFill>
                  <a:srgbClr val="000000"/>
                </a:solidFill>
                <a:latin typeface="Times New Roman" pitchFamily="18" charset="0"/>
                <a:ea typeface="+mn-ea"/>
                <a:cs typeface="+mn-cs"/>
              </a:rPr>
              <a:t>breccia</a:t>
            </a:r>
            <a:r>
              <a:rPr lang="en-US" sz="1200" b="0" i="0" kern="1200" dirty="0" smtClean="0">
                <a:solidFill>
                  <a:srgbClr val="000000"/>
                </a:solidFill>
                <a:latin typeface="Times New Roman" pitchFamily="18" charset="0"/>
                <a:ea typeface="+mn-ea"/>
                <a:cs typeface="+mn-cs"/>
              </a:rPr>
              <a:t>, radial and concentric quartz </a:t>
            </a:r>
            <a:r>
              <a:rPr lang="en-US" sz="1200" b="0" i="0" kern="1200" dirty="0" err="1" smtClean="0">
                <a:solidFill>
                  <a:srgbClr val="000000"/>
                </a:solidFill>
                <a:latin typeface="Times New Roman" pitchFamily="18" charset="0"/>
                <a:ea typeface="+mn-ea"/>
                <a:cs typeface="+mn-cs"/>
              </a:rPr>
              <a:t>dioritic</a:t>
            </a:r>
            <a:r>
              <a:rPr lang="en-US" sz="1200" b="0" i="0" kern="1200" dirty="0" smtClean="0">
                <a:solidFill>
                  <a:srgbClr val="000000"/>
                </a:solidFill>
                <a:latin typeface="Times New Roman" pitchFamily="18" charset="0"/>
                <a:ea typeface="+mn-ea"/>
                <a:cs typeface="+mn-cs"/>
              </a:rPr>
              <a:t> </a:t>
            </a:r>
            <a:r>
              <a:rPr lang="en-US" sz="1200" b="0" i="0" kern="1200" dirty="0" err="1" smtClean="0">
                <a:solidFill>
                  <a:srgbClr val="000000"/>
                </a:solidFill>
                <a:latin typeface="Times New Roman" pitchFamily="18" charset="0"/>
                <a:ea typeface="+mn-ea"/>
                <a:cs typeface="+mn-cs"/>
              </a:rPr>
              <a:t>breccia</a:t>
            </a:r>
            <a:r>
              <a:rPr lang="en-US" sz="1200" b="0" i="0" kern="1200" dirty="0" smtClean="0">
                <a:solidFill>
                  <a:srgbClr val="000000"/>
                </a:solidFill>
                <a:latin typeface="Times New Roman" pitchFamily="18" charset="0"/>
                <a:ea typeface="+mn-ea"/>
                <a:cs typeface="+mn-cs"/>
              </a:rPr>
              <a:t> dikes (</a:t>
            </a:r>
            <a:r>
              <a:rPr lang="en-US" sz="1200" b="0" i="0" kern="1200" dirty="0" err="1" smtClean="0">
                <a:solidFill>
                  <a:srgbClr val="000000"/>
                </a:solidFill>
                <a:latin typeface="Times New Roman" pitchFamily="18" charset="0"/>
                <a:ea typeface="+mn-ea"/>
                <a:cs typeface="+mn-cs"/>
              </a:rPr>
              <a:t>polymict</a:t>
            </a:r>
            <a:r>
              <a:rPr lang="en-US" sz="1200" b="0" i="0" kern="1200" dirty="0" smtClean="0">
                <a:solidFill>
                  <a:srgbClr val="000000"/>
                </a:solidFill>
                <a:latin typeface="Times New Roman" pitchFamily="18" charset="0"/>
                <a:ea typeface="+mn-ea"/>
                <a:cs typeface="+mn-cs"/>
              </a:rPr>
              <a:t> impact melt breccias), and the discontinuous </a:t>
            </a:r>
            <a:r>
              <a:rPr lang="en-US" sz="1200" b="0" i="0" kern="1200" dirty="0" err="1" smtClean="0">
                <a:solidFill>
                  <a:srgbClr val="000000"/>
                </a:solidFill>
                <a:latin typeface="Times New Roman" pitchFamily="18" charset="0"/>
                <a:ea typeface="+mn-ea"/>
                <a:cs typeface="+mn-cs"/>
              </a:rPr>
              <a:t>sublayer</a:t>
            </a:r>
            <a:r>
              <a:rPr lang="en-US" sz="1200" b="0" i="0" kern="1200" dirty="0" smtClean="0">
                <a:solidFill>
                  <a:srgbClr val="000000"/>
                </a:solidFill>
                <a:latin typeface="Times New Roman" pitchFamily="18" charset="0"/>
                <a:ea typeface="+mn-ea"/>
                <a:cs typeface="+mn-cs"/>
              </a:rPr>
              <a:t>.</a:t>
            </a:r>
          </a:p>
          <a:p>
            <a:r>
              <a:rPr lang="en-US" sz="1200" b="0" i="0" kern="1200" dirty="0" smtClean="0">
                <a:solidFill>
                  <a:srgbClr val="000000"/>
                </a:solidFill>
                <a:latin typeface="Times New Roman" pitchFamily="18" charset="0"/>
                <a:ea typeface="+mn-ea"/>
                <a:cs typeface="+mn-cs"/>
              </a:rPr>
              <a:t>Because considerable erosion has occurred since the Sudbury event, an estimated 6 km (3.7 mi) in the North Range, it is difficult to directly constrain the actual size of the Sudbury crater, whether it being the diameter of the original transient cavity, or the final rim diameter.</a:t>
            </a:r>
            <a:r>
              <a:rPr lang="en-US" sz="1200" b="0" i="0" u="none" strike="noStrike" kern="1200" baseline="30000" dirty="0" smtClean="0">
                <a:solidFill>
                  <a:srgbClr val="000000"/>
                </a:solidFill>
                <a:latin typeface="Times New Roman" pitchFamily="18" charset="0"/>
                <a:ea typeface="+mn-ea"/>
                <a:cs typeface="+mn-cs"/>
                <a:hlinkClick r:id="rId9"/>
              </a:rPr>
              <a:t>[5]</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The deformation of the Sudbury structure occurred in five main deformation events (by age):</a:t>
            </a:r>
          </a:p>
          <a:p>
            <a:r>
              <a:rPr lang="en-US" sz="1200" b="0" i="0" kern="1200" dirty="0" smtClean="0">
                <a:solidFill>
                  <a:srgbClr val="000000"/>
                </a:solidFill>
                <a:latin typeface="Times New Roman" pitchFamily="18" charset="0"/>
                <a:ea typeface="+mn-ea"/>
                <a:cs typeface="+mn-cs"/>
              </a:rPr>
              <a:t>formation of the </a:t>
            </a:r>
            <a:r>
              <a:rPr lang="en-US" sz="1200" b="0" i="0" u="none" strike="noStrike" kern="1200" dirty="0" smtClean="0">
                <a:solidFill>
                  <a:srgbClr val="000000"/>
                </a:solidFill>
                <a:latin typeface="Times New Roman" pitchFamily="18" charset="0"/>
                <a:ea typeface="+mn-ea"/>
                <a:cs typeface="+mn-cs"/>
                <a:hlinkClick r:id="rId34" tooltip="Sudbury Igneous Complex"/>
              </a:rPr>
              <a:t>Sudbury Igneous Complex</a:t>
            </a:r>
            <a:r>
              <a:rPr lang="en-US" sz="1200" b="0" i="0" kern="1200" dirty="0" smtClean="0">
                <a:solidFill>
                  <a:srgbClr val="000000"/>
                </a:solidFill>
                <a:latin typeface="Times New Roman" pitchFamily="18" charset="0"/>
                <a:ea typeface="+mn-ea"/>
                <a:cs typeface="+mn-cs"/>
              </a:rPr>
              <a:t> (1849 Ma)</a:t>
            </a:r>
            <a:r>
              <a:rPr lang="en-US" sz="1200" b="0" i="0" u="none" strike="noStrike" kern="1200" baseline="30000" dirty="0" smtClean="0">
                <a:solidFill>
                  <a:srgbClr val="000000"/>
                </a:solidFill>
                <a:latin typeface="Times New Roman" pitchFamily="18" charset="0"/>
                <a:ea typeface="+mn-ea"/>
                <a:cs typeface="+mn-cs"/>
                <a:hlinkClick r:id="rId9"/>
              </a:rPr>
              <a:t>[2]</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the </a:t>
            </a:r>
            <a:r>
              <a:rPr lang="en-US" sz="1200" b="0" i="0" u="none" strike="noStrike" kern="1200" dirty="0" err="1" smtClean="0">
                <a:solidFill>
                  <a:srgbClr val="000000"/>
                </a:solidFill>
                <a:latin typeface="Times New Roman" pitchFamily="18" charset="0"/>
                <a:ea typeface="+mn-ea"/>
                <a:cs typeface="+mn-cs"/>
                <a:hlinkClick r:id="rId39" tooltip="Penokean orogeny"/>
              </a:rPr>
              <a:t>Penokean</a:t>
            </a:r>
            <a:r>
              <a:rPr lang="en-US" sz="1200" b="0" i="0" u="none" strike="noStrike" kern="1200" dirty="0" smtClean="0">
                <a:solidFill>
                  <a:srgbClr val="000000"/>
                </a:solidFill>
                <a:latin typeface="Times New Roman" pitchFamily="18" charset="0"/>
                <a:ea typeface="+mn-ea"/>
                <a:cs typeface="+mn-cs"/>
                <a:hlinkClick r:id="rId39" tooltip="Penokean orogeny"/>
              </a:rPr>
              <a:t> </a:t>
            </a:r>
            <a:r>
              <a:rPr lang="en-US" sz="1200" b="0" i="0" u="none" strike="noStrike" kern="1200" dirty="0" err="1" smtClean="0">
                <a:solidFill>
                  <a:srgbClr val="000000"/>
                </a:solidFill>
                <a:latin typeface="Times New Roman" pitchFamily="18" charset="0"/>
                <a:ea typeface="+mn-ea"/>
                <a:cs typeface="+mn-cs"/>
                <a:hlinkClick r:id="rId39" tooltip="Penokean orogeny"/>
              </a:rPr>
              <a:t>orogeny</a:t>
            </a:r>
            <a:r>
              <a:rPr lang="en-US" sz="1200" b="0" i="0" kern="1200" dirty="0" smtClean="0">
                <a:solidFill>
                  <a:srgbClr val="000000"/>
                </a:solidFill>
                <a:latin typeface="Times New Roman" pitchFamily="18" charset="0"/>
                <a:ea typeface="+mn-ea"/>
                <a:cs typeface="+mn-cs"/>
              </a:rPr>
              <a:t> (1890-1830 Ma)</a:t>
            </a:r>
          </a:p>
          <a:p>
            <a:r>
              <a:rPr lang="en-US" sz="1200" b="0" i="0" kern="1200" dirty="0" smtClean="0">
                <a:solidFill>
                  <a:srgbClr val="000000"/>
                </a:solidFill>
                <a:latin typeface="Times New Roman" pitchFamily="18" charset="0"/>
                <a:ea typeface="+mn-ea"/>
                <a:cs typeface="+mn-cs"/>
              </a:rPr>
              <a:t>the </a:t>
            </a:r>
            <a:r>
              <a:rPr lang="en-US" sz="1200" b="0" i="0" u="none" strike="noStrike" kern="1200" dirty="0" err="1" smtClean="0">
                <a:solidFill>
                  <a:srgbClr val="000000"/>
                </a:solidFill>
                <a:latin typeface="Times New Roman" pitchFamily="18" charset="0"/>
                <a:ea typeface="+mn-ea"/>
                <a:cs typeface="+mn-cs"/>
                <a:hlinkClick r:id="rId40" tooltip="Mazatzal orogeny (page does not exist)"/>
              </a:rPr>
              <a:t>Mazatzal</a:t>
            </a:r>
            <a:r>
              <a:rPr lang="en-US" sz="1200" b="0" i="0" u="none" strike="noStrike" kern="1200" dirty="0" smtClean="0">
                <a:solidFill>
                  <a:srgbClr val="000000"/>
                </a:solidFill>
                <a:latin typeface="Times New Roman" pitchFamily="18" charset="0"/>
                <a:ea typeface="+mn-ea"/>
                <a:cs typeface="+mn-cs"/>
                <a:hlinkClick r:id="rId40" tooltip="Mazatzal orogeny (page does not exist)"/>
              </a:rPr>
              <a:t> </a:t>
            </a:r>
            <a:r>
              <a:rPr lang="en-US" sz="1200" b="0" i="0" u="none" strike="noStrike" kern="1200" dirty="0" err="1" smtClean="0">
                <a:solidFill>
                  <a:srgbClr val="000000"/>
                </a:solidFill>
                <a:latin typeface="Times New Roman" pitchFamily="18" charset="0"/>
                <a:ea typeface="+mn-ea"/>
                <a:cs typeface="+mn-cs"/>
                <a:hlinkClick r:id="rId40" tooltip="Mazatzal orogeny (page does not exist)"/>
              </a:rPr>
              <a:t>orogeny</a:t>
            </a:r>
            <a:r>
              <a:rPr lang="en-US" sz="1200" b="0" i="0" kern="1200" dirty="0" smtClean="0">
                <a:solidFill>
                  <a:srgbClr val="000000"/>
                </a:solidFill>
                <a:latin typeface="Times New Roman" pitchFamily="18" charset="0"/>
                <a:ea typeface="+mn-ea"/>
                <a:cs typeface="+mn-cs"/>
              </a:rPr>
              <a:t> (1700-1600 Ma)</a:t>
            </a:r>
            <a:r>
              <a:rPr lang="en-US" sz="1200" b="0" i="0" u="none" strike="noStrike" kern="1200" baseline="30000" dirty="0" smtClean="0">
                <a:solidFill>
                  <a:srgbClr val="000000"/>
                </a:solidFill>
                <a:latin typeface="Times New Roman" pitchFamily="18" charset="0"/>
                <a:ea typeface="+mn-ea"/>
                <a:cs typeface="+mn-cs"/>
                <a:hlinkClick r:id="rId9"/>
              </a:rPr>
              <a:t>[6]</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the </a:t>
            </a:r>
            <a:r>
              <a:rPr lang="en-US" sz="1200" b="0" i="0" u="none" strike="noStrike" kern="1200" dirty="0" smtClean="0">
                <a:solidFill>
                  <a:srgbClr val="000000"/>
                </a:solidFill>
                <a:latin typeface="Times New Roman" pitchFamily="18" charset="0"/>
                <a:ea typeface="+mn-ea"/>
                <a:cs typeface="+mn-cs"/>
                <a:hlinkClick r:id="rId41" tooltip="Grenville orogeny"/>
              </a:rPr>
              <a:t>Grenville </a:t>
            </a:r>
            <a:r>
              <a:rPr lang="en-US" sz="1200" b="0" i="0" u="none" strike="noStrike" kern="1200" dirty="0" err="1" smtClean="0">
                <a:solidFill>
                  <a:srgbClr val="000000"/>
                </a:solidFill>
                <a:latin typeface="Times New Roman" pitchFamily="18" charset="0"/>
                <a:ea typeface="+mn-ea"/>
                <a:cs typeface="+mn-cs"/>
                <a:hlinkClick r:id="rId41" tooltip="Grenville orogeny"/>
              </a:rPr>
              <a:t>orogeny</a:t>
            </a:r>
            <a:r>
              <a:rPr lang="en-US" sz="1200" b="0" i="0" kern="1200" dirty="0" smtClean="0">
                <a:solidFill>
                  <a:srgbClr val="000000"/>
                </a:solidFill>
                <a:latin typeface="Times New Roman" pitchFamily="18" charset="0"/>
                <a:ea typeface="+mn-ea"/>
                <a:cs typeface="+mn-cs"/>
              </a:rPr>
              <a:t> (1400 - 1000 Ma)</a:t>
            </a:r>
          </a:p>
          <a:p>
            <a:r>
              <a:rPr lang="en-US" sz="1200" b="0" i="0" kern="1200" dirty="0" smtClean="0">
                <a:solidFill>
                  <a:srgbClr val="000000"/>
                </a:solidFill>
                <a:latin typeface="Times New Roman" pitchFamily="18" charset="0"/>
                <a:ea typeface="+mn-ea"/>
                <a:cs typeface="+mn-cs"/>
              </a:rPr>
              <a:t>the </a:t>
            </a:r>
            <a:r>
              <a:rPr lang="en-US" sz="1200" b="0" i="0" u="none" strike="noStrike" kern="1200" dirty="0" smtClean="0">
                <a:solidFill>
                  <a:srgbClr val="000000"/>
                </a:solidFill>
                <a:latin typeface="Times New Roman" pitchFamily="18" charset="0"/>
                <a:ea typeface="+mn-ea"/>
                <a:cs typeface="+mn-cs"/>
                <a:hlinkClick r:id="rId16" tooltip="Lake Wanapitei"/>
              </a:rPr>
              <a:t>Lake </a:t>
            </a:r>
            <a:r>
              <a:rPr lang="en-US" sz="1200" b="0" i="0" u="none" strike="noStrike" kern="1200" dirty="0" err="1" smtClean="0">
                <a:solidFill>
                  <a:srgbClr val="000000"/>
                </a:solidFill>
                <a:latin typeface="Times New Roman" pitchFamily="18" charset="0"/>
                <a:ea typeface="+mn-ea"/>
                <a:cs typeface="+mn-cs"/>
                <a:hlinkClick r:id="rId16" tooltip="Lake Wanapitei"/>
              </a:rPr>
              <a:t>Wanapitei</a:t>
            </a:r>
            <a:r>
              <a:rPr lang="en-US" sz="1200" b="0" i="0" kern="1200" dirty="0" smtClean="0">
                <a:solidFill>
                  <a:srgbClr val="000000"/>
                </a:solidFill>
                <a:latin typeface="Times New Roman" pitchFamily="18" charset="0"/>
                <a:ea typeface="+mn-ea"/>
                <a:cs typeface="+mn-cs"/>
              </a:rPr>
              <a:t> impact (37 Ma)</a:t>
            </a:r>
          </a:p>
          <a:p>
            <a:r>
              <a:rPr lang="en-US" sz="1200" b="0" i="0" kern="1200" dirty="0" smtClean="0">
                <a:solidFill>
                  <a:srgbClr val="000000"/>
                </a:solidFill>
                <a:latin typeface="Times New Roman" pitchFamily="18" charset="0"/>
                <a:ea typeface="+mn-ea"/>
                <a:cs typeface="+mn-cs"/>
              </a:rPr>
              <a:t>Disputes over origin[</a:t>
            </a:r>
            <a:r>
              <a:rPr lang="en-US" sz="1200" b="0" i="0" u="none" strike="noStrike" kern="1200" dirty="0" smtClean="0">
                <a:solidFill>
                  <a:srgbClr val="000000"/>
                </a:solidFill>
                <a:latin typeface="Times New Roman" pitchFamily="18" charset="0"/>
                <a:ea typeface="+mn-ea"/>
                <a:cs typeface="+mn-cs"/>
                <a:hlinkClick r:id="rId42" tooltip="Edit section: Disputes over origin"/>
              </a:rPr>
              <a:t>edit</a:t>
            </a:r>
            <a:r>
              <a:rPr lang="en-US" sz="1200" b="0" i="0" kern="1200" dirty="0" smtClean="0">
                <a:solidFill>
                  <a:srgbClr val="000000"/>
                </a:solidFill>
                <a:latin typeface="Times New Roman" pitchFamily="18" charset="0"/>
                <a:ea typeface="+mn-ea"/>
                <a:cs typeface="+mn-cs"/>
              </a:rPr>
              <a:t>]</a:t>
            </a:r>
          </a:p>
          <a:p>
            <a:r>
              <a:rPr lang="en-US" sz="1200" b="0" i="0" kern="1200" dirty="0" smtClean="0">
                <a:solidFill>
                  <a:srgbClr val="000000"/>
                </a:solidFill>
                <a:latin typeface="Times New Roman" pitchFamily="18" charset="0"/>
                <a:ea typeface="+mn-ea"/>
                <a:cs typeface="+mn-cs"/>
              </a:rPr>
              <a:t>Some 1.8 billions of years of weathering and deformation made it difficult to prove that a meteor was the cause of the Sudbury geological structures. A further difficulty in proving that the Sudbury complex was formed by meteor impact rather than by ordinary igneous processes was that the region was volcanically active at around the same time as the impact, and some weathered volcanic structures can look like meteor collision structures. Since then a layer of </a:t>
            </a:r>
            <a:r>
              <a:rPr lang="en-US" sz="1200" b="0" i="0" kern="1200" dirty="0" err="1" smtClean="0">
                <a:solidFill>
                  <a:srgbClr val="000000"/>
                </a:solidFill>
                <a:latin typeface="Times New Roman" pitchFamily="18" charset="0"/>
                <a:ea typeface="+mn-ea"/>
                <a:cs typeface="+mn-cs"/>
              </a:rPr>
              <a:t>breccia</a:t>
            </a:r>
            <a:r>
              <a:rPr lang="en-US" sz="1200" b="0" i="0" kern="1200" dirty="0" smtClean="0">
                <a:solidFill>
                  <a:srgbClr val="000000"/>
                </a:solidFill>
                <a:latin typeface="Times New Roman" pitchFamily="18" charset="0"/>
                <a:ea typeface="+mn-ea"/>
                <a:cs typeface="+mn-cs"/>
              </a:rPr>
              <a:t> has been found associated with the impact event</a:t>
            </a:r>
            <a:r>
              <a:rPr lang="en-US" sz="1200" b="0" i="0" u="none" strike="noStrike" kern="1200" baseline="30000" dirty="0" smtClean="0">
                <a:solidFill>
                  <a:srgbClr val="000000"/>
                </a:solidFill>
                <a:latin typeface="Times New Roman" pitchFamily="18" charset="0"/>
                <a:ea typeface="+mn-ea"/>
                <a:cs typeface="+mn-cs"/>
                <a:hlinkClick r:id="rId9"/>
              </a:rPr>
              <a:t>[7]</a:t>
            </a:r>
            <a:r>
              <a:rPr lang="en-US" sz="1200" b="0" i="0" kern="1200" dirty="0" smtClean="0">
                <a:solidFill>
                  <a:srgbClr val="000000"/>
                </a:solidFill>
                <a:latin typeface="Times New Roman" pitchFamily="18" charset="0"/>
                <a:ea typeface="+mn-ea"/>
                <a:cs typeface="+mn-cs"/>
              </a:rPr>
              <a:t> and stressed rock formations have been fully mapped.</a:t>
            </a:r>
          </a:p>
          <a:p>
            <a:r>
              <a:rPr lang="en-US" sz="1200" b="0" i="0" kern="1200" dirty="0" smtClean="0">
                <a:solidFill>
                  <a:srgbClr val="000000"/>
                </a:solidFill>
                <a:latin typeface="Times New Roman" pitchFamily="18" charset="0"/>
                <a:ea typeface="+mn-ea"/>
                <a:cs typeface="+mn-cs"/>
              </a:rPr>
              <a:t>Geologists reached consensus by about 1970 that the Sudbury basin was formed by a meteor impact. Reports published in the late 1960s described geological features that were said to be distinctive of meteor impact, including shatter cones</a:t>
            </a:r>
            <a:r>
              <a:rPr lang="en-US" sz="1200" b="0" i="0" u="none" strike="noStrike" kern="1200" baseline="30000" dirty="0" smtClean="0">
                <a:solidFill>
                  <a:srgbClr val="000000"/>
                </a:solidFill>
                <a:latin typeface="Times New Roman" pitchFamily="18" charset="0"/>
                <a:ea typeface="+mn-ea"/>
                <a:cs typeface="+mn-cs"/>
                <a:hlinkClick r:id="rId9"/>
              </a:rPr>
              <a:t>[8]</a:t>
            </a:r>
            <a:r>
              <a:rPr lang="en-US" sz="1200" b="0" i="0" kern="1200" dirty="0" smtClean="0">
                <a:solidFill>
                  <a:srgbClr val="000000"/>
                </a:solidFill>
                <a:latin typeface="Times New Roman" pitchFamily="18" charset="0"/>
                <a:ea typeface="+mn-ea"/>
                <a:cs typeface="+mn-cs"/>
              </a:rPr>
              <a:t> and shock-deformed quartz crystals in the underlying rock.</a:t>
            </a:r>
            <a:r>
              <a:rPr lang="en-US" sz="1200" b="0" i="0" u="none" strike="noStrike" kern="1200" baseline="30000" dirty="0" smtClean="0">
                <a:solidFill>
                  <a:srgbClr val="000000"/>
                </a:solidFill>
                <a:latin typeface="Times New Roman" pitchFamily="18" charset="0"/>
                <a:ea typeface="+mn-ea"/>
                <a:cs typeface="+mn-cs"/>
                <a:hlinkClick r:id="rId9"/>
              </a:rPr>
              <a:t>[9]</a:t>
            </a:r>
            <a:r>
              <a:rPr lang="en-US" sz="1200" b="0" i="0" kern="1200" dirty="0" smtClean="0">
                <a:solidFill>
                  <a:srgbClr val="000000"/>
                </a:solidFill>
                <a:latin typeface="Times New Roman" pitchFamily="18" charset="0"/>
                <a:ea typeface="+mn-ea"/>
                <a:cs typeface="+mn-cs"/>
              </a:rPr>
              <a:t> In 2014, analysis of the concentration and distribution of </a:t>
            </a:r>
            <a:r>
              <a:rPr lang="en-US" sz="1200" b="0" i="0" u="none" strike="noStrike" kern="1200" dirty="0" err="1" smtClean="0">
                <a:solidFill>
                  <a:srgbClr val="000000"/>
                </a:solidFill>
                <a:latin typeface="Times New Roman" pitchFamily="18" charset="0"/>
                <a:ea typeface="+mn-ea"/>
                <a:cs typeface="+mn-cs"/>
                <a:hlinkClick r:id="rId43" tooltip="Goldschmidt classification"/>
              </a:rPr>
              <a:t>siderophile</a:t>
            </a:r>
            <a:r>
              <a:rPr lang="en-US" sz="1200" b="0" i="0" u="none" strike="noStrike" kern="1200" dirty="0" smtClean="0">
                <a:solidFill>
                  <a:srgbClr val="000000"/>
                </a:solidFill>
                <a:latin typeface="Times New Roman" pitchFamily="18" charset="0"/>
                <a:ea typeface="+mn-ea"/>
                <a:cs typeface="+mn-cs"/>
                <a:hlinkClick r:id="rId43" tooltip="Goldschmidt classification"/>
              </a:rPr>
              <a:t> elements</a:t>
            </a:r>
            <a:r>
              <a:rPr lang="en-US" sz="1200" b="0" i="0" kern="1200" dirty="0" smtClean="0">
                <a:solidFill>
                  <a:srgbClr val="000000"/>
                </a:solidFill>
                <a:latin typeface="Times New Roman" pitchFamily="18" charset="0"/>
                <a:ea typeface="+mn-ea"/>
                <a:cs typeface="+mn-cs"/>
              </a:rPr>
              <a:t> as well as the size of the area where the impact melted the rock indicated that a comet rather than an asteroid most likely caused the crater.</a:t>
            </a:r>
            <a:r>
              <a:rPr lang="en-US" sz="1200" b="0" i="0" u="none" strike="noStrike" kern="1200" baseline="30000" dirty="0" smtClean="0">
                <a:solidFill>
                  <a:srgbClr val="000000"/>
                </a:solidFill>
                <a:latin typeface="Times New Roman" pitchFamily="18" charset="0"/>
                <a:ea typeface="+mn-ea"/>
                <a:cs typeface="+mn-cs"/>
                <a:hlinkClick r:id="rId9"/>
              </a:rPr>
              <a:t>[10]</a:t>
            </a:r>
            <a:r>
              <a:rPr lang="en-US" sz="1200" b="0" i="0" kern="1200" dirty="0" smtClean="0">
                <a:solidFill>
                  <a:srgbClr val="000000"/>
                </a:solidFill>
                <a:latin typeface="Times New Roman" pitchFamily="18" charset="0"/>
                <a:ea typeface="+mn-ea"/>
                <a:cs typeface="+mn-cs"/>
              </a:rPr>
              <a:t> </a:t>
            </a:r>
            <a:r>
              <a:rPr lang="en-US" sz="1200" b="0" i="0" u="none" strike="noStrike" kern="1200" baseline="30000" dirty="0" smtClean="0">
                <a:solidFill>
                  <a:srgbClr val="000000"/>
                </a:solidFill>
                <a:latin typeface="Times New Roman" pitchFamily="18" charset="0"/>
                <a:ea typeface="+mn-ea"/>
                <a:cs typeface="+mn-cs"/>
                <a:hlinkClick r:id="rId9"/>
              </a:rPr>
              <a:t>[11]</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Modern uses[</a:t>
            </a:r>
            <a:r>
              <a:rPr lang="en-US" sz="1200" b="0" i="0" u="none" strike="noStrike" kern="1200" dirty="0" smtClean="0">
                <a:solidFill>
                  <a:srgbClr val="000000"/>
                </a:solidFill>
                <a:latin typeface="Times New Roman" pitchFamily="18" charset="0"/>
                <a:ea typeface="+mn-ea"/>
                <a:cs typeface="+mn-cs"/>
                <a:hlinkClick r:id="rId44" tooltip="Edit section: Modern uses"/>
              </a:rPr>
              <a:t>edit</a:t>
            </a:r>
            <a:r>
              <a:rPr lang="en-US" sz="1200" b="0" i="0" kern="1200" dirty="0" smtClean="0">
                <a:solidFill>
                  <a:srgbClr val="000000"/>
                </a:solidFill>
                <a:latin typeface="Times New Roman" pitchFamily="18" charset="0"/>
                <a:ea typeface="+mn-ea"/>
                <a:cs typeface="+mn-cs"/>
              </a:rPr>
              <a:t>]</a:t>
            </a:r>
          </a:p>
          <a:p>
            <a:r>
              <a:rPr lang="en-US" sz="1200" b="0" i="0" kern="1200" dirty="0" smtClean="0">
                <a:solidFill>
                  <a:srgbClr val="000000"/>
                </a:solidFill>
                <a:latin typeface="Times New Roman" pitchFamily="18" charset="0"/>
                <a:ea typeface="+mn-ea"/>
                <a:cs typeface="+mn-cs"/>
              </a:rPr>
              <a:t>The large impact crater filled with </a:t>
            </a:r>
            <a:r>
              <a:rPr lang="en-US" sz="1200" b="0" i="0" u="none" strike="noStrike" kern="1200" dirty="0" smtClean="0">
                <a:solidFill>
                  <a:srgbClr val="000000"/>
                </a:solidFill>
                <a:latin typeface="Times New Roman" pitchFamily="18" charset="0"/>
                <a:ea typeface="+mn-ea"/>
                <a:cs typeface="+mn-cs"/>
                <a:hlinkClick r:id="rId45" tooltip="Magma"/>
              </a:rPr>
              <a:t>magma</a:t>
            </a:r>
            <a:r>
              <a:rPr lang="en-US" sz="1200" b="0" i="0" kern="1200" dirty="0" smtClean="0">
                <a:solidFill>
                  <a:srgbClr val="000000"/>
                </a:solidFill>
                <a:latin typeface="Times New Roman" pitchFamily="18" charset="0"/>
                <a:ea typeface="+mn-ea"/>
                <a:cs typeface="+mn-cs"/>
              </a:rPr>
              <a:t> containing </a:t>
            </a:r>
            <a:r>
              <a:rPr lang="en-US" sz="1200" b="0" i="0" u="none" strike="noStrike" kern="1200" dirty="0" smtClean="0">
                <a:solidFill>
                  <a:srgbClr val="000000"/>
                </a:solidFill>
                <a:latin typeface="Times New Roman" pitchFamily="18" charset="0"/>
                <a:ea typeface="+mn-ea"/>
                <a:cs typeface="+mn-cs"/>
                <a:hlinkClick r:id="rId46" tooltip="Nickel"/>
              </a:rPr>
              <a:t>nickel</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47" tooltip="Copper"/>
              </a:rPr>
              <a:t>copper</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48" tooltip="Platinum"/>
              </a:rPr>
              <a:t>platinum</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49" tooltip="Palladium"/>
              </a:rPr>
              <a:t>palladium</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50" tooltip="Gold"/>
              </a:rPr>
              <a:t>gold</a:t>
            </a:r>
            <a:r>
              <a:rPr lang="en-US" sz="1200" b="0" i="0" kern="1200" dirty="0" smtClean="0">
                <a:solidFill>
                  <a:srgbClr val="000000"/>
                </a:solidFill>
                <a:latin typeface="Times New Roman" pitchFamily="18" charset="0"/>
                <a:ea typeface="+mn-ea"/>
                <a:cs typeface="+mn-cs"/>
              </a:rPr>
              <a:t>, and other </a:t>
            </a:r>
            <a:r>
              <a:rPr lang="en-US" sz="1200" b="0" i="0" u="none" strike="noStrike" kern="1200" dirty="0" smtClean="0">
                <a:solidFill>
                  <a:srgbClr val="000000"/>
                </a:solidFill>
                <a:latin typeface="Times New Roman" pitchFamily="18" charset="0"/>
                <a:ea typeface="+mn-ea"/>
                <a:cs typeface="+mn-cs"/>
                <a:hlinkClick r:id="rId51" tooltip="Metal"/>
              </a:rPr>
              <a:t>metals</a:t>
            </a:r>
            <a:r>
              <a:rPr lang="en-US" sz="1200" b="0" i="0" kern="1200" dirty="0" smtClean="0">
                <a:solidFill>
                  <a:srgbClr val="000000"/>
                </a:solidFill>
                <a:latin typeface="Times New Roman" pitchFamily="18" charset="0"/>
                <a:ea typeface="+mn-ea"/>
                <a:cs typeface="+mn-cs"/>
              </a:rPr>
              <a:t>. In 1856 while surveying a baseline westward from </a:t>
            </a:r>
            <a:r>
              <a:rPr lang="en-US" sz="1200" b="0" i="0" u="none" strike="noStrike" kern="1200" dirty="0" smtClean="0">
                <a:solidFill>
                  <a:srgbClr val="000000"/>
                </a:solidFill>
                <a:latin typeface="Times New Roman" pitchFamily="18" charset="0"/>
                <a:ea typeface="+mn-ea"/>
                <a:cs typeface="+mn-cs"/>
                <a:hlinkClick r:id="rId52" tooltip="Lake Nipissing"/>
              </a:rPr>
              <a:t>Lake Nipissing</a:t>
            </a:r>
            <a:r>
              <a:rPr lang="en-US" sz="1200" b="0" i="0" kern="1200" dirty="0" smtClean="0">
                <a:solidFill>
                  <a:srgbClr val="000000"/>
                </a:solidFill>
                <a:latin typeface="Times New Roman" pitchFamily="18" charset="0"/>
                <a:ea typeface="+mn-ea"/>
                <a:cs typeface="+mn-cs"/>
              </a:rPr>
              <a:t>, provincial land surveyor </a:t>
            </a:r>
            <a:r>
              <a:rPr lang="en-US" sz="1200" b="0" i="0" u="none" strike="noStrike" kern="1200" dirty="0" smtClean="0">
                <a:solidFill>
                  <a:srgbClr val="000000"/>
                </a:solidFill>
                <a:latin typeface="Times New Roman" pitchFamily="18" charset="0"/>
                <a:ea typeface="+mn-ea"/>
                <a:cs typeface="+mn-cs"/>
                <a:hlinkClick r:id="rId53" tooltip="Albert Salter"/>
              </a:rPr>
              <a:t>Albert Salter</a:t>
            </a:r>
            <a:r>
              <a:rPr lang="en-US" sz="1200" b="0" i="0" kern="1200" dirty="0" smtClean="0">
                <a:solidFill>
                  <a:srgbClr val="000000"/>
                </a:solidFill>
                <a:latin typeface="Times New Roman" pitchFamily="18" charset="0"/>
                <a:ea typeface="+mn-ea"/>
                <a:cs typeface="+mn-cs"/>
              </a:rPr>
              <a:t> located magnetic abnormalities in the area that were strongly suggestive of mineral deposits. The area was then examined by Alexander Murray of the </a:t>
            </a:r>
            <a:r>
              <a:rPr lang="en-US" sz="1200" b="0" i="0" u="none" strike="noStrike" kern="1200" dirty="0" smtClean="0">
                <a:solidFill>
                  <a:srgbClr val="000000"/>
                </a:solidFill>
                <a:latin typeface="Times New Roman" pitchFamily="18" charset="0"/>
                <a:ea typeface="+mn-ea"/>
                <a:cs typeface="+mn-cs"/>
                <a:hlinkClick r:id="rId54" tooltip="Geological Survey of Canada"/>
              </a:rPr>
              <a:t>Geological Survey of Canada</a:t>
            </a:r>
            <a:r>
              <a:rPr lang="en-US" sz="1200" b="0" i="0" kern="1200" dirty="0" smtClean="0">
                <a:solidFill>
                  <a:srgbClr val="000000"/>
                </a:solidFill>
                <a:latin typeface="Times New Roman" pitchFamily="18" charset="0"/>
                <a:ea typeface="+mn-ea"/>
                <a:cs typeface="+mn-cs"/>
              </a:rPr>
              <a:t>, who confirmed "the presence of an immense mass of magnetic trap".</a:t>
            </a:r>
          </a:p>
          <a:p>
            <a:r>
              <a:rPr lang="en-US" sz="1200" b="0" i="0" kern="1200" dirty="0" smtClean="0">
                <a:solidFill>
                  <a:srgbClr val="000000"/>
                </a:solidFill>
                <a:latin typeface="Times New Roman" pitchFamily="18" charset="0"/>
                <a:ea typeface="+mn-ea"/>
                <a:cs typeface="+mn-cs"/>
              </a:rPr>
              <a:t>Due to the then-remoteness of the Sudbury area, Salter's discovery did not have much immediate impact. The later construction of the </a:t>
            </a:r>
            <a:r>
              <a:rPr lang="en-US" sz="1200" b="0" i="0" u="none" strike="noStrike" kern="1200" dirty="0" smtClean="0">
                <a:solidFill>
                  <a:srgbClr val="000000"/>
                </a:solidFill>
                <a:latin typeface="Times New Roman" pitchFamily="18" charset="0"/>
                <a:ea typeface="+mn-ea"/>
                <a:cs typeface="+mn-cs"/>
                <a:hlinkClick r:id="rId55" tooltip="Canadian Pacific Railway"/>
              </a:rPr>
              <a:t>Canadian Pacific Railway</a:t>
            </a:r>
            <a:r>
              <a:rPr lang="en-US" sz="1200" b="0" i="0" kern="1200" dirty="0" smtClean="0">
                <a:solidFill>
                  <a:srgbClr val="000000"/>
                </a:solidFill>
                <a:latin typeface="Times New Roman" pitchFamily="18" charset="0"/>
                <a:ea typeface="+mn-ea"/>
                <a:cs typeface="+mn-cs"/>
              </a:rPr>
              <a:t> through the area, however, made mineral exploration more feasible. The development of a mining settlement occurred in 1883 after blasting connected to the railway construction revealed a large concentration of nickel and copper ore at the </a:t>
            </a:r>
            <a:r>
              <a:rPr lang="en-US" sz="1200" b="0" i="0" u="none" strike="noStrike" kern="1200" dirty="0" smtClean="0">
                <a:solidFill>
                  <a:srgbClr val="000000"/>
                </a:solidFill>
                <a:latin typeface="Times New Roman" pitchFamily="18" charset="0"/>
                <a:ea typeface="+mn-ea"/>
                <a:cs typeface="+mn-cs"/>
                <a:hlinkClick r:id="rId56" tooltip="Murray Mine"/>
              </a:rPr>
              <a:t>Murray Mine</a:t>
            </a:r>
            <a:r>
              <a:rPr lang="en-US" sz="1200" b="0" i="0" kern="1200" dirty="0" smtClean="0">
                <a:solidFill>
                  <a:srgbClr val="000000"/>
                </a:solidFill>
                <a:latin typeface="Times New Roman" pitchFamily="18" charset="0"/>
                <a:ea typeface="+mn-ea"/>
                <a:cs typeface="+mn-cs"/>
              </a:rPr>
              <a:t> site.</a:t>
            </a:r>
          </a:p>
          <a:p>
            <a:r>
              <a:rPr lang="en-US" sz="1200" b="0" i="0" kern="1200" dirty="0" smtClean="0">
                <a:solidFill>
                  <a:srgbClr val="000000"/>
                </a:solidFill>
                <a:latin typeface="Times New Roman" pitchFamily="18" charset="0"/>
                <a:ea typeface="+mn-ea"/>
                <a:cs typeface="+mn-cs"/>
              </a:rPr>
              <a:t>As a result of these metal deposits, the Sudbury area is one of the world's major </a:t>
            </a:r>
            <a:r>
              <a:rPr lang="en-US" sz="1200" b="0" i="0" u="none" strike="noStrike" kern="1200" dirty="0" smtClean="0">
                <a:solidFill>
                  <a:srgbClr val="000000"/>
                </a:solidFill>
                <a:latin typeface="Times New Roman" pitchFamily="18" charset="0"/>
                <a:ea typeface="+mn-ea"/>
                <a:cs typeface="+mn-cs"/>
                <a:hlinkClick r:id="rId57" tooltip="Mining"/>
              </a:rPr>
              <a:t>mining</a:t>
            </a:r>
            <a:r>
              <a:rPr lang="en-US" sz="1200" b="0" i="0" kern="1200" dirty="0" smtClean="0">
                <a:solidFill>
                  <a:srgbClr val="000000"/>
                </a:solidFill>
                <a:latin typeface="Times New Roman" pitchFamily="18" charset="0"/>
                <a:ea typeface="+mn-ea"/>
                <a:cs typeface="+mn-cs"/>
              </a:rPr>
              <a:t> communities. The region is one of the world's largest suppliers of nickel and copper ores. Most of these mineral deposits are found on the outer rim of the basin.</a:t>
            </a:r>
          </a:p>
          <a:p>
            <a:r>
              <a:rPr lang="en-US" sz="1200" b="0" i="0" kern="1200" dirty="0" smtClean="0">
                <a:solidFill>
                  <a:srgbClr val="000000"/>
                </a:solidFill>
                <a:latin typeface="Times New Roman" pitchFamily="18" charset="0"/>
                <a:ea typeface="+mn-ea"/>
                <a:cs typeface="+mn-cs"/>
              </a:rPr>
              <a:t>Due to the high mineral content of its soil, the floor of the basin is among the best </a:t>
            </a:r>
            <a:r>
              <a:rPr lang="en-US" sz="1200" b="0" i="0" u="none" strike="noStrike" kern="1200" dirty="0" smtClean="0">
                <a:solidFill>
                  <a:srgbClr val="000000"/>
                </a:solidFill>
                <a:latin typeface="Times New Roman" pitchFamily="18" charset="0"/>
                <a:ea typeface="+mn-ea"/>
                <a:cs typeface="+mn-cs"/>
                <a:hlinkClick r:id="rId58" tooltip="Agriculture"/>
              </a:rPr>
              <a:t>agricultural</a:t>
            </a:r>
            <a:r>
              <a:rPr lang="en-US" sz="1200" b="0" i="0" kern="1200" dirty="0" smtClean="0">
                <a:solidFill>
                  <a:srgbClr val="000000"/>
                </a:solidFill>
                <a:latin typeface="Times New Roman" pitchFamily="18" charset="0"/>
                <a:ea typeface="+mn-ea"/>
                <a:cs typeface="+mn-cs"/>
              </a:rPr>
              <a:t> land in </a:t>
            </a:r>
            <a:r>
              <a:rPr lang="en-US" sz="1200" b="0" i="0" u="none" strike="noStrike" kern="1200" dirty="0" smtClean="0">
                <a:solidFill>
                  <a:srgbClr val="000000"/>
                </a:solidFill>
                <a:latin typeface="Times New Roman" pitchFamily="18" charset="0"/>
                <a:ea typeface="+mn-ea"/>
                <a:cs typeface="+mn-cs"/>
                <a:hlinkClick r:id="rId59" tooltip="Northern Ontario"/>
              </a:rPr>
              <a:t>Northern Ontario</a:t>
            </a:r>
            <a:r>
              <a:rPr lang="en-US" sz="1200" b="0" i="0" kern="1200" dirty="0" smtClean="0">
                <a:solidFill>
                  <a:srgbClr val="000000"/>
                </a:solidFill>
                <a:latin typeface="Times New Roman" pitchFamily="18" charset="0"/>
                <a:ea typeface="+mn-ea"/>
                <a:cs typeface="+mn-cs"/>
              </a:rPr>
              <a:t>, with numerous </a:t>
            </a:r>
            <a:r>
              <a:rPr lang="en-US" sz="1200" b="0" i="0" u="none" strike="noStrike" kern="1200" dirty="0" smtClean="0">
                <a:solidFill>
                  <a:srgbClr val="000000"/>
                </a:solidFill>
                <a:latin typeface="Times New Roman" pitchFamily="18" charset="0"/>
                <a:ea typeface="+mn-ea"/>
                <a:cs typeface="+mn-cs"/>
                <a:hlinkClick r:id="rId60" tooltip="Vegetable"/>
              </a:rPr>
              <a:t>vegetable</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61" tooltip="Berry"/>
              </a:rPr>
              <a:t>berry</a:t>
            </a:r>
            <a:r>
              <a:rPr lang="en-US" sz="1200" b="0" i="0" kern="1200" dirty="0" smtClean="0">
                <a:solidFill>
                  <a:srgbClr val="000000"/>
                </a:solidFill>
                <a:latin typeface="Times New Roman" pitchFamily="18" charset="0"/>
                <a:ea typeface="+mn-ea"/>
                <a:cs typeface="+mn-cs"/>
              </a:rPr>
              <a:t>, and </a:t>
            </a:r>
            <a:r>
              <a:rPr lang="en-US" sz="1200" b="0" i="0" u="none" strike="noStrike" kern="1200" dirty="0" smtClean="0">
                <a:solidFill>
                  <a:srgbClr val="000000"/>
                </a:solidFill>
                <a:latin typeface="Times New Roman" pitchFamily="18" charset="0"/>
                <a:ea typeface="+mn-ea"/>
                <a:cs typeface="+mn-cs"/>
                <a:hlinkClick r:id="rId62" tooltip="Dairy"/>
              </a:rPr>
              <a:t>dairy</a:t>
            </a:r>
            <a:r>
              <a:rPr lang="en-US" sz="1200" b="0" i="0" kern="1200" dirty="0" smtClean="0">
                <a:solidFill>
                  <a:srgbClr val="000000"/>
                </a:solidFill>
                <a:latin typeface="Times New Roman" pitchFamily="18" charset="0"/>
                <a:ea typeface="+mn-ea"/>
                <a:cs typeface="+mn-cs"/>
              </a:rPr>
              <a:t> farms located in the valley. Due to its northern latitude, it is not as productive as agricultural lands in the southern portion of the province. Accordingly, the region primarily supplies products for consumption within Northern Ontario, and is not a major food exporter.</a:t>
            </a:r>
          </a:p>
          <a:p>
            <a:r>
              <a:rPr lang="en-US" sz="1200" b="0" i="0" kern="1200" dirty="0" smtClean="0">
                <a:solidFill>
                  <a:srgbClr val="000000"/>
                </a:solidFill>
                <a:latin typeface="Times New Roman" pitchFamily="18" charset="0"/>
                <a:ea typeface="+mn-ea"/>
                <a:cs typeface="+mn-cs"/>
              </a:rPr>
              <a:t>An Ontario Historical Plaque was erected by the province to commemorate the discovery of the Sudbury Basin.</a:t>
            </a:r>
            <a:r>
              <a:rPr lang="en-US" sz="1200" b="0" i="0" u="none" strike="noStrike" kern="1200" baseline="30000" dirty="0" smtClean="0">
                <a:solidFill>
                  <a:srgbClr val="000000"/>
                </a:solidFill>
                <a:latin typeface="Times New Roman" pitchFamily="18" charset="0"/>
                <a:ea typeface="+mn-ea"/>
                <a:cs typeface="+mn-cs"/>
                <a:hlinkClick r:id="rId9"/>
              </a:rPr>
              <a:t>[12]</a:t>
            </a:r>
            <a:endParaRPr lang="en-US" sz="1200" b="0" i="0" kern="1200" dirty="0" smtClean="0">
              <a:solidFill>
                <a:srgbClr val="000000"/>
              </a:solidFill>
              <a:latin typeface="Times New Roman" pitchFamily="18" charset="0"/>
              <a:ea typeface="+mn-ea"/>
              <a:cs typeface="+mn-cs"/>
            </a:endParaRPr>
          </a:p>
          <a:p>
            <a:endParaRPr lang="cs-CZ" dirty="0"/>
          </a:p>
        </p:txBody>
      </p:sp>
      <p:sp>
        <p:nvSpPr>
          <p:cNvPr id="4" name="Zástupný symbol pro číslo snímku 3"/>
          <p:cNvSpPr>
            <a:spLocks noGrp="1"/>
          </p:cNvSpPr>
          <p:nvPr>
            <p:ph type="sldNum" idx="10"/>
          </p:nvPr>
        </p:nvSpPr>
        <p:spPr/>
        <p:txBody>
          <a:bodyPr/>
          <a:lstStyle/>
          <a:p>
            <a:pPr>
              <a:defRPr/>
            </a:pPr>
            <a:fld id="{A7B2713B-8A2B-4C2E-956A-831491F00C68}" type="slidenum">
              <a:rPr lang="en-GB" smtClean="0"/>
              <a:pPr>
                <a:defRPr/>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obrázek snímku 1"/>
          <p:cNvSpPr>
            <a:spLocks noGrp="1" noRot="1" noChangeAspect="1" noTextEdit="1"/>
          </p:cNvSpPr>
          <p:nvPr>
            <p:ph type="sldImg"/>
          </p:nvPr>
        </p:nvSpPr>
        <p:spPr/>
      </p:sp>
      <p:sp>
        <p:nvSpPr>
          <p:cNvPr id="65539" name="Zástupný symbol pro poznámky 2"/>
          <p:cNvSpPr>
            <a:spLocks noGrp="1"/>
          </p:cNvSpPr>
          <p:nvPr>
            <p:ph type="body" idx="1"/>
          </p:nvPr>
        </p:nvSpPr>
        <p:spPr>
          <a:noFill/>
          <a:ln/>
        </p:spPr>
        <p:txBody>
          <a:bodyPr/>
          <a:lstStyle/>
          <a:p>
            <a:pPr eaLnBrk="1" hangingPunct="1"/>
            <a:endParaRPr lang="cs-CZ" smtClean="0"/>
          </a:p>
        </p:txBody>
      </p:sp>
      <p:sp>
        <p:nvSpPr>
          <p:cNvPr id="65540" name="Zástupný symbol pro číslo snímku 3"/>
          <p:cNvSpPr>
            <a:spLocks noGrp="1"/>
          </p:cNvSpPr>
          <p:nvPr>
            <p:ph type="sldNum" sz="quarter"/>
          </p:nvPr>
        </p:nvSpPr>
        <p:spPr>
          <a:noFill/>
        </p:spPr>
        <p:txBody>
          <a:bodyPr/>
          <a:lstStyle/>
          <a:p>
            <a:fld id="{CE1885D2-585D-4C00-8808-082F1B6DE4FD}" type="slidenum">
              <a:rPr lang="en-GB"/>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Zástupný symbol pro obrázek snímku 1"/>
          <p:cNvSpPr>
            <a:spLocks noGrp="1" noRot="1" noChangeAspect="1" noTextEdit="1"/>
          </p:cNvSpPr>
          <p:nvPr>
            <p:ph type="sldImg"/>
          </p:nvPr>
        </p:nvSpPr>
        <p:spPr/>
      </p:sp>
      <p:sp>
        <p:nvSpPr>
          <p:cNvPr id="66563" name="Zástupný symbol pro poznámky 2"/>
          <p:cNvSpPr>
            <a:spLocks noGrp="1"/>
          </p:cNvSpPr>
          <p:nvPr>
            <p:ph type="body" idx="1"/>
          </p:nvPr>
        </p:nvSpPr>
        <p:spPr>
          <a:noFill/>
          <a:ln/>
        </p:spPr>
        <p:txBody>
          <a:bodyPr/>
          <a:lstStyle/>
          <a:p>
            <a:pPr eaLnBrk="1" hangingPunct="1"/>
            <a:endParaRPr lang="cs-CZ" smtClean="0"/>
          </a:p>
        </p:txBody>
      </p:sp>
      <p:sp>
        <p:nvSpPr>
          <p:cNvPr id="66564" name="Zástupný symbol pro číslo snímku 3"/>
          <p:cNvSpPr>
            <a:spLocks noGrp="1"/>
          </p:cNvSpPr>
          <p:nvPr>
            <p:ph type="sldNum" sz="quarter"/>
          </p:nvPr>
        </p:nvSpPr>
        <p:spPr>
          <a:noFill/>
        </p:spPr>
        <p:txBody>
          <a:bodyPr/>
          <a:lstStyle/>
          <a:p>
            <a:fld id="{B4BEF47F-99C6-4460-B4AE-551497B433C0}" type="slidenum">
              <a:rPr lang="en-GB"/>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25000" lnSpcReduction="20000"/>
          </a:bodyPr>
          <a:lstStyle/>
          <a:p>
            <a:r>
              <a:rPr lang="en-US" sz="1200" b="0" i="0" kern="1200" dirty="0" smtClean="0">
                <a:solidFill>
                  <a:srgbClr val="000000"/>
                </a:solidFill>
                <a:latin typeface="Times New Roman" pitchFamily="18" charset="0"/>
                <a:ea typeface="+mn-ea"/>
                <a:cs typeface="+mn-cs"/>
              </a:rPr>
              <a:t>he </a:t>
            </a:r>
            <a:r>
              <a:rPr lang="en-US" sz="1200" b="1" i="0" kern="1200" dirty="0" err="1" smtClean="0">
                <a:solidFill>
                  <a:srgbClr val="000000"/>
                </a:solidFill>
                <a:latin typeface="Times New Roman" pitchFamily="18" charset="0"/>
                <a:ea typeface="+mn-ea"/>
                <a:cs typeface="+mn-cs"/>
              </a:rPr>
              <a:t>Chicxulub</a:t>
            </a:r>
            <a:r>
              <a:rPr lang="en-US" sz="1200" b="1" i="0" kern="1200" dirty="0" smtClean="0">
                <a:solidFill>
                  <a:srgbClr val="000000"/>
                </a:solidFill>
                <a:latin typeface="Times New Roman" pitchFamily="18" charset="0"/>
                <a:ea typeface="+mn-ea"/>
                <a:cs typeface="+mn-cs"/>
              </a:rPr>
              <a:t> crater</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3" tooltip="Help:IPA for English"/>
              </a:rPr>
              <a:t>/ˈ</a:t>
            </a:r>
            <a:r>
              <a:rPr lang="en-US" sz="1200" b="0" i="0" u="none" strike="noStrike" kern="1200" dirty="0" err="1" smtClean="0">
                <a:solidFill>
                  <a:srgbClr val="000000"/>
                </a:solidFill>
                <a:latin typeface="Times New Roman" pitchFamily="18" charset="0"/>
                <a:ea typeface="+mn-ea"/>
                <a:cs typeface="+mn-cs"/>
                <a:hlinkClick r:id="rId3" tooltip="Help:IPA for English"/>
              </a:rPr>
              <a:t>tʃiːkʃʉluːb</a:t>
            </a:r>
            <a:r>
              <a:rPr lang="en-US" sz="1200" b="0" i="0" u="none" strike="noStrike" kern="1200" dirty="0" smtClean="0">
                <a:solidFill>
                  <a:srgbClr val="000000"/>
                </a:solidFill>
                <a:latin typeface="Times New Roman" pitchFamily="18" charset="0"/>
                <a:ea typeface="+mn-ea"/>
                <a:cs typeface="+mn-cs"/>
                <a:hlinkClick r:id="rId3" tooltip="Help:IPA for English"/>
              </a:rPr>
              <a:t>/</a:t>
            </a:r>
            <a:r>
              <a:rPr lang="en-US" sz="1200" b="0" i="0" kern="1200" dirty="0" smtClean="0">
                <a:solidFill>
                  <a:srgbClr val="000000"/>
                </a:solidFill>
                <a:latin typeface="Times New Roman" pitchFamily="18" charset="0"/>
                <a:ea typeface="+mn-ea"/>
                <a:cs typeface="+mn-cs"/>
              </a:rPr>
              <a:t>; Mayan pronunciation: </a:t>
            </a:r>
            <a:r>
              <a:rPr lang="en-US" sz="1200" b="0" i="0" u="none" strike="noStrike" kern="1200" dirty="0" smtClean="0">
                <a:solidFill>
                  <a:srgbClr val="000000"/>
                </a:solidFill>
                <a:latin typeface="Times New Roman" pitchFamily="18" charset="0"/>
                <a:ea typeface="+mn-ea"/>
                <a:cs typeface="+mn-cs"/>
                <a:hlinkClick r:id="rId4" tooltip="Help:IPA for Mayan"/>
              </a:rPr>
              <a:t>[</a:t>
            </a:r>
            <a:r>
              <a:rPr lang="en-US" sz="1200" b="0" i="0" u="none" strike="noStrike" kern="1200" dirty="0" err="1" smtClean="0">
                <a:solidFill>
                  <a:srgbClr val="000000"/>
                </a:solidFill>
                <a:latin typeface="Times New Roman" pitchFamily="18" charset="0"/>
                <a:ea typeface="+mn-ea"/>
                <a:cs typeface="+mn-cs"/>
                <a:hlinkClick r:id="rId4" tooltip="Help:IPA for Mayan"/>
              </a:rPr>
              <a:t>tʃʼikʃuluɓ</a:t>
            </a:r>
            <a:r>
              <a:rPr lang="en-US" sz="1200" b="0" i="0" u="none" strike="noStrike" kern="1200" dirty="0" smtClean="0">
                <a:solidFill>
                  <a:srgbClr val="000000"/>
                </a:solidFill>
                <a:latin typeface="Times New Roman" pitchFamily="18" charset="0"/>
                <a:ea typeface="+mn-ea"/>
                <a:cs typeface="+mn-cs"/>
                <a:hlinkClick r:id="rId4" tooltip="Help:IPA for Mayan"/>
              </a:rPr>
              <a:t>]</a:t>
            </a:r>
            <a:r>
              <a:rPr lang="en-US" sz="1200" b="0" i="0" kern="1200" dirty="0" smtClean="0">
                <a:solidFill>
                  <a:srgbClr val="000000"/>
                </a:solidFill>
                <a:latin typeface="Times New Roman" pitchFamily="18" charset="0"/>
                <a:ea typeface="+mn-ea"/>
                <a:cs typeface="+mn-cs"/>
              </a:rPr>
              <a:t>) is a prehistoric </a:t>
            </a:r>
            <a:r>
              <a:rPr lang="en-US" sz="1200" b="0" i="0" u="none" strike="noStrike" kern="1200" dirty="0" smtClean="0">
                <a:solidFill>
                  <a:srgbClr val="000000"/>
                </a:solidFill>
                <a:latin typeface="Times New Roman" pitchFamily="18" charset="0"/>
                <a:ea typeface="+mn-ea"/>
                <a:cs typeface="+mn-cs"/>
                <a:hlinkClick r:id="rId5" tooltip="Impact crater"/>
              </a:rPr>
              <a:t>impact crater</a:t>
            </a:r>
            <a:r>
              <a:rPr lang="en-US" sz="1200" b="0" i="0" kern="1200" dirty="0" smtClean="0">
                <a:solidFill>
                  <a:srgbClr val="000000"/>
                </a:solidFill>
                <a:latin typeface="Times New Roman" pitchFamily="18" charset="0"/>
                <a:ea typeface="+mn-ea"/>
                <a:cs typeface="+mn-cs"/>
              </a:rPr>
              <a:t> buried underneath the </a:t>
            </a:r>
            <a:r>
              <a:rPr lang="en-US" sz="1200" b="0" i="0" u="none" strike="noStrike" kern="1200" dirty="0" smtClean="0">
                <a:solidFill>
                  <a:srgbClr val="000000"/>
                </a:solidFill>
                <a:latin typeface="Times New Roman" pitchFamily="18" charset="0"/>
                <a:ea typeface="+mn-ea"/>
                <a:cs typeface="+mn-cs"/>
                <a:hlinkClick r:id="rId6" tooltip="Yucatán Peninsula"/>
              </a:rPr>
              <a:t>Yucatán Peninsula</a:t>
            </a:r>
            <a:r>
              <a:rPr lang="en-US" sz="1200" b="0" i="0" kern="1200" dirty="0" smtClean="0">
                <a:solidFill>
                  <a:srgbClr val="000000"/>
                </a:solidFill>
                <a:latin typeface="Times New Roman" pitchFamily="18" charset="0"/>
                <a:ea typeface="+mn-ea"/>
                <a:cs typeface="+mn-cs"/>
              </a:rPr>
              <a:t> in Mexico.</a:t>
            </a:r>
            <a:r>
              <a:rPr lang="en-US" sz="1200" b="0" i="0" u="none" strike="noStrike" kern="1200" baseline="30000" dirty="0" smtClean="0">
                <a:solidFill>
                  <a:srgbClr val="000000"/>
                </a:solidFill>
                <a:latin typeface="Times New Roman" pitchFamily="18" charset="0"/>
                <a:ea typeface="+mn-ea"/>
                <a:cs typeface="+mn-cs"/>
                <a:hlinkClick r:id="rId7"/>
              </a:rPr>
              <a:t>[2]</a:t>
            </a:r>
            <a:r>
              <a:rPr lang="en-US" sz="1200" b="0" i="0" kern="1200" dirty="0" smtClean="0">
                <a:solidFill>
                  <a:srgbClr val="000000"/>
                </a:solidFill>
                <a:latin typeface="Times New Roman" pitchFamily="18" charset="0"/>
                <a:ea typeface="+mn-ea"/>
                <a:cs typeface="+mn-cs"/>
              </a:rPr>
              <a:t> Its center is located near the town of </a:t>
            </a:r>
            <a:r>
              <a:rPr lang="en-US" sz="1200" b="0" i="0" u="none" strike="noStrike" kern="1200" dirty="0" err="1" smtClean="0">
                <a:solidFill>
                  <a:srgbClr val="000000"/>
                </a:solidFill>
                <a:latin typeface="Times New Roman" pitchFamily="18" charset="0"/>
                <a:ea typeface="+mn-ea"/>
                <a:cs typeface="+mn-cs"/>
                <a:hlinkClick r:id="rId8" tooltip="Chicxulub, Yucatán"/>
              </a:rPr>
              <a:t>Chicxulub</a:t>
            </a:r>
            <a:r>
              <a:rPr lang="en-US" sz="1200" b="0" i="0" kern="1200" dirty="0" smtClean="0">
                <a:solidFill>
                  <a:srgbClr val="000000"/>
                </a:solidFill>
                <a:latin typeface="Times New Roman" pitchFamily="18" charset="0"/>
                <a:ea typeface="+mn-ea"/>
                <a:cs typeface="+mn-cs"/>
              </a:rPr>
              <a:t>, after which the crater is named.</a:t>
            </a:r>
            <a:r>
              <a:rPr lang="en-US" sz="1200" b="0" i="0" u="none" strike="noStrike" kern="1200" baseline="30000" dirty="0" smtClean="0">
                <a:solidFill>
                  <a:srgbClr val="000000"/>
                </a:solidFill>
                <a:latin typeface="Times New Roman" pitchFamily="18" charset="0"/>
                <a:ea typeface="+mn-ea"/>
                <a:cs typeface="+mn-cs"/>
                <a:hlinkClick r:id="rId7"/>
              </a:rPr>
              <a:t>[3]</a:t>
            </a:r>
            <a:r>
              <a:rPr lang="en-US" sz="1200" b="0" i="0" kern="1200" dirty="0" smtClean="0">
                <a:solidFill>
                  <a:srgbClr val="000000"/>
                </a:solidFill>
                <a:latin typeface="Times New Roman" pitchFamily="18" charset="0"/>
                <a:ea typeface="+mn-ea"/>
                <a:cs typeface="+mn-cs"/>
              </a:rPr>
              <a:t> The age of the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asteroid impact and the </a:t>
            </a:r>
            <a:r>
              <a:rPr lang="en-US" sz="1200" b="0" i="0" u="none" strike="noStrike" kern="1200" dirty="0" smtClean="0">
                <a:solidFill>
                  <a:srgbClr val="000000"/>
                </a:solidFill>
                <a:latin typeface="Times New Roman" pitchFamily="18" charset="0"/>
                <a:ea typeface="+mn-ea"/>
                <a:cs typeface="+mn-cs"/>
                <a:hlinkClick r:id="rId9" tooltip="Cretaceous–Paleogene boundary"/>
              </a:rPr>
              <a:t>Cretaceous–</a:t>
            </a:r>
            <a:r>
              <a:rPr lang="en-US" sz="1200" b="0" i="0" u="none" strike="noStrike" kern="1200" dirty="0" err="1" smtClean="0">
                <a:solidFill>
                  <a:srgbClr val="000000"/>
                </a:solidFill>
                <a:latin typeface="Times New Roman" pitchFamily="18" charset="0"/>
                <a:ea typeface="+mn-ea"/>
                <a:cs typeface="+mn-cs"/>
                <a:hlinkClick r:id="rId9" tooltip="Cretaceous–Paleogene boundary"/>
              </a:rPr>
              <a:t>Paleogene</a:t>
            </a:r>
            <a:r>
              <a:rPr lang="en-US" sz="1200" b="0" i="0" u="none" strike="noStrike" kern="1200" dirty="0" smtClean="0">
                <a:solidFill>
                  <a:srgbClr val="000000"/>
                </a:solidFill>
                <a:latin typeface="Times New Roman" pitchFamily="18" charset="0"/>
                <a:ea typeface="+mn-ea"/>
                <a:cs typeface="+mn-cs"/>
                <a:hlinkClick r:id="rId9" tooltip="Cretaceous–Paleogene boundary"/>
              </a:rPr>
              <a:t> boundary</a:t>
            </a:r>
            <a:r>
              <a:rPr lang="en-US" sz="1200" b="0" i="0" kern="1200" dirty="0" smtClean="0">
                <a:solidFill>
                  <a:srgbClr val="000000"/>
                </a:solidFill>
                <a:latin typeface="Times New Roman" pitchFamily="18" charset="0"/>
                <a:ea typeface="+mn-ea"/>
                <a:cs typeface="+mn-cs"/>
              </a:rPr>
              <a:t> (K–Pg boundary) coincide precisely.</a:t>
            </a:r>
            <a:r>
              <a:rPr lang="en-US" sz="1200" b="0" i="0" u="none" strike="noStrike" kern="1200" baseline="30000" dirty="0" smtClean="0">
                <a:solidFill>
                  <a:srgbClr val="000000"/>
                </a:solidFill>
                <a:latin typeface="Times New Roman" pitchFamily="18" charset="0"/>
                <a:ea typeface="+mn-ea"/>
                <a:cs typeface="+mn-cs"/>
                <a:hlinkClick r:id="rId7"/>
              </a:rPr>
              <a:t>[4]</a:t>
            </a:r>
            <a:r>
              <a:rPr lang="en-US" sz="1200" b="0" i="0" kern="1200" dirty="0" smtClean="0">
                <a:solidFill>
                  <a:srgbClr val="000000"/>
                </a:solidFill>
                <a:latin typeface="Times New Roman" pitchFamily="18" charset="0"/>
                <a:ea typeface="+mn-ea"/>
                <a:cs typeface="+mn-cs"/>
              </a:rPr>
              <a:t>The crater is more than 180 </a:t>
            </a:r>
            <a:r>
              <a:rPr lang="en-US" sz="1200" b="0" i="0" kern="1200" dirty="0" err="1" smtClean="0">
                <a:solidFill>
                  <a:srgbClr val="000000"/>
                </a:solidFill>
                <a:latin typeface="Times New Roman" pitchFamily="18" charset="0"/>
                <a:ea typeface="+mn-ea"/>
                <a:cs typeface="+mn-cs"/>
              </a:rPr>
              <a:t>kilometres</a:t>
            </a:r>
            <a:r>
              <a:rPr lang="en-US" sz="1200" b="0" i="0" kern="1200" dirty="0" smtClean="0">
                <a:solidFill>
                  <a:srgbClr val="000000"/>
                </a:solidFill>
                <a:latin typeface="Times New Roman" pitchFamily="18" charset="0"/>
                <a:ea typeface="+mn-ea"/>
                <a:cs typeface="+mn-cs"/>
              </a:rPr>
              <a:t> (110 mi) in diameter and 20 km (12 mi) in depth, making the feature one of the </a:t>
            </a:r>
            <a:r>
              <a:rPr lang="en-US" sz="1200" b="0" i="0" u="none" strike="noStrike" kern="1200" dirty="0" smtClean="0">
                <a:solidFill>
                  <a:srgbClr val="000000"/>
                </a:solidFill>
                <a:latin typeface="Times New Roman" pitchFamily="18" charset="0"/>
                <a:ea typeface="+mn-ea"/>
                <a:cs typeface="+mn-cs"/>
                <a:hlinkClick r:id="rId10" tooltip="List of impact craters on Earth"/>
              </a:rPr>
              <a:t>largest confirmed impact structures on Earth</a:t>
            </a:r>
            <a:r>
              <a:rPr lang="en-US" sz="1200" b="0" i="0" kern="1200" dirty="0" smtClean="0">
                <a:solidFill>
                  <a:srgbClr val="000000"/>
                </a:solidFill>
                <a:latin typeface="Times New Roman" pitchFamily="18" charset="0"/>
                <a:ea typeface="+mn-ea"/>
                <a:cs typeface="+mn-cs"/>
              </a:rPr>
              <a:t>; the </a:t>
            </a:r>
            <a:r>
              <a:rPr lang="en-US" sz="1200" b="0" i="0" kern="1200" dirty="0" err="1" smtClean="0">
                <a:solidFill>
                  <a:srgbClr val="000000"/>
                </a:solidFill>
                <a:latin typeface="Times New Roman" pitchFamily="18" charset="0"/>
                <a:ea typeface="+mn-ea"/>
                <a:cs typeface="+mn-cs"/>
              </a:rPr>
              <a:t>impacting</a:t>
            </a:r>
            <a:r>
              <a:rPr lang="en-US" sz="1200" b="0" i="0" u="none" strike="noStrike" kern="1200" dirty="0" err="1" smtClean="0">
                <a:solidFill>
                  <a:srgbClr val="000000"/>
                </a:solidFill>
                <a:latin typeface="Times New Roman" pitchFamily="18" charset="0"/>
                <a:ea typeface="+mn-ea"/>
                <a:cs typeface="+mn-cs"/>
                <a:hlinkClick r:id="rId11" tooltip="Bolide"/>
              </a:rPr>
              <a:t>bolide</a:t>
            </a:r>
            <a:r>
              <a:rPr lang="en-US" sz="1200" b="0" i="0" kern="1200" dirty="0" smtClean="0">
                <a:solidFill>
                  <a:srgbClr val="000000"/>
                </a:solidFill>
                <a:latin typeface="Times New Roman" pitchFamily="18" charset="0"/>
                <a:ea typeface="+mn-ea"/>
                <a:cs typeface="+mn-cs"/>
              </a:rPr>
              <a:t> that formed the crater was at least 10 km (6 mi) in diameter.</a:t>
            </a:r>
          </a:p>
          <a:p>
            <a:r>
              <a:rPr lang="en-US" sz="1200" b="0" i="0" kern="1200" dirty="0" smtClean="0">
                <a:solidFill>
                  <a:srgbClr val="000000"/>
                </a:solidFill>
                <a:latin typeface="Times New Roman" pitchFamily="18" charset="0"/>
                <a:ea typeface="+mn-ea"/>
                <a:cs typeface="+mn-cs"/>
              </a:rPr>
              <a:t>The crater was discovered by Antonio </a:t>
            </a:r>
            <a:r>
              <a:rPr lang="en-US" sz="1200" b="0" i="0" kern="1200" dirty="0" err="1" smtClean="0">
                <a:solidFill>
                  <a:srgbClr val="000000"/>
                </a:solidFill>
                <a:latin typeface="Times New Roman" pitchFamily="18" charset="0"/>
                <a:ea typeface="+mn-ea"/>
                <a:cs typeface="+mn-cs"/>
              </a:rPr>
              <a:t>Camargo</a:t>
            </a:r>
            <a:r>
              <a:rPr lang="en-US" sz="1200" b="0" i="0" kern="1200" dirty="0" smtClean="0">
                <a:solidFill>
                  <a:srgbClr val="000000"/>
                </a:solidFill>
                <a:latin typeface="Times New Roman" pitchFamily="18" charset="0"/>
                <a:ea typeface="+mn-ea"/>
                <a:cs typeface="+mn-cs"/>
              </a:rPr>
              <a:t> and Glen Penfield, </a:t>
            </a:r>
            <a:r>
              <a:rPr lang="en-US" sz="1200" b="0" i="0" u="none" strike="noStrike" kern="1200" dirty="0" smtClean="0">
                <a:solidFill>
                  <a:srgbClr val="000000"/>
                </a:solidFill>
                <a:latin typeface="Times New Roman" pitchFamily="18" charset="0"/>
                <a:ea typeface="+mn-ea"/>
                <a:cs typeface="+mn-cs"/>
                <a:hlinkClick r:id="rId12" tooltip="Geophysics"/>
              </a:rPr>
              <a:t>geophysicists</a:t>
            </a:r>
            <a:r>
              <a:rPr lang="en-US" sz="1200" b="0" i="0" kern="1200" dirty="0" smtClean="0">
                <a:solidFill>
                  <a:srgbClr val="000000"/>
                </a:solidFill>
                <a:latin typeface="Times New Roman" pitchFamily="18" charset="0"/>
                <a:ea typeface="+mn-ea"/>
                <a:cs typeface="+mn-cs"/>
              </a:rPr>
              <a:t> who had been looking for </a:t>
            </a:r>
            <a:r>
              <a:rPr lang="en-US" sz="1200" b="0" i="0" u="none" strike="noStrike" kern="1200" dirty="0" smtClean="0">
                <a:solidFill>
                  <a:srgbClr val="000000"/>
                </a:solidFill>
                <a:latin typeface="Times New Roman" pitchFamily="18" charset="0"/>
                <a:ea typeface="+mn-ea"/>
                <a:cs typeface="+mn-cs"/>
                <a:hlinkClick r:id="rId13" tooltip="Petroleum"/>
              </a:rPr>
              <a:t>petroleum</a:t>
            </a:r>
            <a:r>
              <a:rPr lang="en-US" sz="1200" b="0" i="0" kern="1200" dirty="0" smtClean="0">
                <a:solidFill>
                  <a:srgbClr val="000000"/>
                </a:solidFill>
                <a:latin typeface="Times New Roman" pitchFamily="18" charset="0"/>
                <a:ea typeface="+mn-ea"/>
                <a:cs typeface="+mn-cs"/>
              </a:rPr>
              <a:t> in the Yucatán during the late 1970s. Penfield was initially unable to obtain evidence that the geological feature was a crater, and gave up his search. Through contact with Alan Hildebrand, Penfield obtained samples that suggested it was an impact feature. Evidence for the impact origin of the crater includes </a:t>
            </a:r>
            <a:r>
              <a:rPr lang="en-US" sz="1200" b="0" i="0" u="none" strike="noStrike" kern="1200" dirty="0" smtClean="0">
                <a:solidFill>
                  <a:srgbClr val="000000"/>
                </a:solidFill>
                <a:latin typeface="Times New Roman" pitchFamily="18" charset="0"/>
                <a:ea typeface="+mn-ea"/>
                <a:cs typeface="+mn-cs"/>
                <a:hlinkClick r:id="rId14" tooltip="Shocked quartz"/>
              </a:rPr>
              <a:t>shocked quartz</a:t>
            </a:r>
            <a:r>
              <a:rPr lang="en-US" sz="1200" b="0" i="0" kern="1200" dirty="0" smtClean="0">
                <a:solidFill>
                  <a:srgbClr val="000000"/>
                </a:solidFill>
                <a:latin typeface="Times New Roman" pitchFamily="18" charset="0"/>
                <a:ea typeface="+mn-ea"/>
                <a:cs typeface="+mn-cs"/>
              </a:rPr>
              <a:t>, a </a:t>
            </a:r>
            <a:r>
              <a:rPr lang="en-US" sz="1200" b="0" i="0" u="none" strike="noStrike" kern="1200" dirty="0" smtClean="0">
                <a:solidFill>
                  <a:srgbClr val="000000"/>
                </a:solidFill>
                <a:latin typeface="Times New Roman" pitchFamily="18" charset="0"/>
                <a:ea typeface="+mn-ea"/>
                <a:cs typeface="+mn-cs"/>
                <a:hlinkClick r:id="rId15" tooltip="Gravity anomaly"/>
              </a:rPr>
              <a:t>gravity anomaly</a:t>
            </a:r>
            <a:r>
              <a:rPr lang="en-US" sz="1200" b="0" i="0" kern="1200" dirty="0" smtClean="0">
                <a:solidFill>
                  <a:srgbClr val="000000"/>
                </a:solidFill>
                <a:latin typeface="Times New Roman" pitchFamily="18" charset="0"/>
                <a:ea typeface="+mn-ea"/>
                <a:cs typeface="+mn-cs"/>
              </a:rPr>
              <a:t>, and </a:t>
            </a:r>
            <a:r>
              <a:rPr lang="en-US" sz="1200" b="0" i="0" u="none" strike="noStrike" kern="1200" dirty="0" smtClean="0">
                <a:solidFill>
                  <a:srgbClr val="000000"/>
                </a:solidFill>
                <a:latin typeface="Times New Roman" pitchFamily="18" charset="0"/>
                <a:ea typeface="+mn-ea"/>
                <a:cs typeface="+mn-cs"/>
                <a:hlinkClick r:id="rId16" tooltip="Tektite"/>
              </a:rPr>
              <a:t>tektites</a:t>
            </a:r>
            <a:r>
              <a:rPr lang="en-US" sz="1200" b="0" i="0" kern="1200" dirty="0" smtClean="0">
                <a:solidFill>
                  <a:srgbClr val="000000"/>
                </a:solidFill>
                <a:latin typeface="Times New Roman" pitchFamily="18" charset="0"/>
                <a:ea typeface="+mn-ea"/>
                <a:cs typeface="+mn-cs"/>
              </a:rPr>
              <a:t> in surrounding areas.</a:t>
            </a:r>
          </a:p>
          <a:p>
            <a:r>
              <a:rPr lang="en-US" sz="1200" b="0" i="0" kern="1200" dirty="0" smtClean="0">
                <a:solidFill>
                  <a:srgbClr val="000000"/>
                </a:solidFill>
                <a:latin typeface="Times New Roman" pitchFamily="18" charset="0"/>
                <a:ea typeface="+mn-ea"/>
                <a:cs typeface="+mn-cs"/>
              </a:rPr>
              <a:t>The age of the rocks marked by the impact shows that this impact structure dates from roughly 66 million years ago, the end of the </a:t>
            </a:r>
            <a:r>
              <a:rPr lang="en-US" sz="1200" b="0" i="0" u="none" strike="noStrike" kern="1200" dirty="0" smtClean="0">
                <a:solidFill>
                  <a:srgbClr val="000000"/>
                </a:solidFill>
                <a:latin typeface="Times New Roman" pitchFamily="18" charset="0"/>
                <a:ea typeface="+mn-ea"/>
                <a:cs typeface="+mn-cs"/>
                <a:hlinkClick r:id="rId17" tooltip="Cretaceous"/>
              </a:rPr>
              <a:t>Cretaceous</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18" tooltip="Period (geology)"/>
              </a:rPr>
              <a:t>period</a:t>
            </a:r>
            <a:r>
              <a:rPr lang="en-US" sz="1200" b="0" i="0" kern="1200" dirty="0" smtClean="0">
                <a:solidFill>
                  <a:srgbClr val="000000"/>
                </a:solidFill>
                <a:latin typeface="Times New Roman" pitchFamily="18" charset="0"/>
                <a:ea typeface="+mn-ea"/>
                <a:cs typeface="+mn-cs"/>
              </a:rPr>
              <a:t>, and the start of </a:t>
            </a:r>
            <a:r>
              <a:rPr lang="en-US" sz="1200" b="0" i="0" kern="1200" dirty="0" err="1" smtClean="0">
                <a:solidFill>
                  <a:srgbClr val="000000"/>
                </a:solidFill>
                <a:latin typeface="Times New Roman" pitchFamily="18" charset="0"/>
                <a:ea typeface="+mn-ea"/>
                <a:cs typeface="+mn-cs"/>
              </a:rPr>
              <a:t>the</a:t>
            </a:r>
            <a:r>
              <a:rPr lang="en-US" sz="1200" b="0" i="0" u="none" strike="noStrike" kern="1200" dirty="0" err="1" smtClean="0">
                <a:solidFill>
                  <a:srgbClr val="000000"/>
                </a:solidFill>
                <a:latin typeface="Times New Roman" pitchFamily="18" charset="0"/>
                <a:ea typeface="+mn-ea"/>
                <a:cs typeface="+mn-cs"/>
                <a:hlinkClick r:id="rId19" tooltip="Paleogene"/>
              </a:rPr>
              <a:t>Paleogene</a:t>
            </a:r>
            <a:r>
              <a:rPr lang="en-US" sz="1200" b="0" i="0" kern="1200" dirty="0" smtClean="0">
                <a:solidFill>
                  <a:srgbClr val="000000"/>
                </a:solidFill>
                <a:latin typeface="Times New Roman" pitchFamily="18" charset="0"/>
                <a:ea typeface="+mn-ea"/>
                <a:cs typeface="+mn-cs"/>
              </a:rPr>
              <a:t> period. It coincides with the K-Pg boundary, the geological boundary between the Cretaceous and </a:t>
            </a:r>
            <a:r>
              <a:rPr lang="en-US" sz="1200" b="0" i="0" kern="1200" dirty="0" err="1" smtClean="0">
                <a:solidFill>
                  <a:srgbClr val="000000"/>
                </a:solidFill>
                <a:latin typeface="Times New Roman" pitchFamily="18" charset="0"/>
                <a:ea typeface="+mn-ea"/>
                <a:cs typeface="+mn-cs"/>
              </a:rPr>
              <a:t>Paleogene</a:t>
            </a:r>
            <a:r>
              <a:rPr lang="en-US" sz="1200" b="0" i="0" kern="1200" dirty="0" smtClean="0">
                <a:solidFill>
                  <a:srgbClr val="000000"/>
                </a:solidFill>
                <a:latin typeface="Times New Roman" pitchFamily="18" charset="0"/>
                <a:ea typeface="+mn-ea"/>
                <a:cs typeface="+mn-cs"/>
              </a:rPr>
              <a:t>. The impact associated with the crater is thus implicated in the </a:t>
            </a:r>
            <a:r>
              <a:rPr lang="en-US" sz="1200" b="0" i="0" u="none" strike="noStrike" kern="1200" dirty="0" smtClean="0">
                <a:solidFill>
                  <a:srgbClr val="000000"/>
                </a:solidFill>
                <a:latin typeface="Times New Roman" pitchFamily="18" charset="0"/>
                <a:ea typeface="+mn-ea"/>
                <a:cs typeface="+mn-cs"/>
                <a:hlinkClick r:id="rId20" tooltip="Cretaceous–Paleogene extinction event"/>
              </a:rPr>
              <a:t>Cretaceous–</a:t>
            </a:r>
            <a:r>
              <a:rPr lang="en-US" sz="1200" b="0" i="0" u="none" strike="noStrike" kern="1200" dirty="0" err="1" smtClean="0">
                <a:solidFill>
                  <a:srgbClr val="000000"/>
                </a:solidFill>
                <a:latin typeface="Times New Roman" pitchFamily="18" charset="0"/>
                <a:ea typeface="+mn-ea"/>
                <a:cs typeface="+mn-cs"/>
                <a:hlinkClick r:id="rId20" tooltip="Cretaceous–Paleogene extinction event"/>
              </a:rPr>
              <a:t>Paleogene</a:t>
            </a:r>
            <a:r>
              <a:rPr lang="en-US" sz="1200" b="0" i="0" u="none" strike="noStrike" kern="1200" dirty="0" smtClean="0">
                <a:solidFill>
                  <a:srgbClr val="000000"/>
                </a:solidFill>
                <a:latin typeface="Times New Roman" pitchFamily="18" charset="0"/>
                <a:ea typeface="+mn-ea"/>
                <a:cs typeface="+mn-cs"/>
                <a:hlinkClick r:id="rId20" tooltip="Cretaceous–Paleogene extinction event"/>
              </a:rPr>
              <a:t> extinction event</a:t>
            </a:r>
            <a:r>
              <a:rPr lang="en-US" sz="1200" b="0" i="0" kern="1200" dirty="0" smtClean="0">
                <a:solidFill>
                  <a:srgbClr val="000000"/>
                </a:solidFill>
                <a:latin typeface="Times New Roman" pitchFamily="18" charset="0"/>
                <a:ea typeface="+mn-ea"/>
                <a:cs typeface="+mn-cs"/>
              </a:rPr>
              <a:t>, including the worldwide extinction of non-avian </a:t>
            </a:r>
            <a:r>
              <a:rPr lang="en-US" sz="1200" b="0" i="0" u="none" strike="noStrike" kern="1200" dirty="0" smtClean="0">
                <a:solidFill>
                  <a:srgbClr val="000000"/>
                </a:solidFill>
                <a:latin typeface="Times New Roman" pitchFamily="18" charset="0"/>
                <a:ea typeface="+mn-ea"/>
                <a:cs typeface="+mn-cs"/>
                <a:hlinkClick r:id="rId21" tooltip="Dinosaur"/>
              </a:rPr>
              <a:t>dinosaurs</a:t>
            </a:r>
            <a:r>
              <a:rPr lang="en-US" sz="1200" b="0" i="0" kern="1200" dirty="0" smtClean="0">
                <a:solidFill>
                  <a:srgbClr val="000000"/>
                </a:solidFill>
                <a:latin typeface="Times New Roman" pitchFamily="18" charset="0"/>
                <a:ea typeface="+mn-ea"/>
                <a:cs typeface="+mn-cs"/>
              </a:rPr>
              <a:t>. This conclusion has been the source of controversy. In March 2010, 41 experts from many countries reviewed the available evidence: 20 years' worth of data spanning a variety of fields. They concluded that the impact at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triggered the </a:t>
            </a:r>
            <a:r>
              <a:rPr lang="en-US" sz="1200" b="0" i="0" u="none" strike="noStrike" kern="1200" dirty="0" smtClean="0">
                <a:solidFill>
                  <a:srgbClr val="000000"/>
                </a:solidFill>
                <a:latin typeface="Times New Roman" pitchFamily="18" charset="0"/>
                <a:ea typeface="+mn-ea"/>
                <a:cs typeface="+mn-cs"/>
                <a:hlinkClick r:id="rId22" tooltip="Mass extinction"/>
              </a:rPr>
              <a:t>mass extinctions</a:t>
            </a:r>
            <a:r>
              <a:rPr lang="en-US" sz="1200" b="0" i="0" kern="1200" dirty="0" smtClean="0">
                <a:solidFill>
                  <a:srgbClr val="000000"/>
                </a:solidFill>
                <a:latin typeface="Times New Roman" pitchFamily="18" charset="0"/>
                <a:ea typeface="+mn-ea"/>
                <a:cs typeface="+mn-cs"/>
              </a:rPr>
              <a:t> at the K–Pg boundary.</a:t>
            </a:r>
            <a:r>
              <a:rPr lang="en-US" sz="1200" b="0" i="0" u="none" strike="noStrike" kern="1200" baseline="30000" dirty="0" smtClean="0">
                <a:solidFill>
                  <a:srgbClr val="000000"/>
                </a:solidFill>
                <a:latin typeface="Times New Roman" pitchFamily="18" charset="0"/>
                <a:ea typeface="+mn-ea"/>
                <a:cs typeface="+mn-cs"/>
                <a:hlinkClick r:id="rId7"/>
              </a:rPr>
              <a:t>[5][6]</a:t>
            </a:r>
            <a:endParaRPr lang="en-US" sz="1200" b="0" i="0" kern="1200" dirty="0" smtClean="0">
              <a:solidFill>
                <a:srgbClr val="000000"/>
              </a:solidFill>
              <a:latin typeface="Times New Roman" pitchFamily="18" charset="0"/>
              <a:ea typeface="+mn-ea"/>
              <a:cs typeface="+mn-cs"/>
            </a:endParaRPr>
          </a:p>
          <a:p>
            <a:pPr rtl="0"/>
            <a:r>
              <a:rPr lang="en-US" sz="1200" b="1" i="0" kern="1200" dirty="0" smtClean="0">
                <a:solidFill>
                  <a:srgbClr val="000000"/>
                </a:solidFill>
                <a:latin typeface="Times New Roman" pitchFamily="18" charset="0"/>
                <a:ea typeface="+mn-ea"/>
                <a:cs typeface="+mn-cs"/>
              </a:rPr>
              <a:t>Contents</a:t>
            </a:r>
          </a:p>
          <a:p>
            <a:pPr rtl="0"/>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7"/>
              </a:rPr>
              <a:t>hide</a:t>
            </a:r>
            <a:r>
              <a:rPr lang="en-US" sz="1200" b="0" i="0" kern="1200" dirty="0" smtClean="0">
                <a:solidFill>
                  <a:srgbClr val="000000"/>
                </a:solidFill>
                <a:latin typeface="Times New Roman" pitchFamily="18" charset="0"/>
                <a:ea typeface="+mn-ea"/>
                <a:cs typeface="+mn-cs"/>
              </a:rPr>
              <a:t>] </a:t>
            </a:r>
          </a:p>
          <a:p>
            <a:r>
              <a:rPr lang="en-US" sz="1200" b="0" i="0" u="none" strike="noStrike" kern="1200" dirty="0" smtClean="0">
                <a:solidFill>
                  <a:srgbClr val="000000"/>
                </a:solidFill>
                <a:latin typeface="Times New Roman" pitchFamily="18" charset="0"/>
                <a:ea typeface="+mn-ea"/>
                <a:cs typeface="+mn-cs"/>
                <a:hlinkClick r:id="rId7"/>
              </a:rPr>
              <a:t>1 Discovery</a:t>
            </a:r>
            <a:endParaRPr lang="en-US" sz="1200" b="0" i="0" kern="1200" dirty="0" smtClean="0">
              <a:solidFill>
                <a:srgbClr val="000000"/>
              </a:solidFill>
              <a:latin typeface="Times New Roman" pitchFamily="18" charset="0"/>
              <a:ea typeface="+mn-ea"/>
              <a:cs typeface="+mn-cs"/>
            </a:endParaRPr>
          </a:p>
          <a:p>
            <a:r>
              <a:rPr lang="en-US" sz="1200" b="0" i="0" u="none" strike="noStrike" kern="1200" dirty="0" smtClean="0">
                <a:solidFill>
                  <a:srgbClr val="000000"/>
                </a:solidFill>
                <a:latin typeface="Times New Roman" pitchFamily="18" charset="0"/>
                <a:ea typeface="+mn-ea"/>
                <a:cs typeface="+mn-cs"/>
                <a:hlinkClick r:id="rId7"/>
              </a:rPr>
              <a:t>2 Impact specifics</a:t>
            </a:r>
            <a:endParaRPr lang="en-US" sz="1200" b="0" i="0" kern="1200" dirty="0" smtClean="0">
              <a:solidFill>
                <a:srgbClr val="000000"/>
              </a:solidFill>
              <a:latin typeface="Times New Roman" pitchFamily="18" charset="0"/>
              <a:ea typeface="+mn-ea"/>
              <a:cs typeface="+mn-cs"/>
            </a:endParaRPr>
          </a:p>
          <a:p>
            <a:pPr lvl="1"/>
            <a:r>
              <a:rPr lang="en-US" sz="1200" b="0" i="0" u="none" strike="noStrike" kern="1200" dirty="0" smtClean="0">
                <a:solidFill>
                  <a:srgbClr val="000000"/>
                </a:solidFill>
                <a:latin typeface="Times New Roman" pitchFamily="18" charset="0"/>
                <a:ea typeface="+mn-ea"/>
                <a:cs typeface="+mn-cs"/>
                <a:hlinkClick r:id="rId7"/>
              </a:rPr>
              <a:t>2.1 Effects</a:t>
            </a:r>
            <a:endParaRPr lang="en-US" sz="1200" b="0" i="0" kern="1200" dirty="0" smtClean="0">
              <a:solidFill>
                <a:srgbClr val="000000"/>
              </a:solidFill>
              <a:latin typeface="Times New Roman" pitchFamily="18" charset="0"/>
              <a:ea typeface="+mn-ea"/>
              <a:cs typeface="+mn-cs"/>
            </a:endParaRPr>
          </a:p>
          <a:p>
            <a:pPr lvl="1"/>
            <a:r>
              <a:rPr lang="en-US" sz="1200" b="0" i="0" u="none" strike="noStrike" kern="1200" dirty="0" smtClean="0">
                <a:solidFill>
                  <a:srgbClr val="000000"/>
                </a:solidFill>
                <a:latin typeface="Times New Roman" pitchFamily="18" charset="0"/>
                <a:ea typeface="+mn-ea"/>
                <a:cs typeface="+mn-cs"/>
                <a:hlinkClick r:id="rId7"/>
              </a:rPr>
              <a:t>2.2 Geology and morphology</a:t>
            </a:r>
            <a:endParaRPr lang="en-US" sz="1200" b="0" i="0" kern="1200" dirty="0" smtClean="0">
              <a:solidFill>
                <a:srgbClr val="000000"/>
              </a:solidFill>
              <a:latin typeface="Times New Roman" pitchFamily="18" charset="0"/>
              <a:ea typeface="+mn-ea"/>
              <a:cs typeface="+mn-cs"/>
            </a:endParaRPr>
          </a:p>
          <a:p>
            <a:pPr lvl="1"/>
            <a:r>
              <a:rPr lang="en-US" sz="1200" b="0" i="0" u="none" strike="noStrike" kern="1200" dirty="0" smtClean="0">
                <a:solidFill>
                  <a:srgbClr val="000000"/>
                </a:solidFill>
                <a:latin typeface="Times New Roman" pitchFamily="18" charset="0"/>
                <a:ea typeface="+mn-ea"/>
                <a:cs typeface="+mn-cs"/>
                <a:hlinkClick r:id="rId7"/>
              </a:rPr>
              <a:t>2.3 Astronomical origin of asteroid</a:t>
            </a:r>
            <a:endParaRPr lang="en-US" sz="1200" b="0" i="0" kern="1200" dirty="0" smtClean="0">
              <a:solidFill>
                <a:srgbClr val="000000"/>
              </a:solidFill>
              <a:latin typeface="Times New Roman" pitchFamily="18" charset="0"/>
              <a:ea typeface="+mn-ea"/>
              <a:cs typeface="+mn-cs"/>
            </a:endParaRPr>
          </a:p>
          <a:p>
            <a:pPr lvl="1"/>
            <a:r>
              <a:rPr lang="en-US" sz="1200" b="0" i="0" u="none" strike="noStrike" kern="1200" dirty="0" smtClean="0">
                <a:solidFill>
                  <a:srgbClr val="000000"/>
                </a:solidFill>
                <a:latin typeface="Times New Roman" pitchFamily="18" charset="0"/>
                <a:ea typeface="+mn-ea"/>
                <a:cs typeface="+mn-cs"/>
                <a:hlinkClick r:id="rId7"/>
              </a:rPr>
              <a:t>2.4 </a:t>
            </a:r>
            <a:r>
              <a:rPr lang="en-US" sz="1200" b="0" i="0" u="none" strike="noStrike" kern="1200" dirty="0" err="1" smtClean="0">
                <a:solidFill>
                  <a:srgbClr val="000000"/>
                </a:solidFill>
                <a:latin typeface="Times New Roman" pitchFamily="18" charset="0"/>
                <a:ea typeface="+mn-ea"/>
                <a:cs typeface="+mn-cs"/>
                <a:hlinkClick r:id="rId7"/>
              </a:rPr>
              <a:t>Chicxulub</a:t>
            </a:r>
            <a:r>
              <a:rPr lang="en-US" sz="1200" b="0" i="0" u="none" strike="noStrike" kern="1200" dirty="0" smtClean="0">
                <a:solidFill>
                  <a:srgbClr val="000000"/>
                </a:solidFill>
                <a:latin typeface="Times New Roman" pitchFamily="18" charset="0"/>
                <a:ea typeface="+mn-ea"/>
                <a:cs typeface="+mn-cs"/>
                <a:hlinkClick r:id="rId7"/>
              </a:rPr>
              <a:t> and mass extinction</a:t>
            </a:r>
            <a:endParaRPr lang="en-US" sz="1200" b="0" i="0" kern="1200" dirty="0" smtClean="0">
              <a:solidFill>
                <a:srgbClr val="000000"/>
              </a:solidFill>
              <a:latin typeface="Times New Roman" pitchFamily="18" charset="0"/>
              <a:ea typeface="+mn-ea"/>
              <a:cs typeface="+mn-cs"/>
            </a:endParaRPr>
          </a:p>
          <a:p>
            <a:r>
              <a:rPr lang="en-US" sz="1200" b="0" i="0" u="none" strike="noStrike" kern="1200" dirty="0" smtClean="0">
                <a:solidFill>
                  <a:srgbClr val="000000"/>
                </a:solidFill>
                <a:latin typeface="Times New Roman" pitchFamily="18" charset="0"/>
                <a:ea typeface="+mn-ea"/>
                <a:cs typeface="+mn-cs"/>
                <a:hlinkClick r:id="rId7"/>
              </a:rPr>
              <a:t>3 Multiple impact theory</a:t>
            </a:r>
            <a:endParaRPr lang="en-US" sz="1200" b="0" i="0" kern="1200" dirty="0" smtClean="0">
              <a:solidFill>
                <a:srgbClr val="000000"/>
              </a:solidFill>
              <a:latin typeface="Times New Roman" pitchFamily="18" charset="0"/>
              <a:ea typeface="+mn-ea"/>
              <a:cs typeface="+mn-cs"/>
            </a:endParaRPr>
          </a:p>
          <a:p>
            <a:r>
              <a:rPr lang="en-US" sz="1200" b="0" i="0" u="none" strike="noStrike" kern="1200" dirty="0" smtClean="0">
                <a:solidFill>
                  <a:srgbClr val="000000"/>
                </a:solidFill>
                <a:latin typeface="Times New Roman" pitchFamily="18" charset="0"/>
                <a:ea typeface="+mn-ea"/>
                <a:cs typeface="+mn-cs"/>
                <a:hlinkClick r:id="rId7"/>
              </a:rPr>
              <a:t>4 See also</a:t>
            </a:r>
            <a:endParaRPr lang="en-US" sz="1200" b="0" i="0" kern="1200" dirty="0" smtClean="0">
              <a:solidFill>
                <a:srgbClr val="000000"/>
              </a:solidFill>
              <a:latin typeface="Times New Roman" pitchFamily="18" charset="0"/>
              <a:ea typeface="+mn-ea"/>
              <a:cs typeface="+mn-cs"/>
            </a:endParaRPr>
          </a:p>
          <a:p>
            <a:r>
              <a:rPr lang="en-US" sz="1200" b="0" i="0" u="none" strike="noStrike" kern="1200" dirty="0" smtClean="0">
                <a:solidFill>
                  <a:srgbClr val="000000"/>
                </a:solidFill>
                <a:latin typeface="Times New Roman" pitchFamily="18" charset="0"/>
                <a:ea typeface="+mn-ea"/>
                <a:cs typeface="+mn-cs"/>
                <a:hlinkClick r:id="rId7"/>
              </a:rPr>
              <a:t>5 Notes</a:t>
            </a:r>
            <a:endParaRPr lang="en-US" sz="1200" b="0" i="0" kern="1200" dirty="0" smtClean="0">
              <a:solidFill>
                <a:srgbClr val="000000"/>
              </a:solidFill>
              <a:latin typeface="Times New Roman" pitchFamily="18" charset="0"/>
              <a:ea typeface="+mn-ea"/>
              <a:cs typeface="+mn-cs"/>
            </a:endParaRPr>
          </a:p>
          <a:p>
            <a:r>
              <a:rPr lang="en-US" sz="1200" b="0" i="0" u="none" strike="noStrike" kern="1200" dirty="0" smtClean="0">
                <a:solidFill>
                  <a:srgbClr val="000000"/>
                </a:solidFill>
                <a:latin typeface="Times New Roman" pitchFamily="18" charset="0"/>
                <a:ea typeface="+mn-ea"/>
                <a:cs typeface="+mn-cs"/>
                <a:hlinkClick r:id="rId7"/>
              </a:rPr>
              <a:t>6 References</a:t>
            </a:r>
            <a:endParaRPr lang="en-US" sz="1200" b="0" i="0" kern="1200" dirty="0" smtClean="0">
              <a:solidFill>
                <a:srgbClr val="000000"/>
              </a:solidFill>
              <a:latin typeface="Times New Roman" pitchFamily="18" charset="0"/>
              <a:ea typeface="+mn-ea"/>
              <a:cs typeface="+mn-cs"/>
            </a:endParaRPr>
          </a:p>
          <a:p>
            <a:r>
              <a:rPr lang="en-US" sz="1200" b="0" i="0" u="none" strike="noStrike" kern="1200" dirty="0" smtClean="0">
                <a:solidFill>
                  <a:srgbClr val="000000"/>
                </a:solidFill>
                <a:latin typeface="Times New Roman" pitchFamily="18" charset="0"/>
                <a:ea typeface="+mn-ea"/>
                <a:cs typeface="+mn-cs"/>
                <a:hlinkClick r:id="rId7"/>
              </a:rPr>
              <a:t>7 Further reading</a:t>
            </a:r>
            <a:endParaRPr lang="en-US" sz="1200" b="0" i="0" kern="1200" dirty="0" smtClean="0">
              <a:solidFill>
                <a:srgbClr val="000000"/>
              </a:solidFill>
              <a:latin typeface="Times New Roman" pitchFamily="18" charset="0"/>
              <a:ea typeface="+mn-ea"/>
              <a:cs typeface="+mn-cs"/>
            </a:endParaRPr>
          </a:p>
          <a:p>
            <a:r>
              <a:rPr lang="en-US" sz="1200" b="0" i="0" u="none" strike="noStrike" kern="1200" dirty="0" smtClean="0">
                <a:solidFill>
                  <a:srgbClr val="000000"/>
                </a:solidFill>
                <a:latin typeface="Times New Roman" pitchFamily="18" charset="0"/>
                <a:ea typeface="+mn-ea"/>
                <a:cs typeface="+mn-cs"/>
                <a:hlinkClick r:id="rId7"/>
              </a:rPr>
              <a:t>8 External links</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Discovery[</a:t>
            </a:r>
            <a:r>
              <a:rPr lang="en-US" sz="1200" b="0" i="0" u="none" strike="noStrike" kern="1200" dirty="0" smtClean="0">
                <a:solidFill>
                  <a:srgbClr val="000000"/>
                </a:solidFill>
                <a:latin typeface="Times New Roman" pitchFamily="18" charset="0"/>
                <a:ea typeface="+mn-ea"/>
                <a:cs typeface="+mn-cs"/>
                <a:hlinkClick r:id="rId23" tooltip="Edit section: Discovery"/>
              </a:rPr>
              <a:t>edit</a:t>
            </a:r>
            <a:r>
              <a:rPr lang="en-US" sz="1200" b="0" i="0" kern="1200" dirty="0" smtClean="0">
                <a:solidFill>
                  <a:srgbClr val="000000"/>
                </a:solidFill>
                <a:latin typeface="Times New Roman" pitchFamily="18" charset="0"/>
                <a:ea typeface="+mn-ea"/>
                <a:cs typeface="+mn-cs"/>
              </a:rPr>
              <a:t>]</a:t>
            </a:r>
          </a:p>
          <a:p>
            <a:r>
              <a:rPr lang="en-US" sz="1200" b="0" i="0" kern="1200" dirty="0" smtClean="0">
                <a:solidFill>
                  <a:srgbClr val="000000"/>
                </a:solidFill>
                <a:latin typeface="Times New Roman" pitchFamily="18" charset="0"/>
                <a:ea typeface="+mn-ea"/>
                <a:cs typeface="+mn-cs"/>
              </a:rPr>
              <a:t>Artist's rendering of the gravity anomaly map of the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Crater area. Different colors represent different gravity measurements, except the white dots, which are sinkholes called </a:t>
            </a:r>
            <a:r>
              <a:rPr lang="en-US" sz="1200" b="0" i="0" kern="1200" dirty="0" err="1" smtClean="0">
                <a:solidFill>
                  <a:srgbClr val="000000"/>
                </a:solidFill>
                <a:latin typeface="Times New Roman" pitchFamily="18" charset="0"/>
                <a:ea typeface="+mn-ea"/>
                <a:cs typeface="+mn-cs"/>
              </a:rPr>
              <a:t>cenotes</a:t>
            </a:r>
            <a:r>
              <a:rPr lang="en-US" sz="1200" b="0" i="0" kern="1200" dirty="0" smtClean="0">
                <a:solidFill>
                  <a:srgbClr val="000000"/>
                </a:solidFill>
                <a:latin typeface="Times New Roman" pitchFamily="18" charset="0"/>
                <a:ea typeface="+mn-ea"/>
                <a:cs typeface="+mn-cs"/>
              </a:rPr>
              <a:t>. The shaded area is the Yucatán Peninsula.</a:t>
            </a:r>
            <a:r>
              <a:rPr lang="en-US" sz="1200" b="0" i="0" u="none" strike="noStrike" kern="1200" baseline="30000" dirty="0" smtClean="0">
                <a:solidFill>
                  <a:srgbClr val="000000"/>
                </a:solidFill>
                <a:latin typeface="Times New Roman" pitchFamily="18" charset="0"/>
                <a:ea typeface="+mn-ea"/>
                <a:cs typeface="+mn-cs"/>
                <a:hlinkClick r:id="rId7"/>
              </a:rPr>
              <a:t>[7]</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In 1978, geophysicists Antonio </a:t>
            </a:r>
            <a:r>
              <a:rPr lang="en-US" sz="1200" b="0" i="0" kern="1200" dirty="0" err="1" smtClean="0">
                <a:solidFill>
                  <a:srgbClr val="000000"/>
                </a:solidFill>
                <a:latin typeface="Times New Roman" pitchFamily="18" charset="0"/>
                <a:ea typeface="+mn-ea"/>
                <a:cs typeface="+mn-cs"/>
              </a:rPr>
              <a:t>Camargo</a:t>
            </a:r>
            <a:r>
              <a:rPr lang="en-US" sz="1200" b="0" i="0" kern="1200" dirty="0" smtClean="0">
                <a:solidFill>
                  <a:srgbClr val="000000"/>
                </a:solidFill>
                <a:latin typeface="Times New Roman" pitchFamily="18" charset="0"/>
                <a:ea typeface="+mn-ea"/>
                <a:cs typeface="+mn-cs"/>
              </a:rPr>
              <a:t> and Glen Penfield were working for the Mexican state-owned oil company </a:t>
            </a:r>
            <a:r>
              <a:rPr lang="en-US" sz="1200" b="0" i="0" u="none" strike="noStrike" kern="1200" dirty="0" err="1" smtClean="0">
                <a:solidFill>
                  <a:srgbClr val="000000"/>
                </a:solidFill>
                <a:latin typeface="Times New Roman" pitchFamily="18" charset="0"/>
                <a:ea typeface="+mn-ea"/>
                <a:cs typeface="+mn-cs"/>
                <a:hlinkClick r:id="rId24" tooltip="Pemex"/>
              </a:rPr>
              <a:t>Petróleos</a:t>
            </a:r>
            <a:r>
              <a:rPr lang="en-US" sz="1200" b="0" i="0" u="none" strike="noStrike" kern="1200" dirty="0" smtClean="0">
                <a:solidFill>
                  <a:srgbClr val="000000"/>
                </a:solidFill>
                <a:latin typeface="Times New Roman" pitchFamily="18" charset="0"/>
                <a:ea typeface="+mn-ea"/>
                <a:cs typeface="+mn-cs"/>
                <a:hlinkClick r:id="rId24" tooltip="Pemex"/>
              </a:rPr>
              <a:t> </a:t>
            </a:r>
            <a:r>
              <a:rPr lang="en-US" sz="1200" b="0" i="0" u="none" strike="noStrike" kern="1200" dirty="0" err="1" smtClean="0">
                <a:solidFill>
                  <a:srgbClr val="000000"/>
                </a:solidFill>
                <a:latin typeface="Times New Roman" pitchFamily="18" charset="0"/>
                <a:ea typeface="+mn-ea"/>
                <a:cs typeface="+mn-cs"/>
                <a:hlinkClick r:id="rId24" tooltip="Pemex"/>
              </a:rPr>
              <a:t>Mexicanos</a:t>
            </a:r>
            <a:r>
              <a:rPr lang="en-US" sz="1200" b="0" i="0" kern="1200" dirty="0" smtClean="0">
                <a:solidFill>
                  <a:srgbClr val="000000"/>
                </a:solidFill>
                <a:latin typeface="Times New Roman" pitchFamily="18" charset="0"/>
                <a:ea typeface="+mn-ea"/>
                <a:cs typeface="+mn-cs"/>
              </a:rPr>
              <a:t>, or </a:t>
            </a:r>
            <a:r>
              <a:rPr lang="en-US" sz="1200" b="0" i="0" kern="1200" dirty="0" err="1" smtClean="0">
                <a:solidFill>
                  <a:srgbClr val="000000"/>
                </a:solidFill>
                <a:latin typeface="Times New Roman" pitchFamily="18" charset="0"/>
                <a:ea typeface="+mn-ea"/>
                <a:cs typeface="+mn-cs"/>
              </a:rPr>
              <a:t>Pemex</a:t>
            </a:r>
            <a:r>
              <a:rPr lang="en-US" sz="1200" b="0" i="0" kern="1200" dirty="0" smtClean="0">
                <a:solidFill>
                  <a:srgbClr val="000000"/>
                </a:solidFill>
                <a:latin typeface="Times New Roman" pitchFamily="18" charset="0"/>
                <a:ea typeface="+mn-ea"/>
                <a:cs typeface="+mn-cs"/>
              </a:rPr>
              <a:t>, as part of an airborne magnetic survey of </a:t>
            </a:r>
            <a:r>
              <a:rPr lang="en-US" sz="1200" b="0" i="0" kern="1200" dirty="0" err="1" smtClean="0">
                <a:solidFill>
                  <a:srgbClr val="000000"/>
                </a:solidFill>
                <a:latin typeface="Times New Roman" pitchFamily="18" charset="0"/>
                <a:ea typeface="+mn-ea"/>
                <a:cs typeface="+mn-cs"/>
              </a:rPr>
              <a:t>the</a:t>
            </a:r>
            <a:r>
              <a:rPr lang="en-US" sz="1200" b="0" i="0" u="none" strike="noStrike" kern="1200" dirty="0" err="1" smtClean="0">
                <a:solidFill>
                  <a:srgbClr val="000000"/>
                </a:solidFill>
                <a:latin typeface="Times New Roman" pitchFamily="18" charset="0"/>
                <a:ea typeface="+mn-ea"/>
                <a:cs typeface="+mn-cs"/>
                <a:hlinkClick r:id="rId25" tooltip="Gulf of Mexico"/>
              </a:rPr>
              <a:t>Gulf</a:t>
            </a:r>
            <a:r>
              <a:rPr lang="en-US" sz="1200" b="0" i="0" u="none" strike="noStrike" kern="1200" dirty="0" smtClean="0">
                <a:solidFill>
                  <a:srgbClr val="000000"/>
                </a:solidFill>
                <a:latin typeface="Times New Roman" pitchFamily="18" charset="0"/>
                <a:ea typeface="+mn-ea"/>
                <a:cs typeface="+mn-cs"/>
                <a:hlinkClick r:id="rId25" tooltip="Gulf of Mexico"/>
              </a:rPr>
              <a:t> of Mexico</a:t>
            </a:r>
            <a:r>
              <a:rPr lang="en-US" sz="1200" b="0" i="0" kern="1200" dirty="0" smtClean="0">
                <a:solidFill>
                  <a:srgbClr val="000000"/>
                </a:solidFill>
                <a:latin typeface="Times New Roman" pitchFamily="18" charset="0"/>
                <a:ea typeface="+mn-ea"/>
                <a:cs typeface="+mn-cs"/>
              </a:rPr>
              <a:t> north of the Yucatán peninsula.</a:t>
            </a:r>
            <a:r>
              <a:rPr lang="en-US" sz="1200" b="0" i="0" u="none" strike="noStrike" kern="1200" baseline="30000" dirty="0" smtClean="0">
                <a:solidFill>
                  <a:srgbClr val="000000"/>
                </a:solidFill>
                <a:latin typeface="Times New Roman" pitchFamily="18" charset="0"/>
                <a:ea typeface="+mn-ea"/>
                <a:cs typeface="+mn-cs"/>
                <a:hlinkClick r:id="rId7"/>
              </a:rPr>
              <a:t>[8]</a:t>
            </a:r>
            <a:r>
              <a:rPr lang="en-US" sz="1200" b="0" i="0" kern="1200" dirty="0" smtClean="0">
                <a:solidFill>
                  <a:srgbClr val="000000"/>
                </a:solidFill>
                <a:latin typeface="Times New Roman" pitchFamily="18" charset="0"/>
                <a:ea typeface="+mn-ea"/>
                <a:cs typeface="+mn-cs"/>
              </a:rPr>
              <a:t> Penfield's job was to use geophysical data to scout possible locations for oil drilling.</a:t>
            </a:r>
            <a:r>
              <a:rPr lang="en-US" sz="1200" b="0" i="0" u="none" strike="noStrike" kern="1200" baseline="30000" dirty="0" smtClean="0">
                <a:solidFill>
                  <a:srgbClr val="000000"/>
                </a:solidFill>
                <a:latin typeface="Times New Roman" pitchFamily="18" charset="0"/>
                <a:ea typeface="+mn-ea"/>
                <a:cs typeface="+mn-cs"/>
                <a:hlinkClick r:id="rId7"/>
              </a:rPr>
              <a:t>[9]</a:t>
            </a:r>
            <a:r>
              <a:rPr lang="en-US" sz="1200" b="0" i="0" kern="1200" dirty="0" smtClean="0">
                <a:solidFill>
                  <a:srgbClr val="000000"/>
                </a:solidFill>
                <a:latin typeface="Times New Roman" pitchFamily="18" charset="0"/>
                <a:ea typeface="+mn-ea"/>
                <a:cs typeface="+mn-cs"/>
              </a:rPr>
              <a:t> In the data, Penfield found a huge underwater arc with "extraordinary symmetry" in a ring 70 km (40 mi) across.</a:t>
            </a:r>
            <a:r>
              <a:rPr lang="en-US" sz="1200" b="0" i="0" u="none" strike="noStrike" kern="1200" baseline="30000" dirty="0" smtClean="0">
                <a:solidFill>
                  <a:srgbClr val="000000"/>
                </a:solidFill>
                <a:latin typeface="Times New Roman" pitchFamily="18" charset="0"/>
                <a:ea typeface="+mn-ea"/>
                <a:cs typeface="+mn-cs"/>
                <a:hlinkClick r:id="rId7"/>
              </a:rPr>
              <a:t>[3]</a:t>
            </a:r>
            <a:r>
              <a:rPr lang="en-US" sz="1200" b="0" i="0" kern="1200" dirty="0" smtClean="0">
                <a:solidFill>
                  <a:srgbClr val="000000"/>
                </a:solidFill>
                <a:latin typeface="Times New Roman" pitchFamily="18" charset="0"/>
                <a:ea typeface="+mn-ea"/>
                <a:cs typeface="+mn-cs"/>
              </a:rPr>
              <a:t> He then obtained a </a:t>
            </a:r>
            <a:r>
              <a:rPr lang="en-US" sz="1200" b="0" i="0" u="none" strike="noStrike" kern="1200" dirty="0" smtClean="0">
                <a:solidFill>
                  <a:srgbClr val="000000"/>
                </a:solidFill>
                <a:latin typeface="Times New Roman" pitchFamily="18" charset="0"/>
                <a:ea typeface="+mn-ea"/>
                <a:cs typeface="+mn-cs"/>
                <a:hlinkClick r:id="rId15" tooltip="Gravity anomaly"/>
              </a:rPr>
              <a:t>gravity map</a:t>
            </a:r>
            <a:r>
              <a:rPr lang="en-US" sz="1200" b="0" i="0" kern="1200" dirty="0" smtClean="0">
                <a:solidFill>
                  <a:srgbClr val="000000"/>
                </a:solidFill>
                <a:latin typeface="Times New Roman" pitchFamily="18" charset="0"/>
                <a:ea typeface="+mn-ea"/>
                <a:cs typeface="+mn-cs"/>
              </a:rPr>
              <a:t> of the Yucatán made in the 1960s. A decade earlier, the same map suggested an impact feature to contractor Robert </a:t>
            </a:r>
            <a:r>
              <a:rPr lang="en-US" sz="1200" b="0" i="0" kern="1200" dirty="0" err="1" smtClean="0">
                <a:solidFill>
                  <a:srgbClr val="000000"/>
                </a:solidFill>
                <a:latin typeface="Times New Roman" pitchFamily="18" charset="0"/>
                <a:ea typeface="+mn-ea"/>
                <a:cs typeface="+mn-cs"/>
              </a:rPr>
              <a:t>Baltosser</a:t>
            </a:r>
            <a:r>
              <a:rPr lang="en-US" sz="1200" b="0" i="0" kern="1200" dirty="0" smtClean="0">
                <a:solidFill>
                  <a:srgbClr val="000000"/>
                </a:solidFill>
                <a:latin typeface="Times New Roman" pitchFamily="18" charset="0"/>
                <a:ea typeface="+mn-ea"/>
                <a:cs typeface="+mn-cs"/>
              </a:rPr>
              <a:t>, but he was forbidden to publicize his conclusion by </a:t>
            </a:r>
            <a:r>
              <a:rPr lang="en-US" sz="1200" b="0" i="0" kern="1200" dirty="0" err="1" smtClean="0">
                <a:solidFill>
                  <a:srgbClr val="000000"/>
                </a:solidFill>
                <a:latin typeface="Times New Roman" pitchFamily="18" charset="0"/>
                <a:ea typeface="+mn-ea"/>
                <a:cs typeface="+mn-cs"/>
              </a:rPr>
              <a:t>Pemex</a:t>
            </a:r>
            <a:r>
              <a:rPr lang="en-US" sz="1200" b="0" i="0" kern="1200" dirty="0" smtClean="0">
                <a:solidFill>
                  <a:srgbClr val="000000"/>
                </a:solidFill>
                <a:latin typeface="Times New Roman" pitchFamily="18" charset="0"/>
                <a:ea typeface="+mn-ea"/>
                <a:cs typeface="+mn-cs"/>
              </a:rPr>
              <a:t> corporate policy of the time.</a:t>
            </a:r>
            <a:r>
              <a:rPr lang="en-US" sz="1200" b="0" i="0" u="none" strike="noStrike" kern="1200" baseline="30000" dirty="0" smtClean="0">
                <a:solidFill>
                  <a:srgbClr val="000000"/>
                </a:solidFill>
                <a:latin typeface="Times New Roman" pitchFamily="18" charset="0"/>
                <a:ea typeface="+mn-ea"/>
                <a:cs typeface="+mn-cs"/>
                <a:hlinkClick r:id="rId7"/>
              </a:rPr>
              <a:t>[10]</a:t>
            </a:r>
            <a:r>
              <a:rPr lang="en-US" sz="1200" b="0" i="0" kern="1200" dirty="0" smtClean="0">
                <a:solidFill>
                  <a:srgbClr val="000000"/>
                </a:solidFill>
                <a:latin typeface="Times New Roman" pitchFamily="18" charset="0"/>
                <a:ea typeface="+mn-ea"/>
                <a:cs typeface="+mn-cs"/>
              </a:rPr>
              <a:t> Penfield found another arc on the peninsula itself, the ends of which pointed northward. Comparing the two maps, he found the separate arcs formed a circle, 180 km (111 mi) wide, centered near the Yucatán village </a:t>
            </a:r>
            <a:r>
              <a:rPr lang="en-US" sz="1200" b="0" i="0" u="none" strike="noStrike" kern="1200" dirty="0" err="1" smtClean="0">
                <a:solidFill>
                  <a:srgbClr val="000000"/>
                </a:solidFill>
                <a:latin typeface="Times New Roman" pitchFamily="18" charset="0"/>
                <a:ea typeface="+mn-ea"/>
                <a:cs typeface="+mn-cs"/>
                <a:hlinkClick r:id="rId8" tooltip="Chicxulub, Yucatán"/>
              </a:rPr>
              <a:t>Chicxulub</a:t>
            </a:r>
            <a:r>
              <a:rPr lang="en-US" sz="1200" b="0" i="0" kern="1200" dirty="0" smtClean="0">
                <a:solidFill>
                  <a:srgbClr val="000000"/>
                </a:solidFill>
                <a:latin typeface="Times New Roman" pitchFamily="18" charset="0"/>
                <a:ea typeface="+mn-ea"/>
                <a:cs typeface="+mn-cs"/>
              </a:rPr>
              <a:t>; he felt certain the shape had been created by a cataclysmic event in geologic history.</a:t>
            </a:r>
          </a:p>
          <a:p>
            <a:r>
              <a:rPr lang="en-US" sz="1200" b="0" i="0" kern="1200" dirty="0" err="1" smtClean="0">
                <a:solidFill>
                  <a:srgbClr val="000000"/>
                </a:solidFill>
                <a:latin typeface="Times New Roman" pitchFamily="18" charset="0"/>
                <a:ea typeface="+mn-ea"/>
                <a:cs typeface="+mn-cs"/>
              </a:rPr>
              <a:t>Pemex</a:t>
            </a:r>
            <a:r>
              <a:rPr lang="en-US" sz="1200" b="0" i="0" kern="1200" dirty="0" smtClean="0">
                <a:solidFill>
                  <a:srgbClr val="000000"/>
                </a:solidFill>
                <a:latin typeface="Times New Roman" pitchFamily="18" charset="0"/>
                <a:ea typeface="+mn-ea"/>
                <a:cs typeface="+mn-cs"/>
              </a:rPr>
              <a:t> disallowed release of specific data but let Penfield and company official Antonio </a:t>
            </a:r>
            <a:r>
              <a:rPr lang="en-US" sz="1200" b="0" i="0" kern="1200" dirty="0" err="1" smtClean="0">
                <a:solidFill>
                  <a:srgbClr val="000000"/>
                </a:solidFill>
                <a:latin typeface="Times New Roman" pitchFamily="18" charset="0"/>
                <a:ea typeface="+mn-ea"/>
                <a:cs typeface="+mn-cs"/>
              </a:rPr>
              <a:t>Camargo</a:t>
            </a:r>
            <a:r>
              <a:rPr lang="en-US" sz="1200" b="0" i="0" kern="1200" dirty="0" smtClean="0">
                <a:solidFill>
                  <a:srgbClr val="000000"/>
                </a:solidFill>
                <a:latin typeface="Times New Roman" pitchFamily="18" charset="0"/>
                <a:ea typeface="+mn-ea"/>
                <a:cs typeface="+mn-cs"/>
              </a:rPr>
              <a:t> present their results at the 1981 </a:t>
            </a:r>
            <a:r>
              <a:rPr lang="en-US" sz="1200" b="0" i="0" u="none" strike="noStrike" kern="1200" dirty="0" smtClean="0">
                <a:solidFill>
                  <a:srgbClr val="000000"/>
                </a:solidFill>
                <a:latin typeface="Times New Roman" pitchFamily="18" charset="0"/>
                <a:ea typeface="+mn-ea"/>
                <a:cs typeface="+mn-cs"/>
                <a:hlinkClick r:id="rId26" tooltip="Society of Exploration Geophysicists"/>
              </a:rPr>
              <a:t>Society of Exploration Geophysicists</a:t>
            </a:r>
            <a:r>
              <a:rPr lang="en-US" sz="1200" b="0" i="0" kern="1200" dirty="0" smtClean="0">
                <a:solidFill>
                  <a:srgbClr val="000000"/>
                </a:solidFill>
                <a:latin typeface="Times New Roman" pitchFamily="18" charset="0"/>
                <a:ea typeface="+mn-ea"/>
                <a:cs typeface="+mn-cs"/>
              </a:rPr>
              <a:t> conference.</a:t>
            </a:r>
            <a:r>
              <a:rPr lang="en-US" sz="1200" b="0" i="0" u="none" strike="noStrike" kern="1200" baseline="30000" dirty="0" smtClean="0">
                <a:solidFill>
                  <a:srgbClr val="000000"/>
                </a:solidFill>
                <a:latin typeface="Times New Roman" pitchFamily="18" charset="0"/>
                <a:ea typeface="+mn-ea"/>
                <a:cs typeface="+mn-cs"/>
                <a:hlinkClick r:id="rId7"/>
              </a:rPr>
              <a:t>[11]</a:t>
            </a:r>
            <a:r>
              <a:rPr lang="en-US" sz="1200" b="0" i="0" kern="1200" dirty="0" smtClean="0">
                <a:solidFill>
                  <a:srgbClr val="000000"/>
                </a:solidFill>
                <a:latin typeface="Times New Roman" pitchFamily="18" charset="0"/>
                <a:ea typeface="+mn-ea"/>
                <a:cs typeface="+mn-cs"/>
              </a:rPr>
              <a:t> That year's conference was </a:t>
            </a:r>
            <a:r>
              <a:rPr lang="en-US" sz="1200" b="0" i="0" kern="1200" dirty="0" err="1" smtClean="0">
                <a:solidFill>
                  <a:srgbClr val="000000"/>
                </a:solidFill>
                <a:latin typeface="Times New Roman" pitchFamily="18" charset="0"/>
                <a:ea typeface="+mn-ea"/>
                <a:cs typeface="+mn-cs"/>
              </a:rPr>
              <a:t>underattended</a:t>
            </a:r>
            <a:r>
              <a:rPr lang="en-US" sz="1200" b="0" i="0" kern="1200" dirty="0" smtClean="0">
                <a:solidFill>
                  <a:srgbClr val="000000"/>
                </a:solidFill>
                <a:latin typeface="Times New Roman" pitchFamily="18" charset="0"/>
                <a:ea typeface="+mn-ea"/>
                <a:cs typeface="+mn-cs"/>
              </a:rPr>
              <a:t> and their report attracted scant attention. Coincidentally, many experts in </a:t>
            </a:r>
            <a:r>
              <a:rPr lang="en-US" sz="1200" b="0" i="0" u="none" strike="noStrike" kern="1200" dirty="0" smtClean="0">
                <a:solidFill>
                  <a:srgbClr val="000000"/>
                </a:solidFill>
                <a:latin typeface="Times New Roman" pitchFamily="18" charset="0"/>
                <a:ea typeface="+mn-ea"/>
                <a:cs typeface="+mn-cs"/>
                <a:hlinkClick r:id="rId5" tooltip="Impact crater"/>
              </a:rPr>
              <a:t>impact craters</a:t>
            </a:r>
            <a:r>
              <a:rPr lang="en-US" sz="1200" b="0" i="0" kern="1200" dirty="0" smtClean="0">
                <a:solidFill>
                  <a:srgbClr val="000000"/>
                </a:solidFill>
                <a:latin typeface="Times New Roman" pitchFamily="18" charset="0"/>
                <a:ea typeface="+mn-ea"/>
                <a:cs typeface="+mn-cs"/>
              </a:rPr>
              <a:t> and the </a:t>
            </a:r>
            <a:r>
              <a:rPr lang="en-US" sz="1200" b="0" i="0" u="none" strike="noStrike" kern="1200" dirty="0" smtClean="0">
                <a:solidFill>
                  <a:srgbClr val="000000"/>
                </a:solidFill>
                <a:latin typeface="Times New Roman" pitchFamily="18" charset="0"/>
                <a:ea typeface="+mn-ea"/>
                <a:cs typeface="+mn-cs"/>
                <a:hlinkClick r:id="rId9" tooltip="Cretaceous–Paleogene boundary"/>
              </a:rPr>
              <a:t>K–Pg boundary</a:t>
            </a:r>
            <a:r>
              <a:rPr lang="en-US" sz="1200" b="0" i="0" kern="1200" dirty="0" smtClean="0">
                <a:solidFill>
                  <a:srgbClr val="000000"/>
                </a:solidFill>
                <a:latin typeface="Times New Roman" pitchFamily="18" charset="0"/>
                <a:ea typeface="+mn-ea"/>
                <a:cs typeface="+mn-cs"/>
              </a:rPr>
              <a:t> were attending a separate conference on Earth impacts. Although Penfield had plenty of geophysical data sets, he had no rock cores or other physical evidence of an impact.</a:t>
            </a:r>
            <a:r>
              <a:rPr lang="en-US" sz="1200" b="0" i="0" u="none" strike="noStrike" kern="1200" baseline="30000" dirty="0" smtClean="0">
                <a:solidFill>
                  <a:srgbClr val="000000"/>
                </a:solidFill>
                <a:latin typeface="Times New Roman" pitchFamily="18" charset="0"/>
                <a:ea typeface="+mn-ea"/>
                <a:cs typeface="+mn-cs"/>
                <a:hlinkClick r:id="rId7"/>
              </a:rPr>
              <a:t>[9]</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He knew </a:t>
            </a:r>
            <a:r>
              <a:rPr lang="en-US" sz="1200" b="0" i="0" kern="1200" dirty="0" err="1" smtClean="0">
                <a:solidFill>
                  <a:srgbClr val="000000"/>
                </a:solidFill>
                <a:latin typeface="Times New Roman" pitchFamily="18" charset="0"/>
                <a:ea typeface="+mn-ea"/>
                <a:cs typeface="+mn-cs"/>
              </a:rPr>
              <a:t>Pemex</a:t>
            </a:r>
            <a:r>
              <a:rPr lang="en-US" sz="1200" b="0" i="0" kern="1200" dirty="0" smtClean="0">
                <a:solidFill>
                  <a:srgbClr val="000000"/>
                </a:solidFill>
                <a:latin typeface="Times New Roman" pitchFamily="18" charset="0"/>
                <a:ea typeface="+mn-ea"/>
                <a:cs typeface="+mn-cs"/>
              </a:rPr>
              <a:t> had drilled exploratory wells in the region. In 1951, one bored into what was described as a thick layer of </a:t>
            </a:r>
            <a:r>
              <a:rPr lang="en-US" sz="1200" b="0" i="0" u="none" strike="noStrike" kern="1200" dirty="0" err="1" smtClean="0">
                <a:solidFill>
                  <a:srgbClr val="000000"/>
                </a:solidFill>
                <a:latin typeface="Times New Roman" pitchFamily="18" charset="0"/>
                <a:ea typeface="+mn-ea"/>
                <a:cs typeface="+mn-cs"/>
                <a:hlinkClick r:id="rId27" tooltip="Andesite"/>
              </a:rPr>
              <a:t>andesite</a:t>
            </a:r>
            <a:r>
              <a:rPr lang="en-US" sz="1200" b="0" i="0" kern="1200" dirty="0" smtClean="0">
                <a:solidFill>
                  <a:srgbClr val="000000"/>
                </a:solidFill>
                <a:latin typeface="Times New Roman" pitchFamily="18" charset="0"/>
                <a:ea typeface="+mn-ea"/>
                <a:cs typeface="+mn-cs"/>
              </a:rPr>
              <a:t> about 1.3 km (4,200 ft) down. This layer could have resulted from the intense heat and pressure of an Earth impact, but at the time of the borings it was dismissed as a </a:t>
            </a:r>
            <a:r>
              <a:rPr lang="en-US" sz="1200" b="0" i="0" u="none" strike="noStrike" kern="1200" dirty="0" smtClean="0">
                <a:solidFill>
                  <a:srgbClr val="000000"/>
                </a:solidFill>
                <a:latin typeface="Times New Roman" pitchFamily="18" charset="0"/>
                <a:ea typeface="+mn-ea"/>
                <a:cs typeface="+mn-cs"/>
                <a:hlinkClick r:id="rId28" tooltip="Lava dome"/>
              </a:rPr>
              <a:t>lava dome</a:t>
            </a:r>
            <a:r>
              <a:rPr lang="en-US" sz="1200" b="0" i="0" kern="1200" dirty="0" smtClean="0">
                <a:solidFill>
                  <a:srgbClr val="000000"/>
                </a:solidFill>
                <a:latin typeface="Times New Roman" pitchFamily="18" charset="0"/>
                <a:ea typeface="+mn-ea"/>
                <a:cs typeface="+mn-cs"/>
              </a:rPr>
              <a:t> — a feature uncharacteristic of the region's geology. Penfield tried to secure site samples, but was told such samples had been lost or destroyed.</a:t>
            </a:r>
            <a:r>
              <a:rPr lang="en-US" sz="1200" b="0" i="0" u="none" strike="noStrike" kern="1200" baseline="30000" dirty="0" smtClean="0">
                <a:solidFill>
                  <a:srgbClr val="000000"/>
                </a:solidFill>
                <a:latin typeface="Times New Roman" pitchFamily="18" charset="0"/>
                <a:ea typeface="+mn-ea"/>
                <a:cs typeface="+mn-cs"/>
                <a:hlinkClick r:id="rId7"/>
              </a:rPr>
              <a:t>[9]</a:t>
            </a:r>
            <a:r>
              <a:rPr lang="en-US" sz="1200" b="0" i="0" kern="1200" dirty="0" smtClean="0">
                <a:solidFill>
                  <a:srgbClr val="000000"/>
                </a:solidFill>
                <a:latin typeface="Times New Roman" pitchFamily="18" charset="0"/>
                <a:ea typeface="+mn-ea"/>
                <a:cs typeface="+mn-cs"/>
              </a:rPr>
              <a:t> When attempts at returning to the drill sites and looking for rocks proved fruitless, Penfield abandoned his search, published his findings and returned to his </a:t>
            </a:r>
            <a:r>
              <a:rPr lang="en-US" sz="1200" b="0" i="0" kern="1200" dirty="0" err="1" smtClean="0">
                <a:solidFill>
                  <a:srgbClr val="000000"/>
                </a:solidFill>
                <a:latin typeface="Times New Roman" pitchFamily="18" charset="0"/>
                <a:ea typeface="+mn-ea"/>
                <a:cs typeface="+mn-cs"/>
              </a:rPr>
              <a:t>Pemex</a:t>
            </a:r>
            <a:r>
              <a:rPr lang="en-US" sz="1200" b="0" i="0" kern="1200" dirty="0" smtClean="0">
                <a:solidFill>
                  <a:srgbClr val="000000"/>
                </a:solidFill>
                <a:latin typeface="Times New Roman" pitchFamily="18" charset="0"/>
                <a:ea typeface="+mn-ea"/>
                <a:cs typeface="+mn-cs"/>
              </a:rPr>
              <a:t> work.</a:t>
            </a:r>
          </a:p>
          <a:p>
            <a:r>
              <a:rPr lang="en-US" sz="1200" b="0" i="0" kern="1200" dirty="0" smtClean="0">
                <a:solidFill>
                  <a:srgbClr val="000000"/>
                </a:solidFill>
                <a:latin typeface="Times New Roman" pitchFamily="18" charset="0"/>
                <a:ea typeface="+mn-ea"/>
                <a:cs typeface="+mn-cs"/>
              </a:rPr>
              <a:t>Penfield with the sample of </a:t>
            </a:r>
            <a:r>
              <a:rPr lang="en-US" sz="1200" b="0" i="0" u="none" strike="noStrike" kern="1200" dirty="0" smtClean="0">
                <a:solidFill>
                  <a:srgbClr val="000000"/>
                </a:solidFill>
                <a:latin typeface="Times New Roman" pitchFamily="18" charset="0"/>
                <a:ea typeface="+mn-ea"/>
                <a:cs typeface="+mn-cs"/>
                <a:hlinkClick r:id="rId14" tooltip="Shocked quartz"/>
              </a:rPr>
              <a:t>shocked quartz</a:t>
            </a:r>
            <a:r>
              <a:rPr lang="en-US" sz="1200" b="0" i="0" kern="1200" dirty="0" smtClean="0">
                <a:solidFill>
                  <a:srgbClr val="000000"/>
                </a:solidFill>
                <a:latin typeface="Times New Roman" pitchFamily="18" charset="0"/>
                <a:ea typeface="+mn-ea"/>
                <a:cs typeface="+mn-cs"/>
              </a:rPr>
              <a:t> found at Well #2, </a:t>
            </a:r>
            <a:r>
              <a:rPr lang="en-US" sz="1200" b="0" i="0" kern="1200" dirty="0" err="1" smtClean="0">
                <a:solidFill>
                  <a:srgbClr val="000000"/>
                </a:solidFill>
                <a:latin typeface="Times New Roman" pitchFamily="18" charset="0"/>
                <a:ea typeface="+mn-ea"/>
                <a:cs typeface="+mn-cs"/>
              </a:rPr>
              <a:t>Chicxulub</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At the same time, scientist </a:t>
            </a:r>
            <a:r>
              <a:rPr lang="en-US" sz="1200" b="0" i="0" u="none" strike="noStrike" kern="1200" dirty="0" smtClean="0">
                <a:solidFill>
                  <a:srgbClr val="000000"/>
                </a:solidFill>
                <a:latin typeface="Times New Roman" pitchFamily="18" charset="0"/>
                <a:ea typeface="+mn-ea"/>
                <a:cs typeface="+mn-cs"/>
                <a:hlinkClick r:id="rId29" tooltip="Luis Walter Alvarez"/>
              </a:rPr>
              <a:t>Luis Walter Alvarez</a:t>
            </a:r>
            <a:r>
              <a:rPr lang="en-US" sz="1200" b="0" i="0" kern="1200" dirty="0" smtClean="0">
                <a:solidFill>
                  <a:srgbClr val="000000"/>
                </a:solidFill>
                <a:latin typeface="Times New Roman" pitchFamily="18" charset="0"/>
                <a:ea typeface="+mn-ea"/>
                <a:cs typeface="+mn-cs"/>
              </a:rPr>
              <a:t> put forth </a:t>
            </a:r>
            <a:r>
              <a:rPr lang="en-US" sz="1200" b="0" i="0" u="none" strike="noStrike" kern="1200" dirty="0" smtClean="0">
                <a:solidFill>
                  <a:srgbClr val="000000"/>
                </a:solidFill>
                <a:latin typeface="Times New Roman" pitchFamily="18" charset="0"/>
                <a:ea typeface="+mn-ea"/>
                <a:cs typeface="+mn-cs"/>
                <a:hlinkClick r:id="rId30" tooltip="Alvarez hypothesis"/>
              </a:rPr>
              <a:t>his hypothesis</a:t>
            </a:r>
            <a:r>
              <a:rPr lang="en-US" sz="1200" b="0" i="0" kern="1200" dirty="0" smtClean="0">
                <a:solidFill>
                  <a:srgbClr val="000000"/>
                </a:solidFill>
                <a:latin typeface="Times New Roman" pitchFamily="18" charset="0"/>
                <a:ea typeface="+mn-ea"/>
                <a:cs typeface="+mn-cs"/>
              </a:rPr>
              <a:t> that a large extraterrestrial body had struck Earth and, unaware of Penfield's discovery, in 1981 </a:t>
            </a:r>
            <a:r>
              <a:rPr lang="en-US" sz="1200" b="0" i="0" u="none" strike="noStrike" kern="1200" dirty="0" smtClean="0">
                <a:solidFill>
                  <a:srgbClr val="000000"/>
                </a:solidFill>
                <a:latin typeface="Times New Roman" pitchFamily="18" charset="0"/>
                <a:ea typeface="+mn-ea"/>
                <a:cs typeface="+mn-cs"/>
                <a:hlinkClick r:id="rId31" tooltip="University of Arizona"/>
              </a:rPr>
              <a:t>University of Arizona</a:t>
            </a:r>
            <a:r>
              <a:rPr lang="en-US" sz="1200" b="0" i="0" kern="1200" dirty="0" smtClean="0">
                <a:solidFill>
                  <a:srgbClr val="000000"/>
                </a:solidFill>
                <a:latin typeface="Times New Roman" pitchFamily="18" charset="0"/>
                <a:ea typeface="+mn-ea"/>
                <a:cs typeface="+mn-cs"/>
              </a:rPr>
              <a:t> graduate student Alan R. Hildebrand and faculty adviser William V. Boynton published a draft Earth-impact theory and sought a candidate crater.</a:t>
            </a:r>
            <a:r>
              <a:rPr lang="en-US" sz="1200" b="0" i="0" u="none" strike="noStrike" kern="1200" baseline="30000" dirty="0" smtClean="0">
                <a:solidFill>
                  <a:srgbClr val="000000"/>
                </a:solidFill>
                <a:latin typeface="Times New Roman" pitchFamily="18" charset="0"/>
                <a:ea typeface="+mn-ea"/>
                <a:cs typeface="+mn-cs"/>
                <a:hlinkClick r:id="rId7"/>
              </a:rPr>
              <a:t>[12]</a:t>
            </a:r>
            <a:r>
              <a:rPr lang="en-US" sz="1200" b="0" i="0" kern="1200" dirty="0" smtClean="0">
                <a:solidFill>
                  <a:srgbClr val="000000"/>
                </a:solidFill>
                <a:latin typeface="Times New Roman" pitchFamily="18" charset="0"/>
                <a:ea typeface="+mn-ea"/>
                <a:cs typeface="+mn-cs"/>
              </a:rPr>
              <a:t> Their evidence included greenish-brown clay with surplus </a:t>
            </a:r>
            <a:r>
              <a:rPr lang="en-US" sz="1200" b="0" i="0" u="none" strike="noStrike" kern="1200" dirty="0" smtClean="0">
                <a:solidFill>
                  <a:srgbClr val="000000"/>
                </a:solidFill>
                <a:latin typeface="Times New Roman" pitchFamily="18" charset="0"/>
                <a:ea typeface="+mn-ea"/>
                <a:cs typeface="+mn-cs"/>
                <a:hlinkClick r:id="rId32" tooltip="Iridium"/>
              </a:rPr>
              <a:t>iridium</a:t>
            </a:r>
            <a:r>
              <a:rPr lang="en-US" sz="1200" b="0" i="0" kern="1200" dirty="0" smtClean="0">
                <a:solidFill>
                  <a:srgbClr val="000000"/>
                </a:solidFill>
                <a:latin typeface="Times New Roman" pitchFamily="18" charset="0"/>
                <a:ea typeface="+mn-ea"/>
                <a:cs typeface="+mn-cs"/>
              </a:rPr>
              <a:t> containing </a:t>
            </a:r>
            <a:r>
              <a:rPr lang="en-US" sz="1200" b="0" i="0" u="none" strike="noStrike" kern="1200" dirty="0" smtClean="0">
                <a:solidFill>
                  <a:srgbClr val="000000"/>
                </a:solidFill>
                <a:latin typeface="Times New Roman" pitchFamily="18" charset="0"/>
                <a:ea typeface="+mn-ea"/>
                <a:cs typeface="+mn-cs"/>
                <a:hlinkClick r:id="rId14" tooltip="Shocked quartz"/>
              </a:rPr>
              <a:t>shocked quartz</a:t>
            </a:r>
            <a:r>
              <a:rPr lang="en-US" sz="1200" b="0" i="0" kern="1200" dirty="0" smtClean="0">
                <a:solidFill>
                  <a:srgbClr val="000000"/>
                </a:solidFill>
                <a:latin typeface="Times New Roman" pitchFamily="18" charset="0"/>
                <a:ea typeface="+mn-ea"/>
                <a:cs typeface="+mn-cs"/>
              </a:rPr>
              <a:t> grains and small </a:t>
            </a:r>
            <a:r>
              <a:rPr lang="en-US" sz="1200" b="0" i="0" kern="1200" dirty="0" err="1" smtClean="0">
                <a:solidFill>
                  <a:srgbClr val="000000"/>
                </a:solidFill>
                <a:latin typeface="Times New Roman" pitchFamily="18" charset="0"/>
                <a:ea typeface="+mn-ea"/>
                <a:cs typeface="+mn-cs"/>
              </a:rPr>
              <a:t>weathered</a:t>
            </a:r>
            <a:r>
              <a:rPr lang="en-US" sz="1200" b="0" i="0" u="none" strike="noStrike" kern="1200" dirty="0" err="1" smtClean="0">
                <a:solidFill>
                  <a:srgbClr val="000000"/>
                </a:solidFill>
                <a:latin typeface="Times New Roman" pitchFamily="18" charset="0"/>
                <a:ea typeface="+mn-ea"/>
                <a:cs typeface="+mn-cs"/>
                <a:hlinkClick r:id="rId33" tooltip="Glass"/>
              </a:rPr>
              <a:t>glass</a:t>
            </a:r>
            <a:r>
              <a:rPr lang="en-US" sz="1200" b="0" i="0" kern="1200" dirty="0" smtClean="0">
                <a:solidFill>
                  <a:srgbClr val="000000"/>
                </a:solidFill>
                <a:latin typeface="Times New Roman" pitchFamily="18" charset="0"/>
                <a:ea typeface="+mn-ea"/>
                <a:cs typeface="+mn-cs"/>
              </a:rPr>
              <a:t> beads that looked to be </a:t>
            </a:r>
            <a:r>
              <a:rPr lang="en-US" sz="1200" b="0" i="0" u="none" strike="noStrike" kern="1200" dirty="0" smtClean="0">
                <a:solidFill>
                  <a:srgbClr val="000000"/>
                </a:solidFill>
                <a:latin typeface="Times New Roman" pitchFamily="18" charset="0"/>
                <a:ea typeface="+mn-ea"/>
                <a:cs typeface="+mn-cs"/>
                <a:hlinkClick r:id="rId16" tooltip="Tektite"/>
              </a:rPr>
              <a:t>tektites</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[13]</a:t>
            </a:r>
            <a:r>
              <a:rPr lang="en-US" sz="1200" b="0" i="0" kern="1200" dirty="0" smtClean="0">
                <a:solidFill>
                  <a:srgbClr val="000000"/>
                </a:solidFill>
                <a:latin typeface="Times New Roman" pitchFamily="18" charset="0"/>
                <a:ea typeface="+mn-ea"/>
                <a:cs typeface="+mn-cs"/>
              </a:rPr>
              <a:t> Thick, jumbled deposits of coarse rock fragments were also present, thought to have been scoured from one place and deposited elsewhere by a </a:t>
            </a:r>
            <a:r>
              <a:rPr lang="en-US" sz="1200" b="0" i="0" kern="1200" dirty="0" err="1" smtClean="0">
                <a:solidFill>
                  <a:srgbClr val="000000"/>
                </a:solidFill>
                <a:latin typeface="Times New Roman" pitchFamily="18" charset="0"/>
                <a:ea typeface="+mn-ea"/>
                <a:cs typeface="+mn-cs"/>
              </a:rPr>
              <a:t>kilometres</a:t>
            </a:r>
            <a:r>
              <a:rPr lang="en-US" sz="1200" b="0" i="0" kern="1200" dirty="0" smtClean="0">
                <a:solidFill>
                  <a:srgbClr val="000000"/>
                </a:solidFill>
                <a:latin typeface="Times New Roman" pitchFamily="18" charset="0"/>
                <a:ea typeface="+mn-ea"/>
                <a:cs typeface="+mn-cs"/>
              </a:rPr>
              <a:t>-high </a:t>
            </a:r>
            <a:r>
              <a:rPr lang="en-US" sz="1200" b="0" i="0" u="none" strike="noStrike" kern="1200" dirty="0" smtClean="0">
                <a:solidFill>
                  <a:srgbClr val="000000"/>
                </a:solidFill>
                <a:latin typeface="Times New Roman" pitchFamily="18" charset="0"/>
                <a:ea typeface="+mn-ea"/>
                <a:cs typeface="+mn-cs"/>
                <a:hlinkClick r:id="rId34" tooltip="Tsunami"/>
              </a:rPr>
              <a:t>tsunami</a:t>
            </a:r>
            <a:r>
              <a:rPr lang="en-US" sz="1200" b="0" i="0" kern="1200" dirty="0" smtClean="0">
                <a:solidFill>
                  <a:srgbClr val="000000"/>
                </a:solidFill>
                <a:latin typeface="Times New Roman" pitchFamily="18" charset="0"/>
                <a:ea typeface="+mn-ea"/>
                <a:cs typeface="+mn-cs"/>
              </a:rPr>
              <a:t> resulting from an Earth impact.</a:t>
            </a:r>
            <a:r>
              <a:rPr lang="en-US" sz="1200" b="0" i="0" u="none" strike="noStrike" kern="1200" baseline="30000" dirty="0" smtClean="0">
                <a:solidFill>
                  <a:srgbClr val="000000"/>
                </a:solidFill>
                <a:latin typeface="Times New Roman" pitchFamily="18" charset="0"/>
                <a:ea typeface="+mn-ea"/>
                <a:cs typeface="+mn-cs"/>
                <a:hlinkClick r:id="rId7"/>
              </a:rPr>
              <a:t>[14]</a:t>
            </a:r>
            <a:r>
              <a:rPr lang="en-US" sz="1200" b="0" i="0" kern="1200" dirty="0" smtClean="0">
                <a:solidFill>
                  <a:srgbClr val="000000"/>
                </a:solidFill>
                <a:latin typeface="Times New Roman" pitchFamily="18" charset="0"/>
                <a:ea typeface="+mn-ea"/>
                <a:cs typeface="+mn-cs"/>
              </a:rPr>
              <a:t> Such deposits occur in many locations but seem concentrated in the </a:t>
            </a:r>
            <a:r>
              <a:rPr lang="en-US" sz="1200" b="0" i="0" u="none" strike="noStrike" kern="1200" dirty="0" smtClean="0">
                <a:solidFill>
                  <a:srgbClr val="000000"/>
                </a:solidFill>
                <a:latin typeface="Times New Roman" pitchFamily="18" charset="0"/>
                <a:ea typeface="+mn-ea"/>
                <a:cs typeface="+mn-cs"/>
                <a:hlinkClick r:id="rId35" tooltip="Caribbean Basin"/>
              </a:rPr>
              <a:t>Caribbean</a:t>
            </a:r>
            <a:r>
              <a:rPr lang="en-US" sz="1200" b="0" i="0" kern="1200" dirty="0" smtClean="0">
                <a:solidFill>
                  <a:srgbClr val="000000"/>
                </a:solidFill>
                <a:latin typeface="Times New Roman" pitchFamily="18" charset="0"/>
                <a:ea typeface="+mn-ea"/>
                <a:cs typeface="+mn-cs"/>
              </a:rPr>
              <a:t> basin at the K–Pg boundary.</a:t>
            </a:r>
            <a:r>
              <a:rPr lang="en-US" sz="1200" b="0" i="0" u="none" strike="noStrike" kern="1200" baseline="30000" dirty="0" smtClean="0">
                <a:solidFill>
                  <a:srgbClr val="000000"/>
                </a:solidFill>
                <a:latin typeface="Times New Roman" pitchFamily="18" charset="0"/>
                <a:ea typeface="+mn-ea"/>
                <a:cs typeface="+mn-cs"/>
                <a:hlinkClick r:id="rId7"/>
              </a:rPr>
              <a:t>[14]</a:t>
            </a:r>
            <a:r>
              <a:rPr lang="en-US" sz="1200" b="0" i="0" kern="1200" dirty="0" smtClean="0">
                <a:solidFill>
                  <a:srgbClr val="000000"/>
                </a:solidFill>
                <a:latin typeface="Times New Roman" pitchFamily="18" charset="0"/>
                <a:ea typeface="+mn-ea"/>
                <a:cs typeface="+mn-cs"/>
              </a:rPr>
              <a:t> So when Haitian professor Florentine </a:t>
            </a:r>
            <a:r>
              <a:rPr lang="en-US" sz="1200" b="0" i="0" kern="1200" dirty="0" err="1" smtClean="0">
                <a:solidFill>
                  <a:srgbClr val="000000"/>
                </a:solidFill>
                <a:latin typeface="Times New Roman" pitchFamily="18" charset="0"/>
                <a:ea typeface="+mn-ea"/>
                <a:cs typeface="+mn-cs"/>
              </a:rPr>
              <a:t>Morás</a:t>
            </a:r>
            <a:r>
              <a:rPr lang="en-US" sz="1200" b="0" i="0" kern="1200" dirty="0" smtClean="0">
                <a:solidFill>
                  <a:srgbClr val="000000"/>
                </a:solidFill>
                <a:latin typeface="Times New Roman" pitchFamily="18" charset="0"/>
                <a:ea typeface="+mn-ea"/>
                <a:cs typeface="+mn-cs"/>
              </a:rPr>
              <a:t> discovered what he thought to be evidence of an ancient volcano on </a:t>
            </a:r>
            <a:r>
              <a:rPr lang="en-US" sz="1200" b="0" i="0" u="none" strike="noStrike" kern="1200" dirty="0" smtClean="0">
                <a:solidFill>
                  <a:srgbClr val="000000"/>
                </a:solidFill>
                <a:latin typeface="Times New Roman" pitchFamily="18" charset="0"/>
                <a:ea typeface="+mn-ea"/>
                <a:cs typeface="+mn-cs"/>
                <a:hlinkClick r:id="rId36" tooltip="Haiti"/>
              </a:rPr>
              <a:t>Haiti</a:t>
            </a:r>
            <a:r>
              <a:rPr lang="en-US" sz="1200" b="0" i="0" kern="1200" dirty="0" smtClean="0">
                <a:solidFill>
                  <a:srgbClr val="000000"/>
                </a:solidFill>
                <a:latin typeface="Times New Roman" pitchFamily="18" charset="0"/>
                <a:ea typeface="+mn-ea"/>
                <a:cs typeface="+mn-cs"/>
              </a:rPr>
              <a:t>, Hildebrand suggested it could be a telltale feature of a nearby impact.</a:t>
            </a:r>
            <a:r>
              <a:rPr lang="en-US" sz="1200" b="0" i="0" u="none" strike="noStrike" kern="1200" baseline="30000" dirty="0" smtClean="0">
                <a:solidFill>
                  <a:srgbClr val="000000"/>
                </a:solidFill>
                <a:latin typeface="Times New Roman" pitchFamily="18" charset="0"/>
                <a:ea typeface="+mn-ea"/>
                <a:cs typeface="+mn-cs"/>
                <a:hlinkClick r:id="rId7"/>
              </a:rPr>
              <a:t>[15]</a:t>
            </a:r>
            <a:r>
              <a:rPr lang="en-US" sz="1200" b="0" i="0" kern="1200" dirty="0" smtClean="0">
                <a:solidFill>
                  <a:srgbClr val="000000"/>
                </a:solidFill>
                <a:latin typeface="Times New Roman" pitchFamily="18" charset="0"/>
                <a:ea typeface="+mn-ea"/>
                <a:cs typeface="+mn-cs"/>
              </a:rPr>
              <a:t> Tests on samples retrieved from the K–Pg boundary revealed more tektite glass, formed only in the heat of asteroid impacts and high-yield </a:t>
            </a:r>
            <a:r>
              <a:rPr lang="en-US" sz="1200" b="0" i="0" u="none" strike="noStrike" kern="1200" dirty="0" smtClean="0">
                <a:solidFill>
                  <a:srgbClr val="000000"/>
                </a:solidFill>
                <a:latin typeface="Times New Roman" pitchFamily="18" charset="0"/>
                <a:ea typeface="+mn-ea"/>
                <a:cs typeface="+mn-cs"/>
                <a:hlinkClick r:id="rId37" tooltip="Atom bomb"/>
              </a:rPr>
              <a:t>nuclear detonations</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[15]</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In 1990, </a:t>
            </a:r>
            <a:r>
              <a:rPr lang="en-US" sz="1200" b="0" i="1" u="none" strike="noStrike" kern="1200" dirty="0" smtClean="0">
                <a:solidFill>
                  <a:srgbClr val="000000"/>
                </a:solidFill>
                <a:latin typeface="Times New Roman" pitchFamily="18" charset="0"/>
                <a:ea typeface="+mn-ea"/>
                <a:cs typeface="+mn-cs"/>
                <a:hlinkClick r:id="rId38" tooltip="Houston Chronicle"/>
              </a:rPr>
              <a:t>Houston Chronicle</a:t>
            </a:r>
            <a:r>
              <a:rPr lang="en-US" sz="1200" b="0" i="0" kern="1200" dirty="0" smtClean="0">
                <a:solidFill>
                  <a:srgbClr val="000000"/>
                </a:solidFill>
                <a:latin typeface="Times New Roman" pitchFamily="18" charset="0"/>
                <a:ea typeface="+mn-ea"/>
                <a:cs typeface="+mn-cs"/>
              </a:rPr>
              <a:t> reporter Carlos </a:t>
            </a:r>
            <a:r>
              <a:rPr lang="en-US" sz="1200" b="0" i="0" kern="1200" dirty="0" err="1" smtClean="0">
                <a:solidFill>
                  <a:srgbClr val="000000"/>
                </a:solidFill>
                <a:latin typeface="Times New Roman" pitchFamily="18" charset="0"/>
                <a:ea typeface="+mn-ea"/>
                <a:cs typeface="+mn-cs"/>
              </a:rPr>
              <a:t>Byars</a:t>
            </a:r>
            <a:r>
              <a:rPr lang="en-US" sz="1200" b="0" i="0" kern="1200" dirty="0" smtClean="0">
                <a:solidFill>
                  <a:srgbClr val="000000"/>
                </a:solidFill>
                <a:latin typeface="Times New Roman" pitchFamily="18" charset="0"/>
                <a:ea typeface="+mn-ea"/>
                <a:cs typeface="+mn-cs"/>
              </a:rPr>
              <a:t> told Hildebrand of Penfield's earlier discovery of a possible impact crater.</a:t>
            </a:r>
            <a:r>
              <a:rPr lang="en-US" sz="1200" b="0" i="0" u="none" strike="noStrike" kern="1200" baseline="30000" dirty="0" smtClean="0">
                <a:solidFill>
                  <a:srgbClr val="000000"/>
                </a:solidFill>
                <a:latin typeface="Times New Roman" pitchFamily="18" charset="0"/>
                <a:ea typeface="+mn-ea"/>
                <a:cs typeface="+mn-cs"/>
                <a:hlinkClick r:id="rId7"/>
              </a:rPr>
              <a:t>[16]</a:t>
            </a:r>
            <a:r>
              <a:rPr lang="en-US" sz="1200" b="0" i="0" kern="1200" dirty="0" smtClean="0">
                <a:solidFill>
                  <a:srgbClr val="000000"/>
                </a:solidFill>
                <a:latin typeface="Times New Roman" pitchFamily="18" charset="0"/>
                <a:ea typeface="+mn-ea"/>
                <a:cs typeface="+mn-cs"/>
              </a:rPr>
              <a:t> Hildebrand contacted Penfield in April 1990 and the pair soon secured two drill samples from the </a:t>
            </a:r>
            <a:r>
              <a:rPr lang="en-US" sz="1200" b="0" i="0" kern="1200" dirty="0" err="1" smtClean="0">
                <a:solidFill>
                  <a:srgbClr val="000000"/>
                </a:solidFill>
                <a:latin typeface="Times New Roman" pitchFamily="18" charset="0"/>
                <a:ea typeface="+mn-ea"/>
                <a:cs typeface="+mn-cs"/>
              </a:rPr>
              <a:t>Pemex</a:t>
            </a:r>
            <a:r>
              <a:rPr lang="en-US" sz="1200" b="0" i="0" kern="1200" dirty="0" smtClean="0">
                <a:solidFill>
                  <a:srgbClr val="000000"/>
                </a:solidFill>
                <a:latin typeface="Times New Roman" pitchFamily="18" charset="0"/>
                <a:ea typeface="+mn-ea"/>
                <a:cs typeface="+mn-cs"/>
              </a:rPr>
              <a:t> wells, stored in </a:t>
            </a:r>
            <a:r>
              <a:rPr lang="en-US" sz="1200" b="0" i="0" u="none" strike="noStrike" kern="1200" dirty="0" smtClean="0">
                <a:solidFill>
                  <a:srgbClr val="000000"/>
                </a:solidFill>
                <a:latin typeface="Times New Roman" pitchFamily="18" charset="0"/>
                <a:ea typeface="+mn-ea"/>
                <a:cs typeface="+mn-cs"/>
                <a:hlinkClick r:id="rId39" tooltip="New Orleans"/>
              </a:rPr>
              <a:t>New Orleans</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[17]</a:t>
            </a:r>
            <a:r>
              <a:rPr lang="en-US" sz="1200" b="0" i="0" kern="1200" dirty="0" smtClean="0">
                <a:solidFill>
                  <a:srgbClr val="000000"/>
                </a:solidFill>
                <a:latin typeface="Times New Roman" pitchFamily="18" charset="0"/>
                <a:ea typeface="+mn-ea"/>
                <a:cs typeface="+mn-cs"/>
              </a:rPr>
              <a:t> Hildebrand's team tested the samples, which clearly showed </a:t>
            </a:r>
            <a:r>
              <a:rPr lang="en-US" sz="1200" b="0" i="0" u="none" strike="noStrike" kern="1200" dirty="0" smtClean="0">
                <a:solidFill>
                  <a:srgbClr val="000000"/>
                </a:solidFill>
                <a:latin typeface="Times New Roman" pitchFamily="18" charset="0"/>
                <a:ea typeface="+mn-ea"/>
                <a:cs typeface="+mn-cs"/>
                <a:hlinkClick r:id="rId40" tooltip="Shock metamorphism"/>
              </a:rPr>
              <a:t>shock-metamorphic</a:t>
            </a:r>
            <a:r>
              <a:rPr lang="en-US" sz="1200" b="0" i="0" kern="1200" dirty="0" smtClean="0">
                <a:solidFill>
                  <a:srgbClr val="000000"/>
                </a:solidFill>
                <a:latin typeface="Times New Roman" pitchFamily="18" charset="0"/>
                <a:ea typeface="+mn-ea"/>
                <a:cs typeface="+mn-cs"/>
              </a:rPr>
              <a:t> materials.</a:t>
            </a:r>
          </a:p>
          <a:p>
            <a:r>
              <a:rPr lang="en-US" sz="1200" b="0" i="0" kern="1200" dirty="0" smtClean="0">
                <a:solidFill>
                  <a:srgbClr val="000000"/>
                </a:solidFill>
                <a:latin typeface="Times New Roman" pitchFamily="18" charset="0"/>
                <a:ea typeface="+mn-ea"/>
                <a:cs typeface="+mn-cs"/>
              </a:rPr>
              <a:t>A team of California researchers including </a:t>
            </a:r>
            <a:r>
              <a:rPr lang="en-US" sz="1200" b="0" i="0" u="none" strike="noStrike" kern="1200" dirty="0" smtClean="0">
                <a:solidFill>
                  <a:srgbClr val="000000"/>
                </a:solidFill>
                <a:latin typeface="Times New Roman" pitchFamily="18" charset="0"/>
                <a:ea typeface="+mn-ea"/>
                <a:cs typeface="+mn-cs"/>
                <a:hlinkClick r:id="rId41" tooltip="Kevin O. Pope"/>
              </a:rPr>
              <a:t>Kevin Pope</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42" tooltip="Adriana Ocampo"/>
              </a:rPr>
              <a:t>Adriana </a:t>
            </a:r>
            <a:r>
              <a:rPr lang="en-US" sz="1200" b="0" i="0" u="none" strike="noStrike" kern="1200" dirty="0" err="1" smtClean="0">
                <a:solidFill>
                  <a:srgbClr val="000000"/>
                </a:solidFill>
                <a:latin typeface="Times New Roman" pitchFamily="18" charset="0"/>
                <a:ea typeface="+mn-ea"/>
                <a:cs typeface="+mn-cs"/>
                <a:hlinkClick r:id="rId42" tooltip="Adriana Ocampo"/>
              </a:rPr>
              <a:t>Ocampo</a:t>
            </a:r>
            <a:r>
              <a:rPr lang="en-US" sz="1200" b="0" i="0" kern="1200" dirty="0" smtClean="0">
                <a:solidFill>
                  <a:srgbClr val="000000"/>
                </a:solidFill>
                <a:latin typeface="Times New Roman" pitchFamily="18" charset="0"/>
                <a:ea typeface="+mn-ea"/>
                <a:cs typeface="+mn-cs"/>
              </a:rPr>
              <a:t>, and Charles Duller, surveying regional satellite images in 1996, found a </a:t>
            </a:r>
            <a:r>
              <a:rPr lang="en-US" sz="1200" b="0" i="0" u="none" strike="noStrike" kern="1200" dirty="0" smtClean="0">
                <a:solidFill>
                  <a:srgbClr val="000000"/>
                </a:solidFill>
                <a:latin typeface="Times New Roman" pitchFamily="18" charset="0"/>
                <a:ea typeface="+mn-ea"/>
                <a:cs typeface="+mn-cs"/>
                <a:hlinkClick r:id="rId43" tooltip="Sinkhole"/>
              </a:rPr>
              <a:t>sinkhole</a:t>
            </a:r>
            <a:r>
              <a:rPr lang="en-US" sz="1200" b="0" i="0" kern="1200" dirty="0" smtClean="0">
                <a:solidFill>
                  <a:srgbClr val="000000"/>
                </a:solidFill>
                <a:latin typeface="Times New Roman" pitchFamily="18" charset="0"/>
                <a:ea typeface="+mn-ea"/>
                <a:cs typeface="+mn-cs"/>
              </a:rPr>
              <a:t> (</a:t>
            </a:r>
            <a:r>
              <a:rPr lang="en-US" sz="1200" b="0" i="0" u="none" strike="noStrike" kern="1200" dirty="0" err="1" smtClean="0">
                <a:solidFill>
                  <a:srgbClr val="000000"/>
                </a:solidFill>
                <a:latin typeface="Times New Roman" pitchFamily="18" charset="0"/>
                <a:ea typeface="+mn-ea"/>
                <a:cs typeface="+mn-cs"/>
                <a:hlinkClick r:id="rId44" tooltip="Cenote"/>
              </a:rPr>
              <a:t>cenote</a:t>
            </a:r>
            <a:r>
              <a:rPr lang="en-US" sz="1200" b="0" i="0" kern="1200" dirty="0" smtClean="0">
                <a:solidFill>
                  <a:srgbClr val="000000"/>
                </a:solidFill>
                <a:latin typeface="Times New Roman" pitchFamily="18" charset="0"/>
                <a:ea typeface="+mn-ea"/>
                <a:cs typeface="+mn-cs"/>
              </a:rPr>
              <a:t>) ring centered on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that matched the one Penfield saw earlier; the sinkholes were thought to be caused by </a:t>
            </a:r>
            <a:r>
              <a:rPr lang="en-US" sz="1200" b="0" i="0" u="none" strike="noStrike" kern="1200" dirty="0" smtClean="0">
                <a:solidFill>
                  <a:srgbClr val="000000"/>
                </a:solidFill>
                <a:latin typeface="Times New Roman" pitchFamily="18" charset="0"/>
                <a:ea typeface="+mn-ea"/>
                <a:cs typeface="+mn-cs"/>
                <a:hlinkClick r:id="rId45" tooltip="Subsidence"/>
              </a:rPr>
              <a:t>subsidence</a:t>
            </a:r>
            <a:r>
              <a:rPr lang="en-US" sz="1200" b="0" i="0" kern="1200" dirty="0" smtClean="0">
                <a:solidFill>
                  <a:srgbClr val="000000"/>
                </a:solidFill>
                <a:latin typeface="Times New Roman" pitchFamily="18" charset="0"/>
                <a:ea typeface="+mn-ea"/>
                <a:cs typeface="+mn-cs"/>
              </a:rPr>
              <a:t> of the impact crater wall.</a:t>
            </a:r>
            <a:r>
              <a:rPr lang="en-US" sz="1200" b="0" i="0" u="none" strike="noStrike" kern="1200" baseline="30000" dirty="0" smtClean="0">
                <a:solidFill>
                  <a:srgbClr val="000000"/>
                </a:solidFill>
                <a:latin typeface="Times New Roman" pitchFamily="18" charset="0"/>
                <a:ea typeface="+mn-ea"/>
                <a:cs typeface="+mn-cs"/>
                <a:hlinkClick r:id="rId7"/>
              </a:rPr>
              <a:t>[18]</a:t>
            </a:r>
            <a:r>
              <a:rPr lang="en-US" sz="1200" b="0" i="0" kern="1200" dirty="0" smtClean="0">
                <a:solidFill>
                  <a:srgbClr val="000000"/>
                </a:solidFill>
                <a:latin typeface="Times New Roman" pitchFamily="18" charset="0"/>
                <a:ea typeface="+mn-ea"/>
                <a:cs typeface="+mn-cs"/>
              </a:rPr>
              <a:t> More recent evidence suggests the actual crater is 300 km (190 mi) wide, and the 180 km ring is in fact an inner wall of it.</a:t>
            </a:r>
            <a:r>
              <a:rPr lang="en-US" sz="1200" b="0" i="0" u="none" strike="noStrike" kern="1200" baseline="30000" dirty="0" smtClean="0">
                <a:solidFill>
                  <a:srgbClr val="000000"/>
                </a:solidFill>
                <a:latin typeface="Times New Roman" pitchFamily="18" charset="0"/>
                <a:ea typeface="+mn-ea"/>
                <a:cs typeface="+mn-cs"/>
                <a:hlinkClick r:id="rId7"/>
              </a:rPr>
              <a:t>[19]</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Impact specifics[</a:t>
            </a:r>
            <a:r>
              <a:rPr lang="en-US" sz="1200" b="0" i="0" u="none" strike="noStrike" kern="1200" dirty="0" smtClean="0">
                <a:solidFill>
                  <a:srgbClr val="000000"/>
                </a:solidFill>
                <a:latin typeface="Times New Roman" pitchFamily="18" charset="0"/>
                <a:ea typeface="+mn-ea"/>
                <a:cs typeface="+mn-cs"/>
                <a:hlinkClick r:id="rId46" tooltip="Edit section: Impact specifics"/>
              </a:rPr>
              <a:t>edit</a:t>
            </a:r>
            <a:r>
              <a:rPr lang="en-US" sz="1200" b="0" i="0" kern="1200" dirty="0" smtClean="0">
                <a:solidFill>
                  <a:srgbClr val="000000"/>
                </a:solidFill>
                <a:latin typeface="Times New Roman" pitchFamily="18" charset="0"/>
                <a:ea typeface="+mn-ea"/>
                <a:cs typeface="+mn-cs"/>
              </a:rPr>
              <a:t>]</a:t>
            </a:r>
          </a:p>
          <a:p>
            <a:r>
              <a:rPr lang="en-US" sz="1200" b="0" i="0" kern="1200" dirty="0" smtClean="0">
                <a:solidFill>
                  <a:srgbClr val="000000"/>
                </a:solidFill>
                <a:latin typeface="Times New Roman" pitchFamily="18" charset="0"/>
                <a:ea typeface="+mn-ea"/>
                <a:cs typeface="+mn-cs"/>
              </a:rPr>
              <a:t>An animation showing the impact, and subsequent crater formation (University of Arizona, Space Imagery Center). </a:t>
            </a:r>
            <a:r>
              <a:rPr lang="en-US" sz="1200" b="0" i="0" u="none" strike="noStrike" kern="1200" dirty="0" smtClean="0">
                <a:solidFill>
                  <a:srgbClr val="000000"/>
                </a:solidFill>
                <a:latin typeface="Times New Roman" pitchFamily="18" charset="0"/>
                <a:ea typeface="+mn-ea"/>
                <a:cs typeface="+mn-cs"/>
                <a:hlinkClick r:id="rId47" tooltip="Chicxulub-animation.gif"/>
              </a:rPr>
              <a:t>Click here to see the animation</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Researchers at the </a:t>
            </a:r>
            <a:r>
              <a:rPr lang="en-US" sz="1200" b="0" i="0" u="none" strike="noStrike" kern="1200" dirty="0" smtClean="0">
                <a:solidFill>
                  <a:srgbClr val="000000"/>
                </a:solidFill>
                <a:latin typeface="Times New Roman" pitchFamily="18" charset="0"/>
                <a:ea typeface="+mn-ea"/>
                <a:cs typeface="+mn-cs"/>
                <a:hlinkClick r:id="rId48" tooltip="University of Glasgow"/>
              </a:rPr>
              <a:t>University of Glasgow</a:t>
            </a:r>
            <a:r>
              <a:rPr lang="en-US" sz="1200" b="0" i="0" kern="1200" dirty="0" smtClean="0">
                <a:solidFill>
                  <a:srgbClr val="000000"/>
                </a:solidFill>
                <a:latin typeface="Times New Roman" pitchFamily="18" charset="0"/>
                <a:ea typeface="+mn-ea"/>
                <a:cs typeface="+mn-cs"/>
              </a:rPr>
              <a:t> dated rock and ash samples from the impact to 66,038,000 ± 11,000 years ago.</a:t>
            </a:r>
            <a:r>
              <a:rPr lang="en-US" sz="1200" b="0" i="0" u="none" strike="noStrike" kern="1200" baseline="30000" dirty="0" smtClean="0">
                <a:solidFill>
                  <a:srgbClr val="000000"/>
                </a:solidFill>
                <a:latin typeface="Times New Roman" pitchFamily="18" charset="0"/>
                <a:ea typeface="+mn-ea"/>
                <a:cs typeface="+mn-cs"/>
                <a:hlinkClick r:id="rId7"/>
              </a:rPr>
              <a:t>[20]</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The </a:t>
            </a:r>
            <a:r>
              <a:rPr lang="en-US" sz="1200" b="0" i="0" u="none" strike="noStrike" kern="1200" dirty="0" err="1" smtClean="0">
                <a:solidFill>
                  <a:srgbClr val="000000"/>
                </a:solidFill>
                <a:latin typeface="Times New Roman" pitchFamily="18" charset="0"/>
                <a:ea typeface="+mn-ea"/>
                <a:cs typeface="+mn-cs"/>
                <a:hlinkClick r:id="rId49" tooltip="Chicxulub impactor"/>
              </a:rPr>
              <a:t>Chicxulub</a:t>
            </a:r>
            <a:r>
              <a:rPr lang="en-US" sz="1200" b="0" i="0" u="none" strike="noStrike" kern="1200" dirty="0" smtClean="0">
                <a:solidFill>
                  <a:srgbClr val="000000"/>
                </a:solidFill>
                <a:latin typeface="Times New Roman" pitchFamily="18" charset="0"/>
                <a:ea typeface="+mn-ea"/>
                <a:cs typeface="+mn-cs"/>
                <a:hlinkClick r:id="rId49" tooltip="Chicxulub impactor"/>
              </a:rPr>
              <a:t> </a:t>
            </a:r>
            <a:r>
              <a:rPr lang="en-US" sz="1200" b="0" i="0" u="none" strike="noStrike" kern="1200" dirty="0" err="1" smtClean="0">
                <a:solidFill>
                  <a:srgbClr val="000000"/>
                </a:solidFill>
                <a:latin typeface="Times New Roman" pitchFamily="18" charset="0"/>
                <a:ea typeface="+mn-ea"/>
                <a:cs typeface="+mn-cs"/>
                <a:hlinkClick r:id="rId49" tooltip="Chicxulub impactor"/>
              </a:rPr>
              <a:t>impactor</a:t>
            </a:r>
            <a:r>
              <a:rPr lang="en-US" sz="1200" b="0" i="0" kern="1200" dirty="0" smtClean="0">
                <a:solidFill>
                  <a:srgbClr val="000000"/>
                </a:solidFill>
                <a:latin typeface="Times New Roman" pitchFamily="18" charset="0"/>
                <a:ea typeface="+mn-ea"/>
                <a:cs typeface="+mn-cs"/>
              </a:rPr>
              <a:t> had an estimated diameter of 10 km (6.2 mi) and delivered an estimated energy equivalent of 100 </a:t>
            </a:r>
            <a:r>
              <a:rPr lang="en-US" sz="1200" b="0" i="0" u="none" strike="noStrike" kern="1200" dirty="0" err="1" smtClean="0">
                <a:solidFill>
                  <a:srgbClr val="000000"/>
                </a:solidFill>
                <a:latin typeface="Times New Roman" pitchFamily="18" charset="0"/>
                <a:ea typeface="+mn-ea"/>
                <a:cs typeface="+mn-cs"/>
                <a:hlinkClick r:id="rId50" tooltip="TNT equivalent"/>
              </a:rPr>
              <a:t>teratons</a:t>
            </a:r>
            <a:r>
              <a:rPr lang="en-US" sz="1200" b="0" i="0" u="none" strike="noStrike" kern="1200" dirty="0" smtClean="0">
                <a:solidFill>
                  <a:srgbClr val="000000"/>
                </a:solidFill>
                <a:latin typeface="Times New Roman" pitchFamily="18" charset="0"/>
                <a:ea typeface="+mn-ea"/>
                <a:cs typeface="+mn-cs"/>
                <a:hlinkClick r:id="rId50" tooltip="TNT equivalent"/>
              </a:rPr>
              <a:t> of TNT</a:t>
            </a:r>
            <a:r>
              <a:rPr lang="en-US" sz="1200" b="0" i="0" kern="1200" dirty="0" smtClean="0">
                <a:solidFill>
                  <a:srgbClr val="000000"/>
                </a:solidFill>
                <a:latin typeface="Times New Roman" pitchFamily="18" charset="0"/>
                <a:ea typeface="+mn-ea"/>
                <a:cs typeface="+mn-cs"/>
              </a:rPr>
              <a:t> (4.2×10</a:t>
            </a:r>
            <a:r>
              <a:rPr lang="en-US" sz="1200" b="0" i="0" kern="1200" baseline="30000" dirty="0" smtClean="0">
                <a:solidFill>
                  <a:srgbClr val="000000"/>
                </a:solidFill>
                <a:latin typeface="Times New Roman" pitchFamily="18" charset="0"/>
                <a:ea typeface="+mn-ea"/>
                <a:cs typeface="+mn-cs"/>
              </a:rPr>
              <a:t>23</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51" tooltip="Joule"/>
              </a:rPr>
              <a:t>J</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[21]</a:t>
            </a:r>
            <a:r>
              <a:rPr lang="en-US" sz="1200" b="0" i="0" kern="1200" dirty="0" smtClean="0">
                <a:solidFill>
                  <a:srgbClr val="000000"/>
                </a:solidFill>
                <a:latin typeface="Times New Roman" pitchFamily="18" charset="0"/>
                <a:ea typeface="+mn-ea"/>
                <a:cs typeface="+mn-cs"/>
              </a:rPr>
              <a:t> By contrast, the most powerful man-made explosive device ever detonated, the </a:t>
            </a:r>
            <a:r>
              <a:rPr lang="en-US" sz="1200" b="0" i="0" u="none" strike="noStrike" kern="1200" dirty="0" smtClean="0">
                <a:solidFill>
                  <a:srgbClr val="000000"/>
                </a:solidFill>
                <a:latin typeface="Times New Roman" pitchFamily="18" charset="0"/>
                <a:ea typeface="+mn-ea"/>
                <a:cs typeface="+mn-cs"/>
                <a:hlinkClick r:id="rId52" tooltip="Tsar Bomba"/>
              </a:rPr>
              <a:t>Tsar </a:t>
            </a:r>
            <a:r>
              <a:rPr lang="en-US" sz="1200" b="0" i="0" u="none" strike="noStrike" kern="1200" dirty="0" err="1" smtClean="0">
                <a:solidFill>
                  <a:srgbClr val="000000"/>
                </a:solidFill>
                <a:latin typeface="Times New Roman" pitchFamily="18" charset="0"/>
                <a:ea typeface="+mn-ea"/>
                <a:cs typeface="+mn-cs"/>
                <a:hlinkClick r:id="rId52" tooltip="Tsar Bomba"/>
              </a:rPr>
              <a:t>Bomba</a:t>
            </a:r>
            <a:r>
              <a:rPr lang="en-US" sz="1200" b="0" i="0" kern="1200" dirty="0" smtClean="0">
                <a:solidFill>
                  <a:srgbClr val="000000"/>
                </a:solidFill>
                <a:latin typeface="Times New Roman" pitchFamily="18" charset="0"/>
                <a:ea typeface="+mn-ea"/>
                <a:cs typeface="+mn-cs"/>
              </a:rPr>
              <a:t>, had a yield of only 50 </a:t>
            </a:r>
            <a:r>
              <a:rPr lang="en-US" sz="1200" b="0" i="0" u="none" strike="noStrike" kern="1200" dirty="0" smtClean="0">
                <a:solidFill>
                  <a:srgbClr val="000000"/>
                </a:solidFill>
                <a:latin typeface="Times New Roman" pitchFamily="18" charset="0"/>
                <a:ea typeface="+mn-ea"/>
                <a:cs typeface="+mn-cs"/>
                <a:hlinkClick r:id="rId50" tooltip="TNT equivalent"/>
              </a:rPr>
              <a:t>megatons of TNT</a:t>
            </a:r>
            <a:r>
              <a:rPr lang="en-US" sz="1200" b="0" i="0" kern="1200" dirty="0" smtClean="0">
                <a:solidFill>
                  <a:srgbClr val="000000"/>
                </a:solidFill>
                <a:latin typeface="Times New Roman" pitchFamily="18" charset="0"/>
                <a:ea typeface="+mn-ea"/>
                <a:cs typeface="+mn-cs"/>
              </a:rPr>
              <a:t> (2.1×10</a:t>
            </a:r>
            <a:r>
              <a:rPr lang="en-US" sz="1200" b="0" i="0" kern="1200" baseline="30000" dirty="0" smtClean="0">
                <a:solidFill>
                  <a:srgbClr val="000000"/>
                </a:solidFill>
                <a:latin typeface="Times New Roman" pitchFamily="18" charset="0"/>
                <a:ea typeface="+mn-ea"/>
                <a:cs typeface="+mn-cs"/>
              </a:rPr>
              <a:t>17</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51" tooltip="Joule"/>
              </a:rPr>
              <a:t>J</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[22]</a:t>
            </a:r>
            <a:r>
              <a:rPr lang="en-US" sz="1200" b="0" i="0" kern="1200" dirty="0" smtClean="0">
                <a:solidFill>
                  <a:srgbClr val="000000"/>
                </a:solidFill>
                <a:latin typeface="Times New Roman" pitchFamily="18" charset="0"/>
                <a:ea typeface="+mn-ea"/>
                <a:cs typeface="+mn-cs"/>
              </a:rPr>
              <a:t> making the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impact 2 million times more powerful. Even the most energetic known volcanic eruption, which released an estimated energy equivalent of approximately 240 </a:t>
            </a:r>
            <a:r>
              <a:rPr lang="en-US" sz="1200" b="0" i="0" u="none" strike="noStrike" kern="1200" dirty="0" err="1" smtClean="0">
                <a:solidFill>
                  <a:srgbClr val="000000"/>
                </a:solidFill>
                <a:latin typeface="Times New Roman" pitchFamily="18" charset="0"/>
                <a:ea typeface="+mn-ea"/>
                <a:cs typeface="+mn-cs"/>
                <a:hlinkClick r:id="rId50" tooltip="TNT equivalent"/>
              </a:rPr>
              <a:t>gigatons</a:t>
            </a:r>
            <a:r>
              <a:rPr lang="en-US" sz="1200" b="0" i="0" u="none" strike="noStrike" kern="1200" dirty="0" smtClean="0">
                <a:solidFill>
                  <a:srgbClr val="000000"/>
                </a:solidFill>
                <a:latin typeface="Times New Roman" pitchFamily="18" charset="0"/>
                <a:ea typeface="+mn-ea"/>
                <a:cs typeface="+mn-cs"/>
                <a:hlinkClick r:id="rId50" tooltip="TNT equivalent"/>
              </a:rPr>
              <a:t> of TNT</a:t>
            </a:r>
            <a:r>
              <a:rPr lang="en-US" sz="1200" b="0" i="0" kern="1200" dirty="0" smtClean="0">
                <a:solidFill>
                  <a:srgbClr val="000000"/>
                </a:solidFill>
                <a:latin typeface="Times New Roman" pitchFamily="18" charset="0"/>
                <a:ea typeface="+mn-ea"/>
                <a:cs typeface="+mn-cs"/>
              </a:rPr>
              <a:t> (1.0×10</a:t>
            </a:r>
            <a:r>
              <a:rPr lang="en-US" sz="1200" b="0" i="0" kern="1200" baseline="30000" dirty="0" smtClean="0">
                <a:solidFill>
                  <a:srgbClr val="000000"/>
                </a:solidFill>
                <a:latin typeface="Times New Roman" pitchFamily="18" charset="0"/>
                <a:ea typeface="+mn-ea"/>
                <a:cs typeface="+mn-cs"/>
              </a:rPr>
              <a:t>21</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51" tooltip="Joule"/>
              </a:rPr>
              <a:t>J</a:t>
            </a:r>
            <a:r>
              <a:rPr lang="en-US" sz="1200" b="0" i="0" kern="1200" dirty="0" smtClean="0">
                <a:solidFill>
                  <a:srgbClr val="000000"/>
                </a:solidFill>
                <a:latin typeface="Times New Roman" pitchFamily="18" charset="0"/>
                <a:ea typeface="+mn-ea"/>
                <a:cs typeface="+mn-cs"/>
              </a:rPr>
              <a:t>) and created the </a:t>
            </a:r>
            <a:r>
              <a:rPr lang="en-US" sz="1200" b="0" i="0" u="none" strike="noStrike" kern="1200" dirty="0" smtClean="0">
                <a:solidFill>
                  <a:srgbClr val="000000"/>
                </a:solidFill>
                <a:latin typeface="Times New Roman" pitchFamily="18" charset="0"/>
                <a:ea typeface="+mn-ea"/>
                <a:cs typeface="+mn-cs"/>
                <a:hlinkClick r:id="rId53" tooltip="La Garita Caldera"/>
              </a:rPr>
              <a:t>La </a:t>
            </a:r>
            <a:r>
              <a:rPr lang="en-US" sz="1200" b="0" i="0" u="none" strike="noStrike" kern="1200" dirty="0" err="1" smtClean="0">
                <a:solidFill>
                  <a:srgbClr val="000000"/>
                </a:solidFill>
                <a:latin typeface="Times New Roman" pitchFamily="18" charset="0"/>
                <a:ea typeface="+mn-ea"/>
                <a:cs typeface="+mn-cs"/>
                <a:hlinkClick r:id="rId53" tooltip="La Garita Caldera"/>
              </a:rPr>
              <a:t>Garita</a:t>
            </a:r>
            <a:r>
              <a:rPr lang="en-US" sz="1200" b="0" i="0" u="none" strike="noStrike" kern="1200" dirty="0" smtClean="0">
                <a:solidFill>
                  <a:srgbClr val="000000"/>
                </a:solidFill>
                <a:latin typeface="Times New Roman" pitchFamily="18" charset="0"/>
                <a:ea typeface="+mn-ea"/>
                <a:cs typeface="+mn-cs"/>
                <a:hlinkClick r:id="rId53" tooltip="La Garita Caldera"/>
              </a:rPr>
              <a:t> Caldera</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[23]</a:t>
            </a:r>
            <a:r>
              <a:rPr lang="en-US" sz="1200" b="0" i="0" kern="1200" dirty="0" smtClean="0">
                <a:solidFill>
                  <a:srgbClr val="000000"/>
                </a:solidFill>
                <a:latin typeface="Times New Roman" pitchFamily="18" charset="0"/>
                <a:ea typeface="+mn-ea"/>
                <a:cs typeface="+mn-cs"/>
              </a:rPr>
              <a:t> delivered only 0.24% of the energy of the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impact.</a:t>
            </a:r>
          </a:p>
          <a:p>
            <a:r>
              <a:rPr lang="en-US" sz="1200" b="1" i="0" kern="1200" dirty="0" smtClean="0">
                <a:solidFill>
                  <a:srgbClr val="000000"/>
                </a:solidFill>
                <a:latin typeface="Times New Roman" pitchFamily="18" charset="0"/>
                <a:ea typeface="+mn-ea"/>
                <a:cs typeface="+mn-cs"/>
              </a:rPr>
              <a:t>Effects</a:t>
            </a:r>
            <a:r>
              <a:rPr lang="en-US" sz="1200" b="0" i="0" kern="1200" dirty="0" smtClean="0">
                <a:solidFill>
                  <a:srgbClr val="000000"/>
                </a:solidFill>
                <a:latin typeface="Times New Roman" pitchFamily="18" charset="0"/>
                <a:ea typeface="+mn-ea"/>
                <a:cs typeface="+mn-cs"/>
              </a:rPr>
              <a:t>[</a:t>
            </a:r>
            <a:r>
              <a:rPr lang="en-US" sz="1200" b="0" i="0" u="none" strike="noStrike" kern="1200" dirty="0" smtClean="0">
                <a:solidFill>
                  <a:srgbClr val="000000"/>
                </a:solidFill>
                <a:latin typeface="Times New Roman" pitchFamily="18" charset="0"/>
                <a:ea typeface="+mn-ea"/>
                <a:cs typeface="+mn-cs"/>
                <a:hlinkClick r:id="rId54" tooltip="Edit section: Effects"/>
              </a:rPr>
              <a:t>edit</a:t>
            </a:r>
            <a:r>
              <a:rPr lang="en-US" sz="1200" b="0" i="0" kern="1200" dirty="0" smtClean="0">
                <a:solidFill>
                  <a:srgbClr val="000000"/>
                </a:solidFill>
                <a:latin typeface="Times New Roman" pitchFamily="18" charset="0"/>
                <a:ea typeface="+mn-ea"/>
                <a:cs typeface="+mn-cs"/>
              </a:rPr>
              <a:t>]</a:t>
            </a:r>
            <a:endParaRPr lang="en-US" sz="1200" b="1"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The impact would have caused some of the largest </a:t>
            </a:r>
            <a:r>
              <a:rPr lang="en-US" sz="1200" b="0" i="0" u="none" strike="noStrike" kern="1200" dirty="0" err="1" smtClean="0">
                <a:solidFill>
                  <a:srgbClr val="000000"/>
                </a:solidFill>
                <a:latin typeface="Times New Roman" pitchFamily="18" charset="0"/>
                <a:ea typeface="+mn-ea"/>
                <a:cs typeface="+mn-cs"/>
                <a:hlinkClick r:id="rId55" tooltip="Megatsunami"/>
              </a:rPr>
              <a:t>megatsunamis</a:t>
            </a:r>
            <a:r>
              <a:rPr lang="en-US" sz="1200" b="0" i="0" kern="1200" dirty="0" smtClean="0">
                <a:solidFill>
                  <a:srgbClr val="000000"/>
                </a:solidFill>
                <a:latin typeface="Times New Roman" pitchFamily="18" charset="0"/>
                <a:ea typeface="+mn-ea"/>
                <a:cs typeface="+mn-cs"/>
              </a:rPr>
              <a:t> in Earth's history. A cloud of super-heated dust, ash and steam would have spread from the crater as the </a:t>
            </a:r>
            <a:r>
              <a:rPr lang="en-US" sz="1200" b="0" i="0" kern="1200" dirty="0" err="1" smtClean="0">
                <a:solidFill>
                  <a:srgbClr val="000000"/>
                </a:solidFill>
                <a:latin typeface="Times New Roman" pitchFamily="18" charset="0"/>
                <a:ea typeface="+mn-ea"/>
                <a:cs typeface="+mn-cs"/>
              </a:rPr>
              <a:t>impactor</a:t>
            </a:r>
            <a:r>
              <a:rPr lang="en-US" sz="1200" b="0" i="0" kern="1200" dirty="0" smtClean="0">
                <a:solidFill>
                  <a:srgbClr val="000000"/>
                </a:solidFill>
                <a:latin typeface="Times New Roman" pitchFamily="18" charset="0"/>
                <a:ea typeface="+mn-ea"/>
                <a:cs typeface="+mn-cs"/>
              </a:rPr>
              <a:t> burrowed underground in less than a second.</a:t>
            </a:r>
            <a:r>
              <a:rPr lang="en-US" sz="1200" b="0" i="0" u="none" strike="noStrike" kern="1200" baseline="30000" dirty="0" smtClean="0">
                <a:solidFill>
                  <a:srgbClr val="000000"/>
                </a:solidFill>
                <a:latin typeface="Times New Roman" pitchFamily="18" charset="0"/>
                <a:ea typeface="+mn-ea"/>
                <a:cs typeface="+mn-cs"/>
                <a:hlinkClick r:id="rId7"/>
              </a:rPr>
              <a:t>[24]</a:t>
            </a:r>
            <a:r>
              <a:rPr lang="en-US" sz="1200" b="0" i="0" kern="1200" dirty="0" smtClean="0">
                <a:solidFill>
                  <a:srgbClr val="000000"/>
                </a:solidFill>
                <a:latin typeface="Times New Roman" pitchFamily="18" charset="0"/>
                <a:ea typeface="+mn-ea"/>
                <a:cs typeface="+mn-cs"/>
              </a:rPr>
              <a:t> Excavated material along with pieces of the </a:t>
            </a:r>
            <a:r>
              <a:rPr lang="en-US" sz="1200" b="0" i="0" kern="1200" dirty="0" err="1" smtClean="0">
                <a:solidFill>
                  <a:srgbClr val="000000"/>
                </a:solidFill>
                <a:latin typeface="Times New Roman" pitchFamily="18" charset="0"/>
                <a:ea typeface="+mn-ea"/>
                <a:cs typeface="+mn-cs"/>
              </a:rPr>
              <a:t>impactor</a:t>
            </a:r>
            <a:r>
              <a:rPr lang="en-US" sz="1200" b="0" i="0" kern="1200" dirty="0" smtClean="0">
                <a:solidFill>
                  <a:srgbClr val="000000"/>
                </a:solidFill>
                <a:latin typeface="Times New Roman" pitchFamily="18" charset="0"/>
                <a:ea typeface="+mn-ea"/>
                <a:cs typeface="+mn-cs"/>
              </a:rPr>
              <a:t>, ejected out of the atmosphere by the blast, would have been heated to incandescence upon re-entry, broiling the Earth's surface and possibly igniting wildfires; meanwhile, colossal </a:t>
            </a:r>
            <a:r>
              <a:rPr lang="en-US" sz="1200" b="0" i="0" u="none" strike="noStrike" kern="1200" dirty="0" smtClean="0">
                <a:solidFill>
                  <a:srgbClr val="000000"/>
                </a:solidFill>
                <a:latin typeface="Times New Roman" pitchFamily="18" charset="0"/>
                <a:ea typeface="+mn-ea"/>
                <a:cs typeface="+mn-cs"/>
                <a:hlinkClick r:id="rId56" tooltip="Shock wave"/>
              </a:rPr>
              <a:t>shock waves</a:t>
            </a:r>
            <a:r>
              <a:rPr lang="en-US" sz="1200" b="0" i="0" kern="1200" dirty="0" smtClean="0">
                <a:solidFill>
                  <a:srgbClr val="000000"/>
                </a:solidFill>
                <a:latin typeface="Times New Roman" pitchFamily="18" charset="0"/>
                <a:ea typeface="+mn-ea"/>
                <a:cs typeface="+mn-cs"/>
              </a:rPr>
              <a:t> would have triggered global </a:t>
            </a:r>
            <a:r>
              <a:rPr lang="en-US" sz="1200" b="0" i="0" u="none" strike="noStrike" kern="1200" dirty="0" smtClean="0">
                <a:solidFill>
                  <a:srgbClr val="000000"/>
                </a:solidFill>
                <a:latin typeface="Times New Roman" pitchFamily="18" charset="0"/>
                <a:ea typeface="+mn-ea"/>
                <a:cs typeface="+mn-cs"/>
                <a:hlinkClick r:id="rId57" tooltip="Earthquakes"/>
              </a:rPr>
              <a:t>earthquakes</a:t>
            </a:r>
            <a:r>
              <a:rPr lang="en-US" sz="1200" b="0" i="0" kern="1200" dirty="0" smtClean="0">
                <a:solidFill>
                  <a:srgbClr val="000000"/>
                </a:solidFill>
                <a:latin typeface="Times New Roman" pitchFamily="18" charset="0"/>
                <a:ea typeface="+mn-ea"/>
                <a:cs typeface="+mn-cs"/>
              </a:rPr>
              <a:t> and </a:t>
            </a:r>
            <a:r>
              <a:rPr lang="en-US" sz="1200" b="0" i="0" u="none" strike="noStrike" kern="1200" dirty="0" smtClean="0">
                <a:solidFill>
                  <a:srgbClr val="000000"/>
                </a:solidFill>
                <a:latin typeface="Times New Roman" pitchFamily="18" charset="0"/>
                <a:ea typeface="+mn-ea"/>
                <a:cs typeface="+mn-cs"/>
                <a:hlinkClick r:id="rId58" tooltip="Volcanic eruption"/>
              </a:rPr>
              <a:t>volcanic eruptions</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[25]</a:t>
            </a:r>
            <a:r>
              <a:rPr lang="en-US" sz="1200" b="0" i="0" kern="1200" dirty="0" smtClean="0">
                <a:solidFill>
                  <a:srgbClr val="000000"/>
                </a:solidFill>
                <a:latin typeface="Times New Roman" pitchFamily="18" charset="0"/>
                <a:ea typeface="+mn-ea"/>
                <a:cs typeface="+mn-cs"/>
              </a:rPr>
              <a:t> The emission of dust and particles could have covered the entire surface of the Earth for several years, possibly a decade, creating a harsh environment for living things. The shock production of </a:t>
            </a:r>
            <a:r>
              <a:rPr lang="en-US" sz="1200" b="0" i="0" u="none" strike="noStrike" kern="1200" dirty="0" smtClean="0">
                <a:solidFill>
                  <a:srgbClr val="000000"/>
                </a:solidFill>
                <a:latin typeface="Times New Roman" pitchFamily="18" charset="0"/>
                <a:ea typeface="+mn-ea"/>
                <a:cs typeface="+mn-cs"/>
                <a:hlinkClick r:id="rId59" tooltip="Carbon dioxide"/>
              </a:rPr>
              <a:t>carbon dioxide</a:t>
            </a:r>
            <a:r>
              <a:rPr lang="en-US" sz="1200" b="0" i="0" kern="1200" dirty="0" smtClean="0">
                <a:solidFill>
                  <a:srgbClr val="000000"/>
                </a:solidFill>
                <a:latin typeface="Times New Roman" pitchFamily="18" charset="0"/>
                <a:ea typeface="+mn-ea"/>
                <a:cs typeface="+mn-cs"/>
              </a:rPr>
              <a:t> caused by the destruction of </a:t>
            </a:r>
            <a:r>
              <a:rPr lang="en-US" sz="1200" b="0" i="0" u="none" strike="noStrike" kern="1200" dirty="0" smtClean="0">
                <a:solidFill>
                  <a:srgbClr val="000000"/>
                </a:solidFill>
                <a:latin typeface="Times New Roman" pitchFamily="18" charset="0"/>
                <a:ea typeface="+mn-ea"/>
                <a:cs typeface="+mn-cs"/>
                <a:hlinkClick r:id="rId60" tooltip="Carbonate"/>
              </a:rPr>
              <a:t>carbonate</a:t>
            </a:r>
            <a:r>
              <a:rPr lang="en-US" sz="1200" b="0" i="0" kern="1200" dirty="0" smtClean="0">
                <a:solidFill>
                  <a:srgbClr val="000000"/>
                </a:solidFill>
                <a:latin typeface="Times New Roman" pitchFamily="18" charset="0"/>
                <a:ea typeface="+mn-ea"/>
                <a:cs typeface="+mn-cs"/>
              </a:rPr>
              <a:t> rocks would have led to a sudden </a:t>
            </a:r>
            <a:r>
              <a:rPr lang="en-US" sz="1200" b="0" i="0" u="none" strike="noStrike" kern="1200" dirty="0" smtClean="0">
                <a:solidFill>
                  <a:srgbClr val="000000"/>
                </a:solidFill>
                <a:latin typeface="Times New Roman" pitchFamily="18" charset="0"/>
                <a:ea typeface="+mn-ea"/>
                <a:cs typeface="+mn-cs"/>
                <a:hlinkClick r:id="rId61" tooltip="Greenhouse effect"/>
              </a:rPr>
              <a:t>greenhouse effect</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[26]</a:t>
            </a:r>
            <a:r>
              <a:rPr lang="en-US" sz="1200" b="0" i="0" kern="1200" dirty="0" smtClean="0">
                <a:solidFill>
                  <a:srgbClr val="000000"/>
                </a:solidFill>
                <a:latin typeface="Times New Roman" pitchFamily="18" charset="0"/>
                <a:ea typeface="+mn-ea"/>
                <a:cs typeface="+mn-cs"/>
              </a:rPr>
              <a:t> Over a longer period, sunlight would have been blocked from reaching the surface of the Earth by the dust particles in the atmosphere, cooling the surface </a:t>
            </a:r>
            <a:r>
              <a:rPr lang="en-US" sz="1200" b="0" i="0" kern="1200" dirty="0" err="1" smtClean="0">
                <a:solidFill>
                  <a:srgbClr val="000000"/>
                </a:solidFill>
                <a:latin typeface="Times New Roman" pitchFamily="18" charset="0"/>
                <a:ea typeface="+mn-ea"/>
                <a:cs typeface="+mn-cs"/>
              </a:rPr>
              <a:t>dramatically.</a:t>
            </a:r>
            <a:r>
              <a:rPr lang="en-US" sz="1200" b="0" i="0" u="none" strike="noStrike" kern="1200" dirty="0" err="1" smtClean="0">
                <a:solidFill>
                  <a:srgbClr val="000000"/>
                </a:solidFill>
                <a:latin typeface="Times New Roman" pitchFamily="18" charset="0"/>
                <a:ea typeface="+mn-ea"/>
                <a:cs typeface="+mn-cs"/>
                <a:hlinkClick r:id="rId62" tooltip="Photosynthesis"/>
              </a:rPr>
              <a:t>Photosynthesis</a:t>
            </a:r>
            <a:r>
              <a:rPr lang="en-US" sz="1200" b="0" i="0" kern="1200" dirty="0" smtClean="0">
                <a:solidFill>
                  <a:srgbClr val="000000"/>
                </a:solidFill>
                <a:latin typeface="Times New Roman" pitchFamily="18" charset="0"/>
                <a:ea typeface="+mn-ea"/>
                <a:cs typeface="+mn-cs"/>
              </a:rPr>
              <a:t> by plants would also have been interrupted, affecting the entire </a:t>
            </a:r>
            <a:r>
              <a:rPr lang="en-US" sz="1200" b="0" i="0" u="none" strike="noStrike" kern="1200" dirty="0" smtClean="0">
                <a:solidFill>
                  <a:srgbClr val="000000"/>
                </a:solidFill>
                <a:latin typeface="Times New Roman" pitchFamily="18" charset="0"/>
                <a:ea typeface="+mn-ea"/>
                <a:cs typeface="+mn-cs"/>
                <a:hlinkClick r:id="rId63" tooltip="Food chain"/>
              </a:rPr>
              <a:t>food chain</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[27][28]</a:t>
            </a:r>
            <a:r>
              <a:rPr lang="en-US" sz="1200" b="0" i="0" kern="1200" dirty="0" smtClean="0">
                <a:solidFill>
                  <a:srgbClr val="000000"/>
                </a:solidFill>
                <a:latin typeface="Times New Roman" pitchFamily="18" charset="0"/>
                <a:ea typeface="+mn-ea"/>
                <a:cs typeface="+mn-cs"/>
              </a:rPr>
              <a:t> A model of the event developed by Lomax et al. (2001) suggests that </a:t>
            </a:r>
            <a:r>
              <a:rPr lang="en-US" sz="1200" b="0" i="0" u="none" strike="noStrike" kern="1200" dirty="0" smtClean="0">
                <a:solidFill>
                  <a:srgbClr val="000000"/>
                </a:solidFill>
                <a:latin typeface="Times New Roman" pitchFamily="18" charset="0"/>
                <a:ea typeface="+mn-ea"/>
                <a:cs typeface="+mn-cs"/>
                <a:hlinkClick r:id="rId64" tooltip="Primary productivity"/>
              </a:rPr>
              <a:t>net primary productivity</a:t>
            </a:r>
            <a:r>
              <a:rPr lang="en-US" sz="1200" b="0" i="0" kern="1200" dirty="0" smtClean="0">
                <a:solidFill>
                  <a:srgbClr val="000000"/>
                </a:solidFill>
                <a:latin typeface="Times New Roman" pitchFamily="18" charset="0"/>
                <a:ea typeface="+mn-ea"/>
                <a:cs typeface="+mn-cs"/>
              </a:rPr>
              <a:t> (NPP) rates may have increased to higher than pre-impact levels over the long term because of the high carbon dioxide concentrations.</a:t>
            </a:r>
            <a:r>
              <a:rPr lang="en-US" sz="1200" b="0" i="0" u="none" strike="noStrike" kern="1200" baseline="30000" dirty="0" smtClean="0">
                <a:solidFill>
                  <a:srgbClr val="000000"/>
                </a:solidFill>
                <a:latin typeface="Times New Roman" pitchFamily="18" charset="0"/>
                <a:ea typeface="+mn-ea"/>
                <a:cs typeface="+mn-cs"/>
                <a:hlinkClick r:id="rId7"/>
              </a:rPr>
              <a:t>[29]</a:t>
            </a:r>
            <a:r>
              <a:rPr lang="en-US" sz="1200" b="0" i="0" kern="1200" dirty="0" smtClean="0">
                <a:solidFill>
                  <a:srgbClr val="000000"/>
                </a:solidFill>
                <a:latin typeface="Times New Roman" pitchFamily="18" charset="0"/>
                <a:ea typeface="+mn-ea"/>
                <a:cs typeface="+mn-cs"/>
              </a:rPr>
              <a:t> A long-term effect of the impact was the creation of the sedimentary basin which "ultimately produced favorable conditions for human settlement in a region where surface water is scarce."</a:t>
            </a:r>
            <a:r>
              <a:rPr lang="en-US" sz="1200" b="0" i="0" u="none" strike="noStrike" kern="1200" baseline="30000" dirty="0" smtClean="0">
                <a:solidFill>
                  <a:srgbClr val="000000"/>
                </a:solidFill>
                <a:latin typeface="Times New Roman" pitchFamily="18" charset="0"/>
                <a:ea typeface="+mn-ea"/>
                <a:cs typeface="+mn-cs"/>
                <a:hlinkClick r:id="rId7"/>
              </a:rPr>
              <a:t>[30]</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In February 2008, a team of researchers led by Sean </a:t>
            </a:r>
            <a:r>
              <a:rPr lang="en-US" sz="1200" b="0" i="0" kern="1200" dirty="0" err="1" smtClean="0">
                <a:solidFill>
                  <a:srgbClr val="000000"/>
                </a:solidFill>
                <a:latin typeface="Times New Roman" pitchFamily="18" charset="0"/>
                <a:ea typeface="+mn-ea"/>
                <a:cs typeface="+mn-cs"/>
              </a:rPr>
              <a:t>Gulick</a:t>
            </a:r>
            <a:r>
              <a:rPr lang="en-US" sz="1200" b="0" i="0" kern="1200" dirty="0" smtClean="0">
                <a:solidFill>
                  <a:srgbClr val="000000"/>
                </a:solidFill>
                <a:latin typeface="Times New Roman" pitchFamily="18" charset="0"/>
                <a:ea typeface="+mn-ea"/>
                <a:cs typeface="+mn-cs"/>
              </a:rPr>
              <a:t> at the </a:t>
            </a:r>
            <a:r>
              <a:rPr lang="en-US" sz="1200" b="0" i="0" u="none" strike="noStrike" kern="1200" dirty="0" smtClean="0">
                <a:solidFill>
                  <a:srgbClr val="000000"/>
                </a:solidFill>
                <a:latin typeface="Times New Roman" pitchFamily="18" charset="0"/>
                <a:ea typeface="+mn-ea"/>
                <a:cs typeface="+mn-cs"/>
                <a:hlinkClick r:id="rId65" tooltip="University of Texas at Austin"/>
              </a:rPr>
              <a:t>University of Texas at Austin</a:t>
            </a:r>
            <a:r>
              <a:rPr lang="en-US" sz="1200" b="0" i="0" kern="1200" dirty="0" smtClean="0">
                <a:solidFill>
                  <a:srgbClr val="000000"/>
                </a:solidFill>
                <a:latin typeface="Times New Roman" pitchFamily="18" charset="0"/>
                <a:ea typeface="+mn-ea"/>
                <a:cs typeface="+mn-cs"/>
              </a:rPr>
              <a:t>'s </a:t>
            </a:r>
            <a:r>
              <a:rPr lang="en-US" sz="1200" b="0" i="0" u="none" strike="noStrike" kern="1200" dirty="0" smtClean="0">
                <a:solidFill>
                  <a:srgbClr val="000000"/>
                </a:solidFill>
                <a:latin typeface="Times New Roman" pitchFamily="18" charset="0"/>
                <a:ea typeface="+mn-ea"/>
                <a:cs typeface="+mn-cs"/>
                <a:hlinkClick r:id="rId66" tooltip="Jackson School of Geosciences"/>
              </a:rPr>
              <a:t>Jackson School of Geosciences</a:t>
            </a:r>
            <a:r>
              <a:rPr lang="en-US" sz="1200" b="0" i="0" kern="1200" dirty="0" smtClean="0">
                <a:solidFill>
                  <a:srgbClr val="000000"/>
                </a:solidFill>
                <a:latin typeface="Times New Roman" pitchFamily="18" charset="0"/>
                <a:ea typeface="+mn-ea"/>
                <a:cs typeface="+mn-cs"/>
              </a:rPr>
              <a:t> used seismic images of the crater to determine that the </a:t>
            </a:r>
            <a:r>
              <a:rPr lang="en-US" sz="1200" b="0" i="0" kern="1200" dirty="0" err="1" smtClean="0">
                <a:solidFill>
                  <a:srgbClr val="000000"/>
                </a:solidFill>
                <a:latin typeface="Times New Roman" pitchFamily="18" charset="0"/>
                <a:ea typeface="+mn-ea"/>
                <a:cs typeface="+mn-cs"/>
              </a:rPr>
              <a:t>impactor</a:t>
            </a:r>
            <a:r>
              <a:rPr lang="en-US" sz="1200" b="0" i="0" kern="1200" dirty="0" smtClean="0">
                <a:solidFill>
                  <a:srgbClr val="000000"/>
                </a:solidFill>
                <a:latin typeface="Times New Roman" pitchFamily="18" charset="0"/>
                <a:ea typeface="+mn-ea"/>
                <a:cs typeface="+mn-cs"/>
              </a:rPr>
              <a:t> landed in deeper water than was previously assumed. They argued that this would have resulted in increased sulfate aerosols in the atmosphere. According to the press release, that "could have made the impact deadlier in two ways: by altering climate (sulfate aerosols in the upper atmosphere can have a cooling effect) and by generating </a:t>
            </a:r>
            <a:r>
              <a:rPr lang="en-US" sz="1200" b="0" i="0" u="none" strike="noStrike" kern="1200" dirty="0" smtClean="0">
                <a:solidFill>
                  <a:srgbClr val="000000"/>
                </a:solidFill>
                <a:latin typeface="Times New Roman" pitchFamily="18" charset="0"/>
                <a:ea typeface="+mn-ea"/>
                <a:cs typeface="+mn-cs"/>
                <a:hlinkClick r:id="rId67" tooltip="Acid rain"/>
              </a:rPr>
              <a:t>acid rain</a:t>
            </a:r>
            <a:r>
              <a:rPr lang="en-US" sz="1200" b="0" i="0" kern="1200" dirty="0" smtClean="0">
                <a:solidFill>
                  <a:srgbClr val="000000"/>
                </a:solidFill>
                <a:latin typeface="Times New Roman" pitchFamily="18" charset="0"/>
                <a:ea typeface="+mn-ea"/>
                <a:cs typeface="+mn-cs"/>
              </a:rPr>
              <a:t> (water vapor can help to flush the lower atmosphere of sulfate aerosols, causing acid rain)."</a:t>
            </a:r>
            <a:r>
              <a:rPr lang="en-US" sz="1200" b="0" i="0" u="none" strike="noStrike" kern="1200" baseline="30000" dirty="0" smtClean="0">
                <a:solidFill>
                  <a:srgbClr val="000000"/>
                </a:solidFill>
                <a:latin typeface="Times New Roman" pitchFamily="18" charset="0"/>
                <a:ea typeface="+mn-ea"/>
                <a:cs typeface="+mn-cs"/>
                <a:hlinkClick r:id="rId7"/>
              </a:rPr>
              <a:t>[31]</a:t>
            </a:r>
            <a:endParaRPr lang="en-US" sz="1200" b="0" i="0" kern="1200" dirty="0" smtClean="0">
              <a:solidFill>
                <a:srgbClr val="000000"/>
              </a:solidFill>
              <a:latin typeface="Times New Roman" pitchFamily="18" charset="0"/>
              <a:ea typeface="+mn-ea"/>
              <a:cs typeface="+mn-cs"/>
            </a:endParaRPr>
          </a:p>
          <a:p>
            <a:r>
              <a:rPr lang="en-US" sz="1200" b="1" i="0" kern="1200" dirty="0" smtClean="0">
                <a:solidFill>
                  <a:srgbClr val="000000"/>
                </a:solidFill>
                <a:latin typeface="Times New Roman" pitchFamily="18" charset="0"/>
                <a:ea typeface="+mn-ea"/>
                <a:cs typeface="+mn-cs"/>
              </a:rPr>
              <a:t>Geology and morphology</a:t>
            </a:r>
            <a:r>
              <a:rPr lang="en-US" sz="1200" b="0" i="0" kern="1200" dirty="0" smtClean="0">
                <a:solidFill>
                  <a:srgbClr val="000000"/>
                </a:solidFill>
                <a:latin typeface="Times New Roman" pitchFamily="18" charset="0"/>
                <a:ea typeface="+mn-ea"/>
                <a:cs typeface="+mn-cs"/>
              </a:rPr>
              <a:t>[</a:t>
            </a:r>
            <a:r>
              <a:rPr lang="en-US" sz="1200" b="0" i="0" u="none" strike="noStrike" kern="1200" dirty="0" smtClean="0">
                <a:solidFill>
                  <a:srgbClr val="000000"/>
                </a:solidFill>
                <a:latin typeface="Times New Roman" pitchFamily="18" charset="0"/>
                <a:ea typeface="+mn-ea"/>
                <a:cs typeface="+mn-cs"/>
                <a:hlinkClick r:id="rId68" tooltip="Edit section: Geology and morphology"/>
              </a:rPr>
              <a:t>edit</a:t>
            </a:r>
            <a:r>
              <a:rPr lang="en-US" sz="1200" b="0" i="0" kern="1200" dirty="0" smtClean="0">
                <a:solidFill>
                  <a:srgbClr val="000000"/>
                </a:solidFill>
                <a:latin typeface="Times New Roman" pitchFamily="18" charset="0"/>
                <a:ea typeface="+mn-ea"/>
                <a:cs typeface="+mn-cs"/>
              </a:rPr>
              <a:t>]</a:t>
            </a:r>
            <a:endParaRPr lang="en-US" sz="1200" b="1"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The piece of clay, held by Walter Alvarez, that sparked research into the impact theory. The greenish-brown band in the center is extremely rich </a:t>
            </a:r>
            <a:r>
              <a:rPr lang="en-US" sz="1200" b="0" i="0" kern="1200" dirty="0" err="1" smtClean="0">
                <a:solidFill>
                  <a:srgbClr val="000000"/>
                </a:solidFill>
                <a:latin typeface="Times New Roman" pitchFamily="18" charset="0"/>
                <a:ea typeface="+mn-ea"/>
                <a:cs typeface="+mn-cs"/>
              </a:rPr>
              <a:t>in</a:t>
            </a:r>
            <a:r>
              <a:rPr lang="en-US" sz="1200" b="0" i="0" u="none" strike="noStrike" kern="1200" dirty="0" err="1" smtClean="0">
                <a:solidFill>
                  <a:srgbClr val="000000"/>
                </a:solidFill>
                <a:latin typeface="Times New Roman" pitchFamily="18" charset="0"/>
                <a:ea typeface="+mn-ea"/>
                <a:cs typeface="+mn-cs"/>
                <a:hlinkClick r:id="rId32" tooltip="Iridium"/>
              </a:rPr>
              <a:t>iridium</a:t>
            </a:r>
            <a:r>
              <a:rPr lang="en-US" sz="1200" b="0" i="0" kern="1200" dirty="0" smtClean="0">
                <a:solidFill>
                  <a:srgbClr val="000000"/>
                </a:solidFill>
                <a:latin typeface="Times New Roman" pitchFamily="18" charset="0"/>
                <a:ea typeface="+mn-ea"/>
                <a:cs typeface="+mn-cs"/>
              </a:rPr>
              <a:t>.</a:t>
            </a:r>
          </a:p>
          <a:p>
            <a:r>
              <a:rPr lang="en-US" sz="1200" b="0" i="0" kern="1200" dirty="0" smtClean="0">
                <a:solidFill>
                  <a:srgbClr val="000000"/>
                </a:solidFill>
                <a:latin typeface="Times New Roman" pitchFamily="18" charset="0"/>
                <a:ea typeface="+mn-ea"/>
                <a:cs typeface="+mn-cs"/>
              </a:rPr>
              <a:t>In their 1991 paper, Hildebrand, Penfield, and company described the geology and composition of the impact feature.</a:t>
            </a:r>
            <a:r>
              <a:rPr lang="en-US" sz="1200" b="0" i="0" u="none" strike="noStrike" kern="1200" baseline="30000" dirty="0" smtClean="0">
                <a:solidFill>
                  <a:srgbClr val="000000"/>
                </a:solidFill>
                <a:latin typeface="Times New Roman" pitchFamily="18" charset="0"/>
                <a:ea typeface="+mn-ea"/>
                <a:cs typeface="+mn-cs"/>
                <a:hlinkClick r:id="rId7"/>
              </a:rPr>
              <a:t>[32]</a:t>
            </a:r>
            <a:r>
              <a:rPr lang="en-US" sz="1200" b="0" i="0" kern="1200" dirty="0" smtClean="0">
                <a:solidFill>
                  <a:srgbClr val="000000"/>
                </a:solidFill>
                <a:latin typeface="Times New Roman" pitchFamily="18" charset="0"/>
                <a:ea typeface="+mn-ea"/>
                <a:cs typeface="+mn-cs"/>
              </a:rPr>
              <a:t> The rocks above the impact feature are layers of </a:t>
            </a:r>
            <a:r>
              <a:rPr lang="en-US" sz="1200" b="0" i="0" u="none" strike="noStrike" kern="1200" dirty="0" smtClean="0">
                <a:solidFill>
                  <a:srgbClr val="000000"/>
                </a:solidFill>
                <a:latin typeface="Times New Roman" pitchFamily="18" charset="0"/>
                <a:ea typeface="+mn-ea"/>
                <a:cs typeface="+mn-cs"/>
                <a:hlinkClick r:id="rId69" tooltip="Marl"/>
              </a:rPr>
              <a:t>marl</a:t>
            </a:r>
            <a:r>
              <a:rPr lang="en-US" sz="1200" b="0" i="0" kern="1200" dirty="0" smtClean="0">
                <a:solidFill>
                  <a:srgbClr val="000000"/>
                </a:solidFill>
                <a:latin typeface="Times New Roman" pitchFamily="18" charset="0"/>
                <a:ea typeface="+mn-ea"/>
                <a:cs typeface="+mn-cs"/>
              </a:rPr>
              <a:t> and </a:t>
            </a:r>
            <a:r>
              <a:rPr lang="en-US" sz="1200" b="0" i="0" u="none" strike="noStrike" kern="1200" dirty="0" err="1" smtClean="0">
                <a:solidFill>
                  <a:srgbClr val="000000"/>
                </a:solidFill>
                <a:latin typeface="Times New Roman" pitchFamily="18" charset="0"/>
                <a:ea typeface="+mn-ea"/>
                <a:cs typeface="+mn-cs"/>
                <a:hlinkClick r:id="rId70" tooltip="Limestone"/>
              </a:rPr>
              <a:t>limestone</a:t>
            </a:r>
            <a:r>
              <a:rPr lang="en-US" sz="1200" b="0" i="0" kern="1200" dirty="0" err="1" smtClean="0">
                <a:solidFill>
                  <a:srgbClr val="000000"/>
                </a:solidFill>
                <a:latin typeface="Times New Roman" pitchFamily="18" charset="0"/>
                <a:ea typeface="+mn-ea"/>
                <a:cs typeface="+mn-cs"/>
              </a:rPr>
              <a:t>reaching</a:t>
            </a:r>
            <a:r>
              <a:rPr lang="en-US" sz="1200" b="0" i="0" kern="1200" dirty="0" smtClean="0">
                <a:solidFill>
                  <a:srgbClr val="000000"/>
                </a:solidFill>
                <a:latin typeface="Times New Roman" pitchFamily="18" charset="0"/>
                <a:ea typeface="+mn-ea"/>
                <a:cs typeface="+mn-cs"/>
              </a:rPr>
              <a:t> to a depth of almost 1,000 m (3,300 ft). These rocks date back as far as the </a:t>
            </a:r>
            <a:r>
              <a:rPr lang="en-US" sz="1200" b="0" i="0" u="none" strike="noStrike" kern="1200" dirty="0" smtClean="0">
                <a:solidFill>
                  <a:srgbClr val="000000"/>
                </a:solidFill>
                <a:latin typeface="Times New Roman" pitchFamily="18" charset="0"/>
                <a:ea typeface="+mn-ea"/>
                <a:cs typeface="+mn-cs"/>
                <a:hlinkClick r:id="rId71" tooltip="Paleocene"/>
              </a:rPr>
              <a:t>Paleocene</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[33]</a:t>
            </a:r>
            <a:r>
              <a:rPr lang="en-US" sz="1200" b="0" i="0" kern="1200" dirty="0" smtClean="0">
                <a:solidFill>
                  <a:srgbClr val="000000"/>
                </a:solidFill>
                <a:latin typeface="Times New Roman" pitchFamily="18" charset="0"/>
                <a:ea typeface="+mn-ea"/>
                <a:cs typeface="+mn-cs"/>
              </a:rPr>
              <a:t> Below these layers lie more than 500 m (1,600 ft) of </a:t>
            </a:r>
            <a:r>
              <a:rPr lang="en-US" sz="1200" b="0" i="0" u="none" strike="noStrike" kern="1200" dirty="0" err="1" smtClean="0">
                <a:solidFill>
                  <a:srgbClr val="000000"/>
                </a:solidFill>
                <a:latin typeface="Times New Roman" pitchFamily="18" charset="0"/>
                <a:ea typeface="+mn-ea"/>
                <a:cs typeface="+mn-cs"/>
                <a:hlinkClick r:id="rId27" tooltip="Andesite"/>
              </a:rPr>
              <a:t>andesite</a:t>
            </a:r>
            <a:r>
              <a:rPr lang="en-US" sz="1200" b="0" i="0" kern="1200" dirty="0" smtClean="0">
                <a:solidFill>
                  <a:srgbClr val="000000"/>
                </a:solidFill>
                <a:latin typeface="Times New Roman" pitchFamily="18" charset="0"/>
                <a:ea typeface="+mn-ea"/>
                <a:cs typeface="+mn-cs"/>
              </a:rPr>
              <a:t> glass and </a:t>
            </a:r>
            <a:r>
              <a:rPr lang="en-US" sz="1200" b="0" i="0" u="none" strike="noStrike" kern="1200" dirty="0" err="1" smtClean="0">
                <a:solidFill>
                  <a:srgbClr val="000000"/>
                </a:solidFill>
                <a:latin typeface="Times New Roman" pitchFamily="18" charset="0"/>
                <a:ea typeface="+mn-ea"/>
                <a:cs typeface="+mn-cs"/>
                <a:hlinkClick r:id="rId72" tooltip="Breccia"/>
              </a:rPr>
              <a:t>breccia</a:t>
            </a:r>
            <a:r>
              <a:rPr lang="en-US" sz="1200" b="0" i="0" kern="1200" dirty="0" smtClean="0">
                <a:solidFill>
                  <a:srgbClr val="000000"/>
                </a:solidFill>
                <a:latin typeface="Times New Roman" pitchFamily="18" charset="0"/>
                <a:ea typeface="+mn-ea"/>
                <a:cs typeface="+mn-cs"/>
              </a:rPr>
              <a:t>. These andesitic </a:t>
            </a:r>
            <a:r>
              <a:rPr lang="en-US" sz="1200" b="0" i="0" u="none" strike="noStrike" kern="1200" dirty="0" smtClean="0">
                <a:solidFill>
                  <a:srgbClr val="000000"/>
                </a:solidFill>
                <a:latin typeface="Times New Roman" pitchFamily="18" charset="0"/>
                <a:ea typeface="+mn-ea"/>
                <a:cs typeface="+mn-cs"/>
                <a:hlinkClick r:id="rId73" tooltip="Igneous rock"/>
              </a:rPr>
              <a:t>igneous rocks</a:t>
            </a:r>
            <a:r>
              <a:rPr lang="en-US" sz="1200" b="0" i="0" kern="1200" dirty="0" smtClean="0">
                <a:solidFill>
                  <a:srgbClr val="000000"/>
                </a:solidFill>
                <a:latin typeface="Times New Roman" pitchFamily="18" charset="0"/>
                <a:ea typeface="+mn-ea"/>
                <a:cs typeface="+mn-cs"/>
              </a:rPr>
              <a:t> were only found within the supposed impact feature, as is </a:t>
            </a:r>
            <a:r>
              <a:rPr lang="en-US" sz="1200" b="0" i="0" u="none" strike="noStrike" kern="1200" dirty="0" smtClean="0">
                <a:solidFill>
                  <a:srgbClr val="000000"/>
                </a:solidFill>
                <a:latin typeface="Times New Roman" pitchFamily="18" charset="0"/>
                <a:ea typeface="+mn-ea"/>
                <a:cs typeface="+mn-cs"/>
                <a:hlinkClick r:id="rId14" tooltip="Shocked quartz"/>
              </a:rPr>
              <a:t>shocked quartz</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[33]</a:t>
            </a:r>
            <a:r>
              <a:rPr lang="en-US" sz="1200" b="0" i="0" kern="1200" dirty="0" smtClean="0">
                <a:solidFill>
                  <a:srgbClr val="000000"/>
                </a:solidFill>
                <a:latin typeface="Times New Roman" pitchFamily="18" charset="0"/>
                <a:ea typeface="+mn-ea"/>
                <a:cs typeface="+mn-cs"/>
              </a:rPr>
              <a:t> The K–Pg boundary inside the feature is depressed to 600 to 1,100 m (2,000 to 3,600 ft) compared with the normal depth of about 500 m (1,600 ft) measured 5 </a:t>
            </a:r>
            <a:r>
              <a:rPr lang="en-US" sz="1200" b="0" i="0" kern="1200" dirty="0" err="1" smtClean="0">
                <a:solidFill>
                  <a:srgbClr val="000000"/>
                </a:solidFill>
                <a:latin typeface="Times New Roman" pitchFamily="18" charset="0"/>
                <a:ea typeface="+mn-ea"/>
                <a:cs typeface="+mn-cs"/>
              </a:rPr>
              <a:t>kilometres</a:t>
            </a:r>
            <a:r>
              <a:rPr lang="en-US" sz="1200" b="0" i="0" kern="1200" dirty="0" smtClean="0">
                <a:solidFill>
                  <a:srgbClr val="000000"/>
                </a:solidFill>
                <a:latin typeface="Times New Roman" pitchFamily="18" charset="0"/>
                <a:ea typeface="+mn-ea"/>
                <a:cs typeface="+mn-cs"/>
              </a:rPr>
              <a:t> (3.1 mi) away from the impact feature.</a:t>
            </a:r>
            <a:r>
              <a:rPr lang="en-US" sz="1200" b="0" i="0" u="none" strike="noStrike" kern="1200" baseline="30000" dirty="0" smtClean="0">
                <a:solidFill>
                  <a:srgbClr val="000000"/>
                </a:solidFill>
                <a:latin typeface="Times New Roman" pitchFamily="18" charset="0"/>
                <a:ea typeface="+mn-ea"/>
                <a:cs typeface="+mn-cs"/>
                <a:hlinkClick r:id="rId7"/>
              </a:rPr>
              <a:t>[34]</a:t>
            </a:r>
            <a:r>
              <a:rPr lang="en-US" sz="1200" b="0" i="0" kern="1200" dirty="0" smtClean="0">
                <a:solidFill>
                  <a:srgbClr val="000000"/>
                </a:solidFill>
                <a:latin typeface="Times New Roman" pitchFamily="18" charset="0"/>
                <a:ea typeface="+mn-ea"/>
                <a:cs typeface="+mn-cs"/>
              </a:rPr>
              <a:t> Along the edge of the crater are clusters of </a:t>
            </a:r>
            <a:r>
              <a:rPr lang="en-US" sz="1200" b="0" i="0" u="none" strike="noStrike" kern="1200" dirty="0" err="1" smtClean="0">
                <a:solidFill>
                  <a:srgbClr val="000000"/>
                </a:solidFill>
                <a:latin typeface="Times New Roman" pitchFamily="18" charset="0"/>
                <a:ea typeface="+mn-ea"/>
                <a:cs typeface="+mn-cs"/>
                <a:hlinkClick r:id="rId44" tooltip="Cenote"/>
              </a:rPr>
              <a:t>cenotes</a:t>
            </a:r>
            <a:r>
              <a:rPr lang="en-US" sz="1200" b="0" i="0" kern="1200" dirty="0" smtClean="0">
                <a:solidFill>
                  <a:srgbClr val="000000"/>
                </a:solidFill>
                <a:latin typeface="Times New Roman" pitchFamily="18" charset="0"/>
                <a:ea typeface="+mn-ea"/>
                <a:cs typeface="+mn-cs"/>
              </a:rPr>
              <a:t> or sinkholes,</a:t>
            </a:r>
            <a:r>
              <a:rPr lang="en-US" sz="1200" b="0" i="0" u="none" strike="noStrike" kern="1200" dirty="0" smtClean="0">
                <a:solidFill>
                  <a:srgbClr val="000000"/>
                </a:solidFill>
                <a:latin typeface="Times New Roman" pitchFamily="18" charset="0"/>
                <a:ea typeface="+mn-ea"/>
                <a:cs typeface="+mn-cs"/>
                <a:hlinkClick r:id="rId74"/>
              </a:rPr>
              <a:t>[1]</a:t>
            </a:r>
            <a:r>
              <a:rPr lang="en-US" sz="1200" b="0" i="0" kern="1200" dirty="0" smtClean="0">
                <a:solidFill>
                  <a:srgbClr val="000000"/>
                </a:solidFill>
                <a:latin typeface="Times New Roman" pitchFamily="18" charset="0"/>
                <a:ea typeface="+mn-ea"/>
                <a:cs typeface="+mn-cs"/>
              </a:rPr>
              <a:t>which suggest that there was a water basin inside the feature during the </a:t>
            </a:r>
            <a:r>
              <a:rPr lang="en-US" sz="1200" b="0" i="0" u="none" strike="noStrike" kern="1200" dirty="0" err="1" smtClean="0">
                <a:solidFill>
                  <a:srgbClr val="000000"/>
                </a:solidFill>
                <a:latin typeface="Times New Roman" pitchFamily="18" charset="0"/>
                <a:ea typeface="+mn-ea"/>
                <a:cs typeface="+mn-cs"/>
                <a:hlinkClick r:id="rId75" tooltip="Neogene"/>
              </a:rPr>
              <a:t>Neogene</a:t>
            </a:r>
            <a:r>
              <a:rPr lang="en-US" sz="1200" b="0" i="0" kern="1200" dirty="0" smtClean="0">
                <a:solidFill>
                  <a:srgbClr val="000000"/>
                </a:solidFill>
                <a:latin typeface="Times New Roman" pitchFamily="18" charset="0"/>
                <a:ea typeface="+mn-ea"/>
                <a:cs typeface="+mn-cs"/>
              </a:rPr>
              <a:t> period, after the impact.</a:t>
            </a:r>
            <a:r>
              <a:rPr lang="en-US" sz="1200" b="0" i="0" u="none" strike="noStrike" kern="1200" baseline="30000" dirty="0" smtClean="0">
                <a:solidFill>
                  <a:srgbClr val="000000"/>
                </a:solidFill>
                <a:latin typeface="Times New Roman" pitchFamily="18" charset="0"/>
                <a:ea typeface="+mn-ea"/>
                <a:cs typeface="+mn-cs"/>
                <a:hlinkClick r:id="rId7"/>
              </a:rPr>
              <a:t>[34]</a:t>
            </a:r>
            <a:r>
              <a:rPr lang="en-US" sz="1200" b="0" i="0" kern="1200" dirty="0" smtClean="0">
                <a:solidFill>
                  <a:srgbClr val="000000"/>
                </a:solidFill>
                <a:latin typeface="Times New Roman" pitchFamily="18" charset="0"/>
                <a:ea typeface="+mn-ea"/>
                <a:cs typeface="+mn-cs"/>
              </a:rPr>
              <a:t> The </a:t>
            </a:r>
            <a:r>
              <a:rPr lang="en-US" sz="1200" b="0" i="0" u="none" strike="noStrike" kern="1200" dirty="0" smtClean="0">
                <a:solidFill>
                  <a:srgbClr val="000000"/>
                </a:solidFill>
                <a:latin typeface="Times New Roman" pitchFamily="18" charset="0"/>
                <a:ea typeface="+mn-ea"/>
                <a:cs typeface="+mn-cs"/>
                <a:hlinkClick r:id="rId76" tooltip="Groundwater"/>
              </a:rPr>
              <a:t>groundwater</a:t>
            </a:r>
            <a:r>
              <a:rPr lang="en-US" sz="1200" b="0" i="0" kern="1200" dirty="0" smtClean="0">
                <a:solidFill>
                  <a:srgbClr val="000000"/>
                </a:solidFill>
                <a:latin typeface="Times New Roman" pitchFamily="18" charset="0"/>
                <a:ea typeface="+mn-ea"/>
                <a:cs typeface="+mn-cs"/>
              </a:rPr>
              <a:t> of such a basin would have dissolved the </a:t>
            </a:r>
            <a:r>
              <a:rPr lang="en-US" sz="1200" b="0" i="0" u="none" strike="noStrike" kern="1200" dirty="0" smtClean="0">
                <a:solidFill>
                  <a:srgbClr val="000000"/>
                </a:solidFill>
                <a:latin typeface="Times New Roman" pitchFamily="18" charset="0"/>
                <a:ea typeface="+mn-ea"/>
                <a:cs typeface="+mn-cs"/>
                <a:hlinkClick r:id="rId70" tooltip="Limestone"/>
              </a:rPr>
              <a:t>limestone</a:t>
            </a:r>
            <a:r>
              <a:rPr lang="en-US" sz="1200" b="0" i="0" kern="1200" dirty="0" smtClean="0">
                <a:solidFill>
                  <a:srgbClr val="000000"/>
                </a:solidFill>
                <a:latin typeface="Times New Roman" pitchFamily="18" charset="0"/>
                <a:ea typeface="+mn-ea"/>
                <a:cs typeface="+mn-cs"/>
              </a:rPr>
              <a:t> and created the caves and </a:t>
            </a:r>
            <a:r>
              <a:rPr lang="en-US" sz="1200" b="0" i="0" kern="1200" dirty="0" err="1" smtClean="0">
                <a:solidFill>
                  <a:srgbClr val="000000"/>
                </a:solidFill>
                <a:latin typeface="Times New Roman" pitchFamily="18" charset="0"/>
                <a:ea typeface="+mn-ea"/>
                <a:cs typeface="+mn-cs"/>
              </a:rPr>
              <a:t>cenotes</a:t>
            </a:r>
            <a:r>
              <a:rPr lang="en-US" sz="1200" b="0" i="0" kern="1200" dirty="0" smtClean="0">
                <a:solidFill>
                  <a:srgbClr val="000000"/>
                </a:solidFill>
                <a:latin typeface="Times New Roman" pitchFamily="18" charset="0"/>
                <a:ea typeface="+mn-ea"/>
                <a:cs typeface="+mn-cs"/>
              </a:rPr>
              <a:t> beneath the surface.</a:t>
            </a:r>
            <a:r>
              <a:rPr lang="en-US" sz="1200" b="0" i="0" u="none" strike="noStrike" kern="1200" baseline="30000" dirty="0" smtClean="0">
                <a:solidFill>
                  <a:srgbClr val="000000"/>
                </a:solidFill>
                <a:latin typeface="Times New Roman" pitchFamily="18" charset="0"/>
                <a:ea typeface="+mn-ea"/>
                <a:cs typeface="+mn-cs"/>
                <a:hlinkClick r:id="rId7"/>
              </a:rPr>
              <a:t>[35]</a:t>
            </a:r>
            <a:r>
              <a:rPr lang="en-US" sz="1200" b="0" i="0" kern="1200" dirty="0" smtClean="0">
                <a:solidFill>
                  <a:srgbClr val="000000"/>
                </a:solidFill>
                <a:latin typeface="Times New Roman" pitchFamily="18" charset="0"/>
                <a:ea typeface="+mn-ea"/>
                <a:cs typeface="+mn-cs"/>
              </a:rPr>
              <a:t> The paper also noted that the crater seemed to be a good candidate source for the </a:t>
            </a:r>
            <a:r>
              <a:rPr lang="en-US" sz="1200" b="0" i="0" u="none" strike="noStrike" kern="1200" dirty="0" smtClean="0">
                <a:solidFill>
                  <a:srgbClr val="000000"/>
                </a:solidFill>
                <a:latin typeface="Times New Roman" pitchFamily="18" charset="0"/>
                <a:ea typeface="+mn-ea"/>
                <a:cs typeface="+mn-cs"/>
                <a:hlinkClick r:id="rId16" tooltip="Tektite"/>
              </a:rPr>
              <a:t>tektites</a:t>
            </a:r>
            <a:r>
              <a:rPr lang="en-US" sz="1200" b="0" i="0" kern="1200" dirty="0" smtClean="0">
                <a:solidFill>
                  <a:srgbClr val="000000"/>
                </a:solidFill>
                <a:latin typeface="Times New Roman" pitchFamily="18" charset="0"/>
                <a:ea typeface="+mn-ea"/>
                <a:cs typeface="+mn-cs"/>
              </a:rPr>
              <a:t> reported at </a:t>
            </a:r>
            <a:r>
              <a:rPr lang="en-US" sz="1200" b="0" i="0" u="none" strike="noStrike" kern="1200" dirty="0" smtClean="0">
                <a:solidFill>
                  <a:srgbClr val="000000"/>
                </a:solidFill>
                <a:latin typeface="Times New Roman" pitchFamily="18" charset="0"/>
                <a:ea typeface="+mn-ea"/>
                <a:cs typeface="+mn-cs"/>
                <a:hlinkClick r:id="rId36" tooltip="Haiti"/>
              </a:rPr>
              <a:t>Haiti</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[36]</a:t>
            </a:r>
            <a:endParaRPr lang="en-US" sz="1200" b="0" i="0" kern="1200" dirty="0" smtClean="0">
              <a:solidFill>
                <a:srgbClr val="000000"/>
              </a:solidFill>
              <a:latin typeface="Times New Roman" pitchFamily="18" charset="0"/>
              <a:ea typeface="+mn-ea"/>
              <a:cs typeface="+mn-cs"/>
            </a:endParaRPr>
          </a:p>
          <a:p>
            <a:r>
              <a:rPr lang="en-US" sz="1200" b="1" i="0" kern="1200" dirty="0" smtClean="0">
                <a:solidFill>
                  <a:srgbClr val="000000"/>
                </a:solidFill>
                <a:latin typeface="Times New Roman" pitchFamily="18" charset="0"/>
                <a:ea typeface="+mn-ea"/>
                <a:cs typeface="+mn-cs"/>
              </a:rPr>
              <a:t>Astronomical origin of asteroid</a:t>
            </a:r>
            <a:r>
              <a:rPr lang="en-US" sz="1200" b="0" i="0" kern="1200" dirty="0" smtClean="0">
                <a:solidFill>
                  <a:srgbClr val="000000"/>
                </a:solidFill>
                <a:latin typeface="Times New Roman" pitchFamily="18" charset="0"/>
                <a:ea typeface="+mn-ea"/>
                <a:cs typeface="+mn-cs"/>
              </a:rPr>
              <a:t>[</a:t>
            </a:r>
            <a:r>
              <a:rPr lang="en-US" sz="1200" b="0" i="0" u="none" strike="noStrike" kern="1200" dirty="0" smtClean="0">
                <a:solidFill>
                  <a:srgbClr val="000000"/>
                </a:solidFill>
                <a:latin typeface="Times New Roman" pitchFamily="18" charset="0"/>
                <a:ea typeface="+mn-ea"/>
                <a:cs typeface="+mn-cs"/>
                <a:hlinkClick r:id="rId77" tooltip="Edit section: Astronomical origin of asteroid"/>
              </a:rPr>
              <a:t>edit</a:t>
            </a:r>
            <a:r>
              <a:rPr lang="en-US" sz="1200" b="0" i="0" kern="1200" dirty="0" smtClean="0">
                <a:solidFill>
                  <a:srgbClr val="000000"/>
                </a:solidFill>
                <a:latin typeface="Times New Roman" pitchFamily="18" charset="0"/>
                <a:ea typeface="+mn-ea"/>
                <a:cs typeface="+mn-cs"/>
              </a:rPr>
              <a:t>]</a:t>
            </a:r>
            <a:endParaRPr lang="en-US" sz="1200" b="1"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In September 2007, a report published in </a:t>
            </a:r>
            <a:r>
              <a:rPr lang="en-US" sz="1200" b="0" i="1" u="none" strike="noStrike" kern="1200" dirty="0" smtClean="0">
                <a:solidFill>
                  <a:srgbClr val="000000"/>
                </a:solidFill>
                <a:latin typeface="Times New Roman" pitchFamily="18" charset="0"/>
                <a:ea typeface="+mn-ea"/>
                <a:cs typeface="+mn-cs"/>
                <a:hlinkClick r:id="rId78" tooltip="Nature (journal)"/>
              </a:rPr>
              <a:t>Nature</a:t>
            </a:r>
            <a:r>
              <a:rPr lang="en-US" sz="1200" b="0" i="0" kern="1200" dirty="0" smtClean="0">
                <a:solidFill>
                  <a:srgbClr val="000000"/>
                </a:solidFill>
                <a:latin typeface="Times New Roman" pitchFamily="18" charset="0"/>
                <a:ea typeface="+mn-ea"/>
                <a:cs typeface="+mn-cs"/>
              </a:rPr>
              <a:t> proposed an origin for the asteroid that created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Crater.</a:t>
            </a:r>
            <a:r>
              <a:rPr lang="en-US" sz="1200" b="0" i="0" u="none" strike="noStrike" kern="1200" baseline="30000" dirty="0" smtClean="0">
                <a:solidFill>
                  <a:srgbClr val="000000"/>
                </a:solidFill>
                <a:latin typeface="Times New Roman" pitchFamily="18" charset="0"/>
                <a:ea typeface="+mn-ea"/>
                <a:cs typeface="+mn-cs"/>
                <a:hlinkClick r:id="rId7"/>
              </a:rPr>
              <a:t>[27]</a:t>
            </a:r>
            <a:r>
              <a:rPr lang="en-US" sz="1200" b="0" i="0" kern="1200" dirty="0" smtClean="0">
                <a:solidFill>
                  <a:srgbClr val="000000"/>
                </a:solidFill>
                <a:latin typeface="Times New Roman" pitchFamily="18" charset="0"/>
                <a:ea typeface="+mn-ea"/>
                <a:cs typeface="+mn-cs"/>
              </a:rPr>
              <a:t> The authors, </a:t>
            </a:r>
            <a:r>
              <a:rPr lang="en-US" sz="1200" b="0" i="0" u="none" strike="noStrike" kern="1200" dirty="0" smtClean="0">
                <a:solidFill>
                  <a:srgbClr val="000000"/>
                </a:solidFill>
                <a:latin typeface="Times New Roman" pitchFamily="18" charset="0"/>
                <a:ea typeface="+mn-ea"/>
                <a:cs typeface="+mn-cs"/>
                <a:hlinkClick r:id="rId79" tooltip="William F. Bottke"/>
              </a:rPr>
              <a:t>William F. </a:t>
            </a:r>
            <a:r>
              <a:rPr lang="en-US" sz="1200" b="0" i="0" u="none" strike="noStrike" kern="1200" dirty="0" err="1" smtClean="0">
                <a:solidFill>
                  <a:srgbClr val="000000"/>
                </a:solidFill>
                <a:latin typeface="Times New Roman" pitchFamily="18" charset="0"/>
                <a:ea typeface="+mn-ea"/>
                <a:cs typeface="+mn-cs"/>
                <a:hlinkClick r:id="rId79" tooltip="William F. Bottke"/>
              </a:rPr>
              <a:t>Bottke</a:t>
            </a:r>
            <a:r>
              <a:rPr lang="en-US" sz="1200" b="0" i="0" kern="1200" dirty="0" smtClean="0">
                <a:solidFill>
                  <a:srgbClr val="000000"/>
                </a:solidFill>
                <a:latin typeface="Times New Roman" pitchFamily="18" charset="0"/>
                <a:ea typeface="+mn-ea"/>
                <a:cs typeface="+mn-cs"/>
              </a:rPr>
              <a:t>, David </a:t>
            </a:r>
            <a:r>
              <a:rPr lang="en-US" sz="1200" b="0" i="0" kern="1200" dirty="0" err="1" smtClean="0">
                <a:solidFill>
                  <a:srgbClr val="000000"/>
                </a:solidFill>
                <a:latin typeface="Times New Roman" pitchFamily="18" charset="0"/>
                <a:ea typeface="+mn-ea"/>
                <a:cs typeface="+mn-cs"/>
              </a:rPr>
              <a:t>Vokrouhlický</a:t>
            </a:r>
            <a:r>
              <a:rPr lang="en-US" sz="1200" b="0" i="0" kern="1200" dirty="0" smtClean="0">
                <a:solidFill>
                  <a:srgbClr val="000000"/>
                </a:solidFill>
                <a:latin typeface="Times New Roman" pitchFamily="18" charset="0"/>
                <a:ea typeface="+mn-ea"/>
                <a:cs typeface="+mn-cs"/>
              </a:rPr>
              <a:t>, and David </a:t>
            </a:r>
            <a:r>
              <a:rPr lang="en-US" sz="1200" b="0" i="0" kern="1200" dirty="0" err="1" smtClean="0">
                <a:solidFill>
                  <a:srgbClr val="000000"/>
                </a:solidFill>
                <a:latin typeface="Times New Roman" pitchFamily="18" charset="0"/>
                <a:ea typeface="+mn-ea"/>
                <a:cs typeface="+mn-cs"/>
              </a:rPr>
              <a:t>Nesvorný</a:t>
            </a:r>
            <a:r>
              <a:rPr lang="en-US" sz="1200" b="0" i="0" kern="1200" dirty="0" smtClean="0">
                <a:solidFill>
                  <a:srgbClr val="000000"/>
                </a:solidFill>
                <a:latin typeface="Times New Roman" pitchFamily="18" charset="0"/>
                <a:ea typeface="+mn-ea"/>
                <a:cs typeface="+mn-cs"/>
              </a:rPr>
              <a:t>, argued that a collision in the asteroid belt 160 million years ago resulted in the </a:t>
            </a:r>
            <a:r>
              <a:rPr lang="en-US" sz="1200" b="0" i="0" u="none" strike="noStrike" kern="1200" dirty="0" err="1" smtClean="0">
                <a:solidFill>
                  <a:srgbClr val="000000"/>
                </a:solidFill>
                <a:latin typeface="Times New Roman" pitchFamily="18" charset="0"/>
                <a:ea typeface="+mn-ea"/>
                <a:cs typeface="+mn-cs"/>
                <a:hlinkClick r:id="rId80" tooltip="Baptistina family"/>
              </a:rPr>
              <a:t>Baptistina</a:t>
            </a:r>
            <a:r>
              <a:rPr lang="en-US" sz="1200" b="0" i="0" u="none" strike="noStrike" kern="1200" dirty="0" smtClean="0">
                <a:solidFill>
                  <a:srgbClr val="000000"/>
                </a:solidFill>
                <a:latin typeface="Times New Roman" pitchFamily="18" charset="0"/>
                <a:ea typeface="+mn-ea"/>
                <a:cs typeface="+mn-cs"/>
                <a:hlinkClick r:id="rId80" tooltip="Baptistina family"/>
              </a:rPr>
              <a:t> family</a:t>
            </a:r>
            <a:r>
              <a:rPr lang="en-US" sz="1200" b="0" i="0" kern="1200" dirty="0" smtClean="0">
                <a:solidFill>
                  <a:srgbClr val="000000"/>
                </a:solidFill>
                <a:latin typeface="Times New Roman" pitchFamily="18" charset="0"/>
                <a:ea typeface="+mn-ea"/>
                <a:cs typeface="+mn-cs"/>
              </a:rPr>
              <a:t> of asteroids, the largest surviving member of which is </a:t>
            </a:r>
            <a:r>
              <a:rPr lang="en-US" sz="1200" b="0" i="0" u="none" strike="noStrike" kern="1200" dirty="0" smtClean="0">
                <a:solidFill>
                  <a:srgbClr val="000000"/>
                </a:solidFill>
                <a:latin typeface="Times New Roman" pitchFamily="18" charset="0"/>
                <a:ea typeface="+mn-ea"/>
                <a:cs typeface="+mn-cs"/>
                <a:hlinkClick r:id="rId81" tooltip="298 Baptistina"/>
              </a:rPr>
              <a:t>298 </a:t>
            </a:r>
            <a:r>
              <a:rPr lang="en-US" sz="1200" b="0" i="0" u="none" strike="noStrike" kern="1200" dirty="0" err="1" smtClean="0">
                <a:solidFill>
                  <a:srgbClr val="000000"/>
                </a:solidFill>
                <a:latin typeface="Times New Roman" pitchFamily="18" charset="0"/>
                <a:ea typeface="+mn-ea"/>
                <a:cs typeface="+mn-cs"/>
                <a:hlinkClick r:id="rId81" tooltip="298 Baptistina"/>
              </a:rPr>
              <a:t>Baptistina</a:t>
            </a:r>
            <a:r>
              <a:rPr lang="en-US" sz="1200" b="0" i="0" kern="1200" dirty="0" smtClean="0">
                <a:solidFill>
                  <a:srgbClr val="000000"/>
                </a:solidFill>
                <a:latin typeface="Times New Roman" pitchFamily="18" charset="0"/>
                <a:ea typeface="+mn-ea"/>
                <a:cs typeface="+mn-cs"/>
              </a:rPr>
              <a:t>. They proposed that the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asteroid" was also a member of this group. The connection between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and </a:t>
            </a:r>
            <a:r>
              <a:rPr lang="en-US" sz="1200" b="0" i="0" kern="1200" dirty="0" err="1" smtClean="0">
                <a:solidFill>
                  <a:srgbClr val="000000"/>
                </a:solidFill>
                <a:latin typeface="Times New Roman" pitchFamily="18" charset="0"/>
                <a:ea typeface="+mn-ea"/>
                <a:cs typeface="+mn-cs"/>
              </a:rPr>
              <a:t>Baptistina</a:t>
            </a:r>
            <a:r>
              <a:rPr lang="en-US" sz="1200" b="0" i="0" kern="1200" dirty="0" smtClean="0">
                <a:solidFill>
                  <a:srgbClr val="000000"/>
                </a:solidFill>
                <a:latin typeface="Times New Roman" pitchFamily="18" charset="0"/>
                <a:ea typeface="+mn-ea"/>
                <a:cs typeface="+mn-cs"/>
              </a:rPr>
              <a:t> is supported by the large amount of carbonaceous material present in microscopic fragments of the </a:t>
            </a:r>
            <a:r>
              <a:rPr lang="en-US" sz="1200" b="0" i="0" kern="1200" dirty="0" err="1" smtClean="0">
                <a:solidFill>
                  <a:srgbClr val="000000"/>
                </a:solidFill>
                <a:latin typeface="Times New Roman" pitchFamily="18" charset="0"/>
                <a:ea typeface="+mn-ea"/>
                <a:cs typeface="+mn-cs"/>
              </a:rPr>
              <a:t>impactor</a:t>
            </a:r>
            <a:r>
              <a:rPr lang="en-US" sz="1200" b="0" i="0" kern="1200" dirty="0" smtClean="0">
                <a:solidFill>
                  <a:srgbClr val="000000"/>
                </a:solidFill>
                <a:latin typeface="Times New Roman" pitchFamily="18" charset="0"/>
                <a:ea typeface="+mn-ea"/>
                <a:cs typeface="+mn-cs"/>
              </a:rPr>
              <a:t>, suggesting the </a:t>
            </a:r>
            <a:r>
              <a:rPr lang="en-US" sz="1200" b="0" i="0" kern="1200" dirty="0" err="1" smtClean="0">
                <a:solidFill>
                  <a:srgbClr val="000000"/>
                </a:solidFill>
                <a:latin typeface="Times New Roman" pitchFamily="18" charset="0"/>
                <a:ea typeface="+mn-ea"/>
                <a:cs typeface="+mn-cs"/>
              </a:rPr>
              <a:t>impactor</a:t>
            </a:r>
            <a:r>
              <a:rPr lang="en-US" sz="1200" b="0" i="0" kern="1200" dirty="0" smtClean="0">
                <a:solidFill>
                  <a:srgbClr val="000000"/>
                </a:solidFill>
                <a:latin typeface="Times New Roman" pitchFamily="18" charset="0"/>
                <a:ea typeface="+mn-ea"/>
                <a:cs typeface="+mn-cs"/>
              </a:rPr>
              <a:t> was a member of a rare class of asteroids called </a:t>
            </a:r>
            <a:r>
              <a:rPr lang="en-US" sz="1200" b="0" i="0" u="none" strike="noStrike" kern="1200" dirty="0" smtClean="0">
                <a:solidFill>
                  <a:srgbClr val="000000"/>
                </a:solidFill>
                <a:latin typeface="Times New Roman" pitchFamily="18" charset="0"/>
                <a:ea typeface="+mn-ea"/>
                <a:cs typeface="+mn-cs"/>
                <a:hlinkClick r:id="rId82" tooltip="Carbonaceous chondrite"/>
              </a:rPr>
              <a:t>carbonaceous </a:t>
            </a:r>
            <a:r>
              <a:rPr lang="en-US" sz="1200" b="0" i="0" u="none" strike="noStrike" kern="1200" dirty="0" err="1" smtClean="0">
                <a:solidFill>
                  <a:srgbClr val="000000"/>
                </a:solidFill>
                <a:latin typeface="Times New Roman" pitchFamily="18" charset="0"/>
                <a:ea typeface="+mn-ea"/>
                <a:cs typeface="+mn-cs"/>
                <a:hlinkClick r:id="rId82" tooltip="Carbonaceous chondrite"/>
              </a:rPr>
              <a:t>chondrites</a:t>
            </a:r>
            <a:r>
              <a:rPr lang="en-US" sz="1200" b="0" i="0" kern="1200" dirty="0" smtClean="0">
                <a:solidFill>
                  <a:srgbClr val="000000"/>
                </a:solidFill>
                <a:latin typeface="Times New Roman" pitchFamily="18" charset="0"/>
                <a:ea typeface="+mn-ea"/>
                <a:cs typeface="+mn-cs"/>
              </a:rPr>
              <a:t>, like </a:t>
            </a:r>
            <a:r>
              <a:rPr lang="en-US" sz="1200" b="0" i="0" kern="1200" dirty="0" err="1" smtClean="0">
                <a:solidFill>
                  <a:srgbClr val="000000"/>
                </a:solidFill>
                <a:latin typeface="Times New Roman" pitchFamily="18" charset="0"/>
                <a:ea typeface="+mn-ea"/>
                <a:cs typeface="+mn-cs"/>
              </a:rPr>
              <a:t>Baptistina</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[37]</a:t>
            </a:r>
            <a:r>
              <a:rPr lang="en-US" sz="1200" b="0" i="0" kern="1200" dirty="0" smtClean="0">
                <a:solidFill>
                  <a:srgbClr val="000000"/>
                </a:solidFill>
                <a:latin typeface="Times New Roman" pitchFamily="18" charset="0"/>
                <a:ea typeface="+mn-ea"/>
                <a:cs typeface="+mn-cs"/>
              </a:rPr>
              <a:t> According to </a:t>
            </a:r>
            <a:r>
              <a:rPr lang="en-US" sz="1200" b="0" i="0" kern="1200" dirty="0" err="1" smtClean="0">
                <a:solidFill>
                  <a:srgbClr val="000000"/>
                </a:solidFill>
                <a:latin typeface="Times New Roman" pitchFamily="18" charset="0"/>
                <a:ea typeface="+mn-ea"/>
                <a:cs typeface="+mn-cs"/>
              </a:rPr>
              <a:t>Bottke</a:t>
            </a:r>
            <a:r>
              <a:rPr lang="en-US" sz="1200" b="0" i="0" kern="1200" dirty="0" smtClean="0">
                <a:solidFill>
                  <a:srgbClr val="000000"/>
                </a:solidFill>
                <a:latin typeface="Times New Roman" pitchFamily="18" charset="0"/>
                <a:ea typeface="+mn-ea"/>
                <a:cs typeface="+mn-cs"/>
              </a:rPr>
              <a:t>, the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a:t>
            </a:r>
            <a:r>
              <a:rPr lang="en-US" sz="1200" b="0" i="0" kern="1200" dirty="0" err="1" smtClean="0">
                <a:solidFill>
                  <a:srgbClr val="000000"/>
                </a:solidFill>
                <a:latin typeface="Times New Roman" pitchFamily="18" charset="0"/>
                <a:ea typeface="+mn-ea"/>
                <a:cs typeface="+mn-cs"/>
              </a:rPr>
              <a:t>impactor</a:t>
            </a:r>
            <a:r>
              <a:rPr lang="en-US" sz="1200" b="0" i="0" kern="1200" dirty="0" smtClean="0">
                <a:solidFill>
                  <a:srgbClr val="000000"/>
                </a:solidFill>
                <a:latin typeface="Times New Roman" pitchFamily="18" charset="0"/>
                <a:ea typeface="+mn-ea"/>
                <a:cs typeface="+mn-cs"/>
              </a:rPr>
              <a:t> was a fragment of a much larger parent body about 170 km (110 mi) across, with the other impacting body being around 60 km (40 mi) in diameter.</a:t>
            </a:r>
            <a:r>
              <a:rPr lang="en-US" sz="1200" b="0" i="0" u="none" strike="noStrike" kern="1200" baseline="30000" dirty="0" smtClean="0">
                <a:solidFill>
                  <a:srgbClr val="000000"/>
                </a:solidFill>
                <a:latin typeface="Times New Roman" pitchFamily="18" charset="0"/>
                <a:ea typeface="+mn-ea"/>
                <a:cs typeface="+mn-cs"/>
                <a:hlinkClick r:id="rId7"/>
              </a:rPr>
              <a:t>[37][38]</a:t>
            </a:r>
            <a:r>
              <a:rPr lang="en-US" sz="1200" b="0" i="0" kern="1200" dirty="0" smtClean="0">
                <a:solidFill>
                  <a:srgbClr val="000000"/>
                </a:solidFill>
                <a:latin typeface="Times New Roman" pitchFamily="18" charset="0"/>
                <a:ea typeface="+mn-ea"/>
                <a:cs typeface="+mn-cs"/>
              </a:rPr>
              <a:t> In 2011, new data from the </a:t>
            </a:r>
            <a:r>
              <a:rPr lang="en-US" sz="1200" b="0" i="0" u="none" strike="noStrike" kern="1200" dirty="0" smtClean="0">
                <a:solidFill>
                  <a:srgbClr val="000000"/>
                </a:solidFill>
                <a:latin typeface="Times New Roman" pitchFamily="18" charset="0"/>
                <a:ea typeface="+mn-ea"/>
                <a:cs typeface="+mn-cs"/>
                <a:hlinkClick r:id="rId83" tooltip="Wide-field Infrared Survey Explorer"/>
              </a:rPr>
              <a:t>Wide-field Infrared Survey Explorer</a:t>
            </a:r>
            <a:r>
              <a:rPr lang="en-US" sz="1200" b="0" i="0" kern="1200" dirty="0" smtClean="0">
                <a:solidFill>
                  <a:srgbClr val="000000"/>
                </a:solidFill>
                <a:latin typeface="Times New Roman" pitchFamily="18" charset="0"/>
                <a:ea typeface="+mn-ea"/>
                <a:cs typeface="+mn-cs"/>
              </a:rPr>
              <a:t> revised the date of the collision which created the </a:t>
            </a:r>
            <a:r>
              <a:rPr lang="en-US" sz="1200" b="0" i="0" u="none" strike="noStrike" kern="1200" dirty="0" err="1" smtClean="0">
                <a:solidFill>
                  <a:srgbClr val="000000"/>
                </a:solidFill>
                <a:latin typeface="Times New Roman" pitchFamily="18" charset="0"/>
                <a:ea typeface="+mn-ea"/>
                <a:cs typeface="+mn-cs"/>
                <a:hlinkClick r:id="rId80" tooltip="Baptistina family"/>
              </a:rPr>
              <a:t>Baptistina</a:t>
            </a:r>
            <a:r>
              <a:rPr lang="en-US" sz="1200" b="0" i="0" u="none" strike="noStrike" kern="1200" dirty="0" smtClean="0">
                <a:solidFill>
                  <a:srgbClr val="000000"/>
                </a:solidFill>
                <a:latin typeface="Times New Roman" pitchFamily="18" charset="0"/>
                <a:ea typeface="+mn-ea"/>
                <a:cs typeface="+mn-cs"/>
                <a:hlinkClick r:id="rId80" tooltip="Baptistina family"/>
              </a:rPr>
              <a:t> family</a:t>
            </a:r>
            <a:r>
              <a:rPr lang="en-US" sz="1200" b="0" i="0" kern="1200" dirty="0" smtClean="0">
                <a:solidFill>
                  <a:srgbClr val="000000"/>
                </a:solidFill>
                <a:latin typeface="Times New Roman" pitchFamily="18" charset="0"/>
                <a:ea typeface="+mn-ea"/>
                <a:cs typeface="+mn-cs"/>
              </a:rPr>
              <a:t> to about 80 million years ago. This makes an asteroid from this family highly improbable to be the asteroid that created the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Crater, as typically the process of resonance and collision of an asteroid takes many tens of millions of years.</a:t>
            </a:r>
            <a:r>
              <a:rPr lang="en-US" sz="1200" b="0" i="0" u="none" strike="noStrike" kern="1200" baseline="30000" dirty="0" smtClean="0">
                <a:solidFill>
                  <a:srgbClr val="000000"/>
                </a:solidFill>
                <a:latin typeface="Times New Roman" pitchFamily="18" charset="0"/>
                <a:ea typeface="+mn-ea"/>
                <a:cs typeface="+mn-cs"/>
                <a:hlinkClick r:id="rId7"/>
              </a:rPr>
              <a:t>[39]</a:t>
            </a:r>
            <a:r>
              <a:rPr lang="en-US" sz="1200" b="0" i="0" kern="1200" dirty="0" smtClean="0">
                <a:solidFill>
                  <a:srgbClr val="000000"/>
                </a:solidFill>
                <a:latin typeface="Times New Roman" pitchFamily="18" charset="0"/>
                <a:ea typeface="+mn-ea"/>
                <a:cs typeface="+mn-cs"/>
              </a:rPr>
              <a:t> In 2010, another hypothesis was offered which implicated the newly discovered asteroid </a:t>
            </a:r>
            <a:r>
              <a:rPr lang="en-US" sz="1200" b="0" i="0" u="none" strike="noStrike" kern="1200" dirty="0" smtClean="0">
                <a:solidFill>
                  <a:srgbClr val="000000"/>
                </a:solidFill>
                <a:latin typeface="Times New Roman" pitchFamily="18" charset="0"/>
                <a:ea typeface="+mn-ea"/>
                <a:cs typeface="+mn-cs"/>
                <a:hlinkClick r:id="rId84" tooltip="P/2010 A2"/>
              </a:rPr>
              <a:t>P/2010 A2</a:t>
            </a:r>
            <a:r>
              <a:rPr lang="en-US" sz="1200" b="0" i="0" kern="1200" dirty="0" smtClean="0">
                <a:solidFill>
                  <a:srgbClr val="000000"/>
                </a:solidFill>
                <a:latin typeface="Times New Roman" pitchFamily="18" charset="0"/>
                <a:ea typeface="+mn-ea"/>
                <a:cs typeface="+mn-cs"/>
              </a:rPr>
              <a:t>, a member of the </a:t>
            </a:r>
            <a:r>
              <a:rPr lang="en-US" sz="1200" b="0" i="0" u="none" strike="noStrike" kern="1200" dirty="0" smtClean="0">
                <a:solidFill>
                  <a:srgbClr val="000000"/>
                </a:solidFill>
                <a:latin typeface="Times New Roman" pitchFamily="18" charset="0"/>
                <a:ea typeface="+mn-ea"/>
                <a:cs typeface="+mn-cs"/>
                <a:hlinkClick r:id="rId85" tooltip="Flora family"/>
              </a:rPr>
              <a:t>Flora family</a:t>
            </a:r>
            <a:r>
              <a:rPr lang="en-US" sz="1200" b="0" i="0" kern="1200" dirty="0" smtClean="0">
                <a:solidFill>
                  <a:srgbClr val="000000"/>
                </a:solidFill>
                <a:latin typeface="Times New Roman" pitchFamily="18" charset="0"/>
                <a:ea typeface="+mn-ea"/>
                <a:cs typeface="+mn-cs"/>
              </a:rPr>
              <a:t> of asteroids, as a possible remnant cohort of the K/Pg </a:t>
            </a:r>
            <a:r>
              <a:rPr lang="en-US" sz="1200" b="0" i="0" kern="1200" dirty="0" err="1" smtClean="0">
                <a:solidFill>
                  <a:srgbClr val="000000"/>
                </a:solidFill>
                <a:latin typeface="Times New Roman" pitchFamily="18" charset="0"/>
                <a:ea typeface="+mn-ea"/>
                <a:cs typeface="+mn-cs"/>
              </a:rPr>
              <a:t>impactor</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[40]</a:t>
            </a:r>
            <a:endParaRPr lang="en-US" sz="1200" b="0" i="0" kern="1200" dirty="0" smtClean="0">
              <a:solidFill>
                <a:srgbClr val="000000"/>
              </a:solidFill>
              <a:latin typeface="Times New Roman" pitchFamily="18" charset="0"/>
              <a:ea typeface="+mn-ea"/>
              <a:cs typeface="+mn-cs"/>
            </a:endParaRPr>
          </a:p>
          <a:p>
            <a:r>
              <a:rPr lang="en-US" sz="1200" b="1" i="0" kern="1200" dirty="0" err="1" smtClean="0">
                <a:solidFill>
                  <a:srgbClr val="000000"/>
                </a:solidFill>
                <a:latin typeface="Times New Roman" pitchFamily="18" charset="0"/>
                <a:ea typeface="+mn-ea"/>
                <a:cs typeface="+mn-cs"/>
              </a:rPr>
              <a:t>Chicxulub</a:t>
            </a:r>
            <a:r>
              <a:rPr lang="en-US" sz="1200" b="1" i="0" kern="1200" dirty="0" smtClean="0">
                <a:solidFill>
                  <a:srgbClr val="000000"/>
                </a:solidFill>
                <a:latin typeface="Times New Roman" pitchFamily="18" charset="0"/>
                <a:ea typeface="+mn-ea"/>
                <a:cs typeface="+mn-cs"/>
              </a:rPr>
              <a:t> and mass extinction</a:t>
            </a:r>
            <a:r>
              <a:rPr lang="en-US" sz="1200" b="0" i="0" kern="1200" dirty="0" smtClean="0">
                <a:solidFill>
                  <a:srgbClr val="000000"/>
                </a:solidFill>
                <a:latin typeface="Times New Roman" pitchFamily="18" charset="0"/>
                <a:ea typeface="+mn-ea"/>
                <a:cs typeface="+mn-cs"/>
              </a:rPr>
              <a:t>[</a:t>
            </a:r>
            <a:r>
              <a:rPr lang="en-US" sz="1200" b="0" i="0" u="none" strike="noStrike" kern="1200" dirty="0" smtClean="0">
                <a:solidFill>
                  <a:srgbClr val="000000"/>
                </a:solidFill>
                <a:latin typeface="Times New Roman" pitchFamily="18" charset="0"/>
                <a:ea typeface="+mn-ea"/>
                <a:cs typeface="+mn-cs"/>
                <a:hlinkClick r:id="rId86" tooltip="Edit section: Chicxulub and mass extinction"/>
              </a:rPr>
              <a:t>edit</a:t>
            </a:r>
            <a:r>
              <a:rPr lang="en-US" sz="1200" b="0" i="0" kern="1200" dirty="0" smtClean="0">
                <a:solidFill>
                  <a:srgbClr val="000000"/>
                </a:solidFill>
                <a:latin typeface="Times New Roman" pitchFamily="18" charset="0"/>
                <a:ea typeface="+mn-ea"/>
                <a:cs typeface="+mn-cs"/>
              </a:rPr>
              <a:t>]</a:t>
            </a:r>
            <a:endParaRPr lang="en-US" sz="1200" b="1" i="0" kern="1200" dirty="0" smtClean="0">
              <a:solidFill>
                <a:srgbClr val="000000"/>
              </a:solidFill>
              <a:latin typeface="Times New Roman" pitchFamily="18" charset="0"/>
              <a:ea typeface="+mn-ea"/>
              <a:cs typeface="+mn-cs"/>
            </a:endParaRPr>
          </a:p>
          <a:p>
            <a:r>
              <a:rPr lang="en-US" sz="1200" b="0" i="1" kern="1200" dirty="0" smtClean="0">
                <a:solidFill>
                  <a:srgbClr val="000000"/>
                </a:solidFill>
                <a:latin typeface="Times New Roman" pitchFamily="18" charset="0"/>
                <a:ea typeface="+mn-ea"/>
                <a:cs typeface="+mn-cs"/>
              </a:rPr>
              <a:t>Main article: </a:t>
            </a:r>
            <a:r>
              <a:rPr lang="en-US" sz="1200" b="0" i="1" u="none" strike="noStrike" kern="1200" dirty="0" smtClean="0">
                <a:solidFill>
                  <a:srgbClr val="000000"/>
                </a:solidFill>
                <a:latin typeface="Times New Roman" pitchFamily="18" charset="0"/>
                <a:ea typeface="+mn-ea"/>
                <a:cs typeface="+mn-cs"/>
                <a:hlinkClick r:id="rId20" tooltip="Cretaceous–Paleogene extinction event"/>
              </a:rPr>
              <a:t>Cretaceous–</a:t>
            </a:r>
            <a:r>
              <a:rPr lang="en-US" sz="1200" b="0" i="1" u="none" strike="noStrike" kern="1200" dirty="0" err="1" smtClean="0">
                <a:solidFill>
                  <a:srgbClr val="000000"/>
                </a:solidFill>
                <a:latin typeface="Times New Roman" pitchFamily="18" charset="0"/>
                <a:ea typeface="+mn-ea"/>
                <a:cs typeface="+mn-cs"/>
                <a:hlinkClick r:id="rId20" tooltip="Cretaceous–Paleogene extinction event"/>
              </a:rPr>
              <a:t>Paleogene</a:t>
            </a:r>
            <a:r>
              <a:rPr lang="en-US" sz="1200" b="0" i="1" u="none" strike="noStrike" kern="1200" dirty="0" smtClean="0">
                <a:solidFill>
                  <a:srgbClr val="000000"/>
                </a:solidFill>
                <a:latin typeface="Times New Roman" pitchFamily="18" charset="0"/>
                <a:ea typeface="+mn-ea"/>
                <a:cs typeface="+mn-cs"/>
                <a:hlinkClick r:id="rId20" tooltip="Cretaceous–Paleogene extinction event"/>
              </a:rPr>
              <a:t> extinction event</a:t>
            </a:r>
            <a:endParaRPr lang="en-US" sz="1200" b="0" i="1"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The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Crater lends support to the theory postulated by the late </a:t>
            </a:r>
            <a:r>
              <a:rPr lang="en-US" sz="1200" b="0" i="0" u="none" strike="noStrike" kern="1200" dirty="0" smtClean="0">
                <a:solidFill>
                  <a:srgbClr val="000000"/>
                </a:solidFill>
                <a:latin typeface="Times New Roman" pitchFamily="18" charset="0"/>
                <a:ea typeface="+mn-ea"/>
                <a:cs typeface="+mn-cs"/>
                <a:hlinkClick r:id="rId87" tooltip="Physicist"/>
              </a:rPr>
              <a:t>physicist</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29" tooltip="Luis Walter Alvarez"/>
              </a:rPr>
              <a:t>Luis Alvarez</a:t>
            </a:r>
            <a:r>
              <a:rPr lang="en-US" sz="1200" b="0" i="0" kern="1200" dirty="0" smtClean="0">
                <a:solidFill>
                  <a:srgbClr val="000000"/>
                </a:solidFill>
                <a:latin typeface="Times New Roman" pitchFamily="18" charset="0"/>
                <a:ea typeface="+mn-ea"/>
                <a:cs typeface="+mn-cs"/>
              </a:rPr>
              <a:t> and his son, </a:t>
            </a:r>
            <a:r>
              <a:rPr lang="en-US" sz="1200" b="0" i="0" u="none" strike="noStrike" kern="1200" dirty="0" smtClean="0">
                <a:solidFill>
                  <a:srgbClr val="000000"/>
                </a:solidFill>
                <a:latin typeface="Times New Roman" pitchFamily="18" charset="0"/>
                <a:ea typeface="+mn-ea"/>
                <a:cs typeface="+mn-cs"/>
                <a:hlinkClick r:id="rId88" tooltip="Geologist"/>
              </a:rPr>
              <a:t>geologist</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89" tooltip="Walter Alvarez"/>
              </a:rPr>
              <a:t>Walter Alvarez</a:t>
            </a:r>
            <a:r>
              <a:rPr lang="en-US" sz="1200" b="0" i="0" kern="1200" dirty="0" smtClean="0">
                <a:solidFill>
                  <a:srgbClr val="000000"/>
                </a:solidFill>
                <a:latin typeface="Times New Roman" pitchFamily="18" charset="0"/>
                <a:ea typeface="+mn-ea"/>
                <a:cs typeface="+mn-cs"/>
              </a:rPr>
              <a:t>, that the extinction of numerous animal and plant groups, including </a:t>
            </a:r>
            <a:r>
              <a:rPr lang="en-US" sz="1200" b="0" i="0" u="none" strike="noStrike" kern="1200" dirty="0" smtClean="0">
                <a:solidFill>
                  <a:srgbClr val="000000"/>
                </a:solidFill>
                <a:latin typeface="Times New Roman" pitchFamily="18" charset="0"/>
                <a:ea typeface="+mn-ea"/>
                <a:cs typeface="+mn-cs"/>
                <a:hlinkClick r:id="rId21" tooltip="Dinosaur"/>
              </a:rPr>
              <a:t>dinosaurs</a:t>
            </a:r>
            <a:r>
              <a:rPr lang="en-US" sz="1200" b="0" i="0" kern="1200" dirty="0" smtClean="0">
                <a:solidFill>
                  <a:srgbClr val="000000"/>
                </a:solidFill>
                <a:latin typeface="Times New Roman" pitchFamily="18" charset="0"/>
                <a:ea typeface="+mn-ea"/>
                <a:cs typeface="+mn-cs"/>
              </a:rPr>
              <a:t>, may have resulted from a </a:t>
            </a:r>
            <a:r>
              <a:rPr lang="en-US" sz="1200" b="0" i="0" u="none" strike="noStrike" kern="1200" dirty="0" err="1" smtClean="0">
                <a:solidFill>
                  <a:srgbClr val="000000"/>
                </a:solidFill>
                <a:latin typeface="Times New Roman" pitchFamily="18" charset="0"/>
                <a:ea typeface="+mn-ea"/>
                <a:cs typeface="+mn-cs"/>
                <a:hlinkClick r:id="rId11" tooltip="Bolide"/>
              </a:rPr>
              <a:t>bolide</a:t>
            </a:r>
            <a:r>
              <a:rPr lang="en-US" sz="1200" b="0" i="0" kern="1200" dirty="0" smtClean="0">
                <a:solidFill>
                  <a:srgbClr val="000000"/>
                </a:solidFill>
                <a:latin typeface="Times New Roman" pitchFamily="18" charset="0"/>
                <a:ea typeface="+mn-ea"/>
                <a:cs typeface="+mn-cs"/>
              </a:rPr>
              <a:t> impact (the </a:t>
            </a:r>
            <a:r>
              <a:rPr lang="en-US" sz="1200" b="0" i="0" u="none" strike="noStrike" kern="1200" dirty="0" smtClean="0">
                <a:solidFill>
                  <a:srgbClr val="000000"/>
                </a:solidFill>
                <a:latin typeface="Times New Roman" pitchFamily="18" charset="0"/>
                <a:ea typeface="+mn-ea"/>
                <a:cs typeface="+mn-cs"/>
                <a:hlinkClick r:id="rId20" tooltip="Cretaceous–Paleogene extinction event"/>
              </a:rPr>
              <a:t>Cretaceous–</a:t>
            </a:r>
            <a:r>
              <a:rPr lang="en-US" sz="1200" b="0" i="0" u="none" strike="noStrike" kern="1200" dirty="0" err="1" smtClean="0">
                <a:solidFill>
                  <a:srgbClr val="000000"/>
                </a:solidFill>
                <a:latin typeface="Times New Roman" pitchFamily="18" charset="0"/>
                <a:ea typeface="+mn-ea"/>
                <a:cs typeface="+mn-cs"/>
                <a:hlinkClick r:id="rId20" tooltip="Cretaceous–Paleogene extinction event"/>
              </a:rPr>
              <a:t>Paleogene</a:t>
            </a:r>
            <a:r>
              <a:rPr lang="en-US" sz="1200" b="0" i="0" u="none" strike="noStrike" kern="1200" dirty="0" smtClean="0">
                <a:solidFill>
                  <a:srgbClr val="000000"/>
                </a:solidFill>
                <a:latin typeface="Times New Roman" pitchFamily="18" charset="0"/>
                <a:ea typeface="+mn-ea"/>
                <a:cs typeface="+mn-cs"/>
                <a:hlinkClick r:id="rId20" tooltip="Cretaceous–Paleogene extinction event"/>
              </a:rPr>
              <a:t> extinction event</a:t>
            </a:r>
            <a:r>
              <a:rPr lang="en-US" sz="1200" b="0" i="0" kern="1200" dirty="0" smtClean="0">
                <a:solidFill>
                  <a:srgbClr val="000000"/>
                </a:solidFill>
                <a:latin typeface="Times New Roman" pitchFamily="18" charset="0"/>
                <a:ea typeface="+mn-ea"/>
                <a:cs typeface="+mn-cs"/>
              </a:rPr>
              <a:t>). Luis and Walter Alvarez, at the time both faculty members at the </a:t>
            </a:r>
            <a:r>
              <a:rPr lang="en-US" sz="1200" b="0" i="0" u="none" strike="noStrike" kern="1200" dirty="0" smtClean="0">
                <a:solidFill>
                  <a:srgbClr val="000000"/>
                </a:solidFill>
                <a:latin typeface="Times New Roman" pitchFamily="18" charset="0"/>
                <a:ea typeface="+mn-ea"/>
                <a:cs typeface="+mn-cs"/>
                <a:hlinkClick r:id="rId90" tooltip="UC Berkeley"/>
              </a:rPr>
              <a:t>University of California, Berkeley</a:t>
            </a:r>
            <a:r>
              <a:rPr lang="en-US" sz="1200" b="0" i="0" kern="1200" dirty="0" smtClean="0">
                <a:solidFill>
                  <a:srgbClr val="000000"/>
                </a:solidFill>
                <a:latin typeface="Times New Roman" pitchFamily="18" charset="0"/>
                <a:ea typeface="+mn-ea"/>
                <a:cs typeface="+mn-cs"/>
              </a:rPr>
              <a:t>, postulated that this enormous extinction event, which was roughly contemporaneous with the postulated date of formation for the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crater, could have been caused by just such a large impact.</a:t>
            </a:r>
            <a:r>
              <a:rPr lang="en-US" sz="1200" b="0" i="0" u="none" strike="noStrike" kern="1200" baseline="30000" dirty="0" smtClean="0">
                <a:solidFill>
                  <a:srgbClr val="000000"/>
                </a:solidFill>
                <a:latin typeface="Times New Roman" pitchFamily="18" charset="0"/>
                <a:ea typeface="+mn-ea"/>
                <a:cs typeface="+mn-cs"/>
                <a:hlinkClick r:id="rId7"/>
              </a:rPr>
              <a:t>[41]</a:t>
            </a:r>
            <a:r>
              <a:rPr lang="en-US" sz="1200" b="0" i="0" kern="1200" dirty="0" smtClean="0">
                <a:solidFill>
                  <a:srgbClr val="000000"/>
                </a:solidFill>
                <a:latin typeface="Times New Roman" pitchFamily="18" charset="0"/>
                <a:ea typeface="+mn-ea"/>
                <a:cs typeface="+mn-cs"/>
              </a:rPr>
              <a:t> This theory is now widely accepted by the </a:t>
            </a:r>
            <a:r>
              <a:rPr lang="en-US" sz="1200" b="0" i="0" u="none" strike="noStrike" kern="1200" dirty="0" smtClean="0">
                <a:solidFill>
                  <a:srgbClr val="000000"/>
                </a:solidFill>
                <a:latin typeface="Times New Roman" pitchFamily="18" charset="0"/>
                <a:ea typeface="+mn-ea"/>
                <a:cs typeface="+mn-cs"/>
                <a:hlinkClick r:id="rId91" tooltip="Scientific community"/>
              </a:rPr>
              <a:t>scientific community</a:t>
            </a:r>
            <a:r>
              <a:rPr lang="en-US" sz="1200" b="0" i="0" kern="1200" dirty="0" smtClean="0">
                <a:solidFill>
                  <a:srgbClr val="000000"/>
                </a:solidFill>
                <a:latin typeface="Times New Roman" pitchFamily="18" charset="0"/>
                <a:ea typeface="+mn-ea"/>
                <a:cs typeface="+mn-cs"/>
              </a:rPr>
              <a:t>. Some critics, </a:t>
            </a:r>
            <a:r>
              <a:rPr lang="en-US" sz="1200" b="0" i="0" kern="1200" dirty="0" err="1" smtClean="0">
                <a:solidFill>
                  <a:srgbClr val="000000"/>
                </a:solidFill>
                <a:latin typeface="Times New Roman" pitchFamily="18" charset="0"/>
                <a:ea typeface="+mn-ea"/>
                <a:cs typeface="+mn-cs"/>
              </a:rPr>
              <a:t>including</a:t>
            </a:r>
            <a:r>
              <a:rPr lang="en-US" sz="1200" b="0" i="0" u="none" strike="noStrike" kern="1200" dirty="0" err="1" smtClean="0">
                <a:solidFill>
                  <a:srgbClr val="000000"/>
                </a:solidFill>
                <a:latin typeface="Times New Roman" pitchFamily="18" charset="0"/>
                <a:ea typeface="+mn-ea"/>
                <a:cs typeface="+mn-cs"/>
                <a:hlinkClick r:id="rId92" tooltip="Paleontology"/>
              </a:rPr>
              <a:t>paleontologist</a:t>
            </a:r>
            <a:r>
              <a:rPr lang="en-US" sz="1200" b="0" i="0" kern="1200" dirty="0" smtClean="0">
                <a:solidFill>
                  <a:srgbClr val="000000"/>
                </a:solidFill>
                <a:latin typeface="Times New Roman" pitchFamily="18" charset="0"/>
                <a:ea typeface="+mn-ea"/>
                <a:cs typeface="+mn-cs"/>
              </a:rPr>
              <a:t> </a:t>
            </a:r>
            <a:r>
              <a:rPr lang="en-US" sz="1200" b="0" i="0" u="none" strike="noStrike" kern="1200" dirty="0" smtClean="0">
                <a:solidFill>
                  <a:srgbClr val="000000"/>
                </a:solidFill>
                <a:latin typeface="Times New Roman" pitchFamily="18" charset="0"/>
                <a:ea typeface="+mn-ea"/>
                <a:cs typeface="+mn-cs"/>
                <a:hlinkClick r:id="rId93" tooltip="Robert Bakker"/>
              </a:rPr>
              <a:t>Robert Bakker</a:t>
            </a:r>
            <a:r>
              <a:rPr lang="en-US" sz="1200" b="0" i="0" kern="1200" dirty="0" smtClean="0">
                <a:solidFill>
                  <a:srgbClr val="000000"/>
                </a:solidFill>
                <a:latin typeface="Times New Roman" pitchFamily="18" charset="0"/>
                <a:ea typeface="+mn-ea"/>
                <a:cs typeface="+mn-cs"/>
              </a:rPr>
              <a:t>, argue that such an impact would have killed </a:t>
            </a:r>
            <a:r>
              <a:rPr lang="en-US" sz="1200" b="0" i="0" u="none" strike="noStrike" kern="1200" dirty="0" smtClean="0">
                <a:solidFill>
                  <a:srgbClr val="000000"/>
                </a:solidFill>
                <a:latin typeface="Times New Roman" pitchFamily="18" charset="0"/>
                <a:ea typeface="+mn-ea"/>
                <a:cs typeface="+mn-cs"/>
                <a:hlinkClick r:id="rId94" tooltip="Frog"/>
              </a:rPr>
              <a:t>frogs</a:t>
            </a:r>
            <a:r>
              <a:rPr lang="en-US" sz="1200" b="0" i="0" kern="1200" dirty="0" smtClean="0">
                <a:solidFill>
                  <a:srgbClr val="000000"/>
                </a:solidFill>
                <a:latin typeface="Times New Roman" pitchFamily="18" charset="0"/>
                <a:ea typeface="+mn-ea"/>
                <a:cs typeface="+mn-cs"/>
              </a:rPr>
              <a:t> as well as dinosaurs, yet the frogs survived the extinction event.</a:t>
            </a:r>
            <a:r>
              <a:rPr lang="en-US" sz="1200" b="0" i="0" u="none" strike="noStrike" kern="1200" baseline="30000" dirty="0" smtClean="0">
                <a:solidFill>
                  <a:srgbClr val="000000"/>
                </a:solidFill>
                <a:latin typeface="Times New Roman" pitchFamily="18" charset="0"/>
                <a:ea typeface="+mn-ea"/>
                <a:cs typeface="+mn-cs"/>
                <a:hlinkClick r:id="rId7"/>
              </a:rPr>
              <a:t>[42]</a:t>
            </a:r>
            <a:r>
              <a:rPr lang="en-US" sz="1200" b="0" i="0" kern="1200" dirty="0" smtClean="0">
                <a:solidFill>
                  <a:srgbClr val="000000"/>
                </a:solidFill>
                <a:latin typeface="Times New Roman" pitchFamily="18" charset="0"/>
                <a:ea typeface="+mn-ea"/>
                <a:cs typeface="+mn-cs"/>
              </a:rPr>
              <a:t> </a:t>
            </a:r>
            <a:r>
              <a:rPr lang="en-US" sz="1200" b="0" i="0" u="none" strike="noStrike" kern="1200" dirty="0" err="1" smtClean="0">
                <a:solidFill>
                  <a:srgbClr val="000000"/>
                </a:solidFill>
                <a:latin typeface="Times New Roman" pitchFamily="18" charset="0"/>
                <a:ea typeface="+mn-ea"/>
                <a:cs typeface="+mn-cs"/>
                <a:hlinkClick r:id="rId95" tooltip="Gerta Keller"/>
              </a:rPr>
              <a:t>Gerta</a:t>
            </a:r>
            <a:r>
              <a:rPr lang="en-US" sz="1200" b="0" i="0" u="none" strike="noStrike" kern="1200" dirty="0" smtClean="0">
                <a:solidFill>
                  <a:srgbClr val="000000"/>
                </a:solidFill>
                <a:latin typeface="Times New Roman" pitchFamily="18" charset="0"/>
                <a:ea typeface="+mn-ea"/>
                <a:cs typeface="+mn-cs"/>
                <a:hlinkClick r:id="rId95" tooltip="Gerta Keller"/>
              </a:rPr>
              <a:t> Keller</a:t>
            </a:r>
            <a:r>
              <a:rPr lang="en-US" sz="1200" b="0" i="0" kern="1200" dirty="0" smtClean="0">
                <a:solidFill>
                  <a:srgbClr val="000000"/>
                </a:solidFill>
                <a:latin typeface="Times New Roman" pitchFamily="18" charset="0"/>
                <a:ea typeface="+mn-ea"/>
                <a:cs typeface="+mn-cs"/>
              </a:rPr>
              <a:t> of </a:t>
            </a:r>
            <a:r>
              <a:rPr lang="en-US" sz="1200" b="0" i="0" u="none" strike="noStrike" kern="1200" dirty="0" smtClean="0">
                <a:solidFill>
                  <a:srgbClr val="000000"/>
                </a:solidFill>
                <a:latin typeface="Times New Roman" pitchFamily="18" charset="0"/>
                <a:ea typeface="+mn-ea"/>
                <a:cs typeface="+mn-cs"/>
                <a:hlinkClick r:id="rId96" tooltip="Princeton University"/>
              </a:rPr>
              <a:t>Princeton University</a:t>
            </a:r>
            <a:r>
              <a:rPr lang="en-US" sz="1200" b="0" i="0" kern="1200" dirty="0" smtClean="0">
                <a:solidFill>
                  <a:srgbClr val="000000"/>
                </a:solidFill>
                <a:latin typeface="Times New Roman" pitchFamily="18" charset="0"/>
                <a:ea typeface="+mn-ea"/>
                <a:cs typeface="+mn-cs"/>
              </a:rPr>
              <a:t> argues that recent core samples from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prove the impact occurred about 300,000 years </a:t>
            </a:r>
            <a:r>
              <a:rPr lang="en-US" sz="1200" b="0" i="1" kern="1200" dirty="0" smtClean="0">
                <a:solidFill>
                  <a:srgbClr val="000000"/>
                </a:solidFill>
                <a:latin typeface="Times New Roman" pitchFamily="18" charset="0"/>
                <a:ea typeface="+mn-ea"/>
                <a:cs typeface="+mn-cs"/>
              </a:rPr>
              <a:t>before</a:t>
            </a:r>
            <a:r>
              <a:rPr lang="en-US" sz="1200" b="0" i="0" kern="1200" dirty="0" smtClean="0">
                <a:solidFill>
                  <a:srgbClr val="000000"/>
                </a:solidFill>
                <a:latin typeface="Times New Roman" pitchFamily="18" charset="0"/>
                <a:ea typeface="+mn-ea"/>
                <a:cs typeface="+mn-cs"/>
              </a:rPr>
              <a:t> the mass extinction, and thus could not have been the causal factor.</a:t>
            </a:r>
            <a:r>
              <a:rPr lang="en-US" sz="1200" b="0" i="0" u="none" strike="noStrike" kern="1200" baseline="30000" dirty="0" smtClean="0">
                <a:solidFill>
                  <a:srgbClr val="000000"/>
                </a:solidFill>
                <a:latin typeface="Times New Roman" pitchFamily="18" charset="0"/>
                <a:ea typeface="+mn-ea"/>
                <a:cs typeface="+mn-cs"/>
                <a:hlinkClick r:id="rId7"/>
              </a:rPr>
              <a:t>[43]</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The main evidence of such an impact, besides the crater itself, is contained in a thin layer of clay present in the </a:t>
            </a:r>
            <a:r>
              <a:rPr lang="en-US" sz="1200" b="0" i="0" u="none" strike="noStrike" kern="1200" dirty="0" smtClean="0">
                <a:solidFill>
                  <a:srgbClr val="000000"/>
                </a:solidFill>
                <a:latin typeface="Times New Roman" pitchFamily="18" charset="0"/>
                <a:ea typeface="+mn-ea"/>
                <a:cs typeface="+mn-cs"/>
                <a:hlinkClick r:id="rId9" tooltip="Cretaceous–Paleogene boundary"/>
              </a:rPr>
              <a:t>K–Pg boundary</a:t>
            </a:r>
            <a:r>
              <a:rPr lang="en-US" sz="1200" b="0" i="0" kern="1200" dirty="0" smtClean="0">
                <a:solidFill>
                  <a:srgbClr val="000000"/>
                </a:solidFill>
                <a:latin typeface="Times New Roman" pitchFamily="18" charset="0"/>
                <a:ea typeface="+mn-ea"/>
                <a:cs typeface="+mn-cs"/>
              </a:rPr>
              <a:t> across the world. In the late 1970s, the </a:t>
            </a:r>
            <a:r>
              <a:rPr lang="en-US" sz="1200" b="0" i="0" kern="1200" dirty="0" err="1" smtClean="0">
                <a:solidFill>
                  <a:srgbClr val="000000"/>
                </a:solidFill>
                <a:latin typeface="Times New Roman" pitchFamily="18" charset="0"/>
                <a:ea typeface="+mn-ea"/>
                <a:cs typeface="+mn-cs"/>
              </a:rPr>
              <a:t>Alvarezes</a:t>
            </a:r>
            <a:r>
              <a:rPr lang="en-US" sz="1200" b="0" i="0" kern="1200" dirty="0" smtClean="0">
                <a:solidFill>
                  <a:srgbClr val="000000"/>
                </a:solidFill>
                <a:latin typeface="Times New Roman" pitchFamily="18" charset="0"/>
                <a:ea typeface="+mn-ea"/>
                <a:cs typeface="+mn-cs"/>
              </a:rPr>
              <a:t> and colleagues reported that it contained an abnormally high concentration of </a:t>
            </a:r>
            <a:r>
              <a:rPr lang="en-US" sz="1200" b="0" i="0" u="none" strike="noStrike" kern="1200" dirty="0" smtClean="0">
                <a:solidFill>
                  <a:srgbClr val="000000"/>
                </a:solidFill>
                <a:latin typeface="Times New Roman" pitchFamily="18" charset="0"/>
                <a:ea typeface="+mn-ea"/>
                <a:cs typeface="+mn-cs"/>
                <a:hlinkClick r:id="rId32" tooltip="Iridium"/>
              </a:rPr>
              <a:t>iridium</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[44]</a:t>
            </a:r>
            <a:r>
              <a:rPr lang="en-US" sz="1200" b="0" i="0" kern="1200" dirty="0" smtClean="0">
                <a:solidFill>
                  <a:srgbClr val="000000"/>
                </a:solidFill>
                <a:latin typeface="Times New Roman" pitchFamily="18" charset="0"/>
                <a:ea typeface="+mn-ea"/>
                <a:cs typeface="+mn-cs"/>
              </a:rPr>
              <a:t> Iridium levels in this layer reached 6 parts per billion by weight or more compared to 0.4 for the Earth's crust as a whole;</a:t>
            </a:r>
            <a:r>
              <a:rPr lang="en-US" sz="1200" b="0" i="0" u="none" strike="noStrike" kern="1200" baseline="30000" dirty="0" smtClean="0">
                <a:solidFill>
                  <a:srgbClr val="000000"/>
                </a:solidFill>
                <a:latin typeface="Times New Roman" pitchFamily="18" charset="0"/>
                <a:ea typeface="+mn-ea"/>
                <a:cs typeface="+mn-cs"/>
                <a:hlinkClick r:id="rId7"/>
              </a:rPr>
              <a:t>[45]</a:t>
            </a:r>
            <a:r>
              <a:rPr lang="en-US" sz="1200" b="0" i="0" kern="1200" dirty="0" smtClean="0">
                <a:solidFill>
                  <a:srgbClr val="000000"/>
                </a:solidFill>
                <a:latin typeface="Times New Roman" pitchFamily="18" charset="0"/>
                <a:ea typeface="+mn-ea"/>
                <a:cs typeface="+mn-cs"/>
              </a:rPr>
              <a:t> in comparison, meteorites can contain around 470 parts per billion of this element.</a:t>
            </a:r>
            <a:r>
              <a:rPr lang="en-US" sz="1200" b="0" i="0" u="none" strike="noStrike" kern="1200" baseline="30000" dirty="0" smtClean="0">
                <a:solidFill>
                  <a:srgbClr val="000000"/>
                </a:solidFill>
                <a:latin typeface="Times New Roman" pitchFamily="18" charset="0"/>
                <a:ea typeface="+mn-ea"/>
                <a:cs typeface="+mn-cs"/>
                <a:hlinkClick r:id="rId7"/>
              </a:rPr>
              <a:t>[46]</a:t>
            </a:r>
            <a:r>
              <a:rPr lang="en-US" sz="1200" b="0" i="0" kern="1200" dirty="0" smtClean="0">
                <a:solidFill>
                  <a:srgbClr val="000000"/>
                </a:solidFill>
                <a:latin typeface="Times New Roman" pitchFamily="18" charset="0"/>
                <a:ea typeface="+mn-ea"/>
                <a:cs typeface="+mn-cs"/>
              </a:rPr>
              <a:t> It was hypothesized that the iridium was spread into the atmosphere when the </a:t>
            </a:r>
            <a:r>
              <a:rPr lang="en-US" sz="1200" b="0" i="0" kern="1200" dirty="0" err="1" smtClean="0">
                <a:solidFill>
                  <a:srgbClr val="000000"/>
                </a:solidFill>
                <a:latin typeface="Times New Roman" pitchFamily="18" charset="0"/>
                <a:ea typeface="+mn-ea"/>
                <a:cs typeface="+mn-cs"/>
              </a:rPr>
              <a:t>impactor</a:t>
            </a:r>
            <a:r>
              <a:rPr lang="en-US" sz="1200" b="0" i="0" kern="1200" dirty="0" smtClean="0">
                <a:solidFill>
                  <a:srgbClr val="000000"/>
                </a:solidFill>
                <a:latin typeface="Times New Roman" pitchFamily="18" charset="0"/>
                <a:ea typeface="+mn-ea"/>
                <a:cs typeface="+mn-cs"/>
              </a:rPr>
              <a:t> was vaporized and settled across the Earth's surface amongst other material thrown up by the impact, producing the layer of iridium-enriched clay.</a:t>
            </a:r>
            <a:r>
              <a:rPr lang="en-US" sz="1200" b="0" i="0" u="none" strike="noStrike" kern="1200" baseline="30000" dirty="0" smtClean="0">
                <a:solidFill>
                  <a:srgbClr val="000000"/>
                </a:solidFill>
                <a:latin typeface="Times New Roman" pitchFamily="18" charset="0"/>
                <a:ea typeface="+mn-ea"/>
                <a:cs typeface="+mn-cs"/>
                <a:hlinkClick r:id="rId7"/>
              </a:rPr>
              <a:t>[47]</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Multiple impact theory[</a:t>
            </a:r>
            <a:r>
              <a:rPr lang="en-US" sz="1200" b="0" i="0" u="none" strike="noStrike" kern="1200" dirty="0" smtClean="0">
                <a:solidFill>
                  <a:srgbClr val="000000"/>
                </a:solidFill>
                <a:latin typeface="Times New Roman" pitchFamily="18" charset="0"/>
                <a:ea typeface="+mn-ea"/>
                <a:cs typeface="+mn-cs"/>
                <a:hlinkClick r:id="rId97" tooltip="Edit section: Multiple impact theory"/>
              </a:rPr>
              <a:t>edit</a:t>
            </a:r>
            <a:r>
              <a:rPr lang="en-US" sz="1200" b="0" i="0" kern="1200" dirty="0" smtClean="0">
                <a:solidFill>
                  <a:srgbClr val="000000"/>
                </a:solidFill>
                <a:latin typeface="Times New Roman" pitchFamily="18" charset="0"/>
                <a:ea typeface="+mn-ea"/>
                <a:cs typeface="+mn-cs"/>
              </a:rPr>
              <a:t>]</a:t>
            </a:r>
          </a:p>
          <a:p>
            <a:r>
              <a:rPr lang="en-US" sz="1200" b="0" i="0" kern="1200" dirty="0" smtClean="0">
                <a:solidFill>
                  <a:srgbClr val="000000"/>
                </a:solidFill>
                <a:latin typeface="Times New Roman" pitchFamily="18" charset="0"/>
                <a:ea typeface="+mn-ea"/>
                <a:cs typeface="+mn-cs"/>
              </a:rPr>
              <a:t>In recent years, several other craters of around the same age as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have been discovered, all between latitudes 20°N and 70°N. Examples include the disputed</a:t>
            </a:r>
            <a:r>
              <a:rPr lang="en-US" sz="1200" b="0" i="0" u="none" strike="noStrike" kern="1200" baseline="30000" dirty="0" smtClean="0">
                <a:solidFill>
                  <a:srgbClr val="000000"/>
                </a:solidFill>
                <a:latin typeface="Times New Roman" pitchFamily="18" charset="0"/>
                <a:ea typeface="+mn-ea"/>
                <a:cs typeface="+mn-cs"/>
                <a:hlinkClick r:id="rId7"/>
              </a:rPr>
              <a:t>[48]</a:t>
            </a:r>
            <a:r>
              <a:rPr lang="en-US" sz="1200" b="0" i="0" kern="1200" dirty="0" smtClean="0">
                <a:solidFill>
                  <a:srgbClr val="000000"/>
                </a:solidFill>
                <a:latin typeface="Times New Roman" pitchFamily="18" charset="0"/>
                <a:ea typeface="+mn-ea"/>
                <a:cs typeface="+mn-cs"/>
              </a:rPr>
              <a:t> </a:t>
            </a:r>
            <a:r>
              <a:rPr lang="en-US" sz="1200" b="0" i="0" u="none" strike="noStrike" kern="1200" dirty="0" err="1" smtClean="0">
                <a:solidFill>
                  <a:srgbClr val="000000"/>
                </a:solidFill>
                <a:latin typeface="Times New Roman" pitchFamily="18" charset="0"/>
                <a:ea typeface="+mn-ea"/>
                <a:cs typeface="+mn-cs"/>
                <a:hlinkClick r:id="rId98" tooltip="Silverpit crater"/>
              </a:rPr>
              <a:t>Silverpit</a:t>
            </a:r>
            <a:r>
              <a:rPr lang="en-US" sz="1200" b="0" i="0" u="none" strike="noStrike" kern="1200" dirty="0" smtClean="0">
                <a:solidFill>
                  <a:srgbClr val="000000"/>
                </a:solidFill>
                <a:latin typeface="Times New Roman" pitchFamily="18" charset="0"/>
                <a:ea typeface="+mn-ea"/>
                <a:cs typeface="+mn-cs"/>
                <a:hlinkClick r:id="rId98" tooltip="Silverpit crater"/>
              </a:rPr>
              <a:t> crater</a:t>
            </a:r>
            <a:r>
              <a:rPr lang="en-US" sz="1200" b="0" i="0" kern="1200" dirty="0" smtClean="0">
                <a:solidFill>
                  <a:srgbClr val="000000"/>
                </a:solidFill>
                <a:latin typeface="Times New Roman" pitchFamily="18" charset="0"/>
                <a:ea typeface="+mn-ea"/>
                <a:cs typeface="+mn-cs"/>
              </a:rPr>
              <a:t> in the </a:t>
            </a:r>
            <a:r>
              <a:rPr lang="en-US" sz="1200" b="0" i="0" u="none" strike="noStrike" kern="1200" dirty="0" smtClean="0">
                <a:solidFill>
                  <a:srgbClr val="000000"/>
                </a:solidFill>
                <a:latin typeface="Times New Roman" pitchFamily="18" charset="0"/>
                <a:ea typeface="+mn-ea"/>
                <a:cs typeface="+mn-cs"/>
                <a:hlinkClick r:id="rId99" tooltip="North Sea"/>
              </a:rPr>
              <a:t>North Sea</a:t>
            </a:r>
            <a:r>
              <a:rPr lang="en-US" sz="1200" b="0" i="0" u="none" strike="noStrike" kern="1200" baseline="30000" dirty="0" smtClean="0">
                <a:solidFill>
                  <a:srgbClr val="000000"/>
                </a:solidFill>
                <a:latin typeface="Times New Roman" pitchFamily="18" charset="0"/>
                <a:ea typeface="+mn-ea"/>
                <a:cs typeface="+mn-cs"/>
                <a:hlinkClick r:id="rId7"/>
              </a:rPr>
              <a:t>[49]</a:t>
            </a:r>
            <a:r>
              <a:rPr lang="en-US" sz="1200" b="0" i="0" kern="1200" dirty="0" smtClean="0">
                <a:solidFill>
                  <a:srgbClr val="000000"/>
                </a:solidFill>
                <a:latin typeface="Times New Roman" pitchFamily="18" charset="0"/>
                <a:ea typeface="+mn-ea"/>
                <a:cs typeface="+mn-cs"/>
              </a:rPr>
              <a:t> and the </a:t>
            </a:r>
            <a:r>
              <a:rPr lang="en-US" sz="1200" b="0" i="0" u="none" strike="noStrike" kern="1200" dirty="0" err="1" smtClean="0">
                <a:solidFill>
                  <a:srgbClr val="000000"/>
                </a:solidFill>
                <a:latin typeface="Times New Roman" pitchFamily="18" charset="0"/>
                <a:ea typeface="+mn-ea"/>
                <a:cs typeface="+mn-cs"/>
                <a:hlinkClick r:id="rId100" tooltip="Boltysh crater"/>
              </a:rPr>
              <a:t>Boltysh</a:t>
            </a:r>
            <a:r>
              <a:rPr lang="en-US" sz="1200" b="0" i="0" u="none" strike="noStrike" kern="1200" dirty="0" smtClean="0">
                <a:solidFill>
                  <a:srgbClr val="000000"/>
                </a:solidFill>
                <a:latin typeface="Times New Roman" pitchFamily="18" charset="0"/>
                <a:ea typeface="+mn-ea"/>
                <a:cs typeface="+mn-cs"/>
                <a:hlinkClick r:id="rId100" tooltip="Boltysh crater"/>
              </a:rPr>
              <a:t> crater</a:t>
            </a:r>
            <a:r>
              <a:rPr lang="en-US" sz="1200" b="0" i="0" kern="1200" dirty="0" smtClean="0">
                <a:solidFill>
                  <a:srgbClr val="000000"/>
                </a:solidFill>
                <a:latin typeface="Times New Roman" pitchFamily="18" charset="0"/>
                <a:ea typeface="+mn-ea"/>
                <a:cs typeface="+mn-cs"/>
              </a:rPr>
              <a:t> </a:t>
            </a:r>
            <a:r>
              <a:rPr lang="en-US" sz="1200" b="0" i="0" kern="1200" dirty="0" err="1" smtClean="0">
                <a:solidFill>
                  <a:srgbClr val="000000"/>
                </a:solidFill>
                <a:latin typeface="Times New Roman" pitchFamily="18" charset="0"/>
                <a:ea typeface="+mn-ea"/>
                <a:cs typeface="+mn-cs"/>
              </a:rPr>
              <a:t>in</a:t>
            </a:r>
            <a:r>
              <a:rPr lang="en-US" sz="1200" b="0" i="0" u="none" strike="noStrike" kern="1200" dirty="0" err="1" smtClean="0">
                <a:solidFill>
                  <a:srgbClr val="000000"/>
                </a:solidFill>
                <a:latin typeface="Times New Roman" pitchFamily="18" charset="0"/>
                <a:ea typeface="+mn-ea"/>
                <a:cs typeface="+mn-cs"/>
                <a:hlinkClick r:id="rId101" tooltip="Ukraine"/>
              </a:rPr>
              <a:t>Ukraine</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[50]</a:t>
            </a:r>
            <a:r>
              <a:rPr lang="en-US" sz="1200" b="0" i="0" kern="1200" dirty="0" smtClean="0">
                <a:solidFill>
                  <a:srgbClr val="000000"/>
                </a:solidFill>
                <a:latin typeface="Times New Roman" pitchFamily="18" charset="0"/>
                <a:ea typeface="+mn-ea"/>
                <a:cs typeface="+mn-cs"/>
              </a:rPr>
              <a:t> Both are much smaller than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but are likely to have been caused by objects many tens of </a:t>
            </a:r>
            <a:r>
              <a:rPr lang="en-US" sz="1200" b="0" i="0" kern="1200" dirty="0" err="1" smtClean="0">
                <a:solidFill>
                  <a:srgbClr val="000000"/>
                </a:solidFill>
                <a:latin typeface="Times New Roman" pitchFamily="18" charset="0"/>
                <a:ea typeface="+mn-ea"/>
                <a:cs typeface="+mn-cs"/>
              </a:rPr>
              <a:t>metres</a:t>
            </a:r>
            <a:r>
              <a:rPr lang="en-US" sz="1200" b="0" i="0" kern="1200" dirty="0" smtClean="0">
                <a:solidFill>
                  <a:srgbClr val="000000"/>
                </a:solidFill>
                <a:latin typeface="Times New Roman" pitchFamily="18" charset="0"/>
                <a:ea typeface="+mn-ea"/>
                <a:cs typeface="+mn-cs"/>
              </a:rPr>
              <a:t> across striking the Earth.</a:t>
            </a:r>
            <a:r>
              <a:rPr lang="en-US" sz="1200" b="0" i="0" u="none" strike="noStrike" kern="1200" baseline="30000" dirty="0" smtClean="0">
                <a:solidFill>
                  <a:srgbClr val="000000"/>
                </a:solidFill>
                <a:latin typeface="Times New Roman" pitchFamily="18" charset="0"/>
                <a:ea typeface="+mn-ea"/>
                <a:cs typeface="+mn-cs"/>
                <a:hlinkClick r:id="rId7"/>
              </a:rPr>
              <a:t>[51]</a:t>
            </a:r>
            <a:r>
              <a:rPr lang="en-US" sz="1200" b="0" i="0" kern="1200" dirty="0" smtClean="0">
                <a:solidFill>
                  <a:srgbClr val="000000"/>
                </a:solidFill>
                <a:latin typeface="Times New Roman" pitchFamily="18" charset="0"/>
                <a:ea typeface="+mn-ea"/>
                <a:cs typeface="+mn-cs"/>
              </a:rPr>
              <a:t> This has led to the hypothesis that the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impact may have been only one of several impacts that happened nearly at the same time.</a:t>
            </a:r>
            <a:r>
              <a:rPr lang="en-US" sz="1200" b="0" i="0" u="none" strike="noStrike" kern="1200" baseline="30000" dirty="0" smtClean="0">
                <a:solidFill>
                  <a:srgbClr val="000000"/>
                </a:solidFill>
                <a:latin typeface="Times New Roman" pitchFamily="18" charset="0"/>
                <a:ea typeface="+mn-ea"/>
                <a:cs typeface="+mn-cs"/>
                <a:hlinkClick r:id="rId7"/>
              </a:rPr>
              <a:t>[52]</a:t>
            </a:r>
            <a:r>
              <a:rPr lang="en-US" sz="1200" b="0" i="0" kern="1200" dirty="0" smtClean="0">
                <a:solidFill>
                  <a:srgbClr val="000000"/>
                </a:solidFill>
                <a:latin typeface="Times New Roman" pitchFamily="18" charset="0"/>
                <a:ea typeface="+mn-ea"/>
                <a:cs typeface="+mn-cs"/>
              </a:rPr>
              <a:t> Another possible crater thought to have been formed at the same time is the larger </a:t>
            </a:r>
            <a:r>
              <a:rPr lang="en-US" sz="1200" b="0" i="0" u="none" strike="noStrike" kern="1200" dirty="0" smtClean="0">
                <a:solidFill>
                  <a:srgbClr val="000000"/>
                </a:solidFill>
                <a:latin typeface="Times New Roman" pitchFamily="18" charset="0"/>
                <a:ea typeface="+mn-ea"/>
                <a:cs typeface="+mn-cs"/>
                <a:hlinkClick r:id="rId102" tooltip="Shiva crater"/>
              </a:rPr>
              <a:t>Shiva crater</a:t>
            </a:r>
            <a:r>
              <a:rPr lang="en-US" sz="1200" b="0" i="0" kern="1200" dirty="0" smtClean="0">
                <a:solidFill>
                  <a:srgbClr val="000000"/>
                </a:solidFill>
                <a:latin typeface="Times New Roman" pitchFamily="18" charset="0"/>
                <a:ea typeface="+mn-ea"/>
                <a:cs typeface="+mn-cs"/>
              </a:rPr>
              <a:t>,</a:t>
            </a:r>
            <a:r>
              <a:rPr lang="en-US" sz="1200" b="0" i="0" u="none" strike="noStrike" kern="1200" baseline="30000" dirty="0" smtClean="0">
                <a:solidFill>
                  <a:srgbClr val="000000"/>
                </a:solidFill>
                <a:latin typeface="Times New Roman" pitchFamily="18" charset="0"/>
                <a:ea typeface="+mn-ea"/>
                <a:cs typeface="+mn-cs"/>
                <a:hlinkClick r:id="rId7"/>
              </a:rPr>
              <a:t>[53]</a:t>
            </a:r>
            <a:r>
              <a:rPr lang="en-US" sz="1200" b="0" i="0" kern="1200" dirty="0" smtClean="0">
                <a:solidFill>
                  <a:srgbClr val="000000"/>
                </a:solidFill>
                <a:latin typeface="Times New Roman" pitchFamily="18" charset="0"/>
                <a:ea typeface="+mn-ea"/>
                <a:cs typeface="+mn-cs"/>
              </a:rPr>
              <a:t> though the structure's status as a crater is contested.</a:t>
            </a:r>
            <a:r>
              <a:rPr lang="en-US" sz="1200" b="0" i="0" u="none" strike="noStrike" kern="1200" baseline="30000" dirty="0" smtClean="0">
                <a:solidFill>
                  <a:srgbClr val="000000"/>
                </a:solidFill>
                <a:latin typeface="Times New Roman" pitchFamily="18" charset="0"/>
                <a:ea typeface="+mn-ea"/>
                <a:cs typeface="+mn-cs"/>
                <a:hlinkClick r:id="rId7"/>
              </a:rPr>
              <a:t>[54]</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The collision of </a:t>
            </a:r>
            <a:r>
              <a:rPr lang="en-US" sz="1200" b="0" i="0" u="none" strike="noStrike" kern="1200" dirty="0" smtClean="0">
                <a:solidFill>
                  <a:srgbClr val="000000"/>
                </a:solidFill>
                <a:latin typeface="Times New Roman" pitchFamily="18" charset="0"/>
                <a:ea typeface="+mn-ea"/>
                <a:cs typeface="+mn-cs"/>
                <a:hlinkClick r:id="rId103" tooltip="Comet Shoemaker–Levy 9"/>
              </a:rPr>
              <a:t>Comet Shoemaker–Levy 9</a:t>
            </a:r>
            <a:r>
              <a:rPr lang="en-US" sz="1200" b="0" i="0" kern="1200" dirty="0" smtClean="0">
                <a:solidFill>
                  <a:srgbClr val="000000"/>
                </a:solidFill>
                <a:latin typeface="Times New Roman" pitchFamily="18" charset="0"/>
                <a:ea typeface="+mn-ea"/>
                <a:cs typeface="+mn-cs"/>
              </a:rPr>
              <a:t> with Jupiter in 1994 demonstrated that gravitational interactions can fragment a comet, giving rise to many impacts over a period of a few days if the comet should collide with a planet. Comets undergo gravitational interactions with the </a:t>
            </a:r>
            <a:r>
              <a:rPr lang="en-US" sz="1200" b="0" i="0" u="none" strike="noStrike" kern="1200" dirty="0" smtClean="0">
                <a:solidFill>
                  <a:srgbClr val="000000"/>
                </a:solidFill>
                <a:latin typeface="Times New Roman" pitchFamily="18" charset="0"/>
                <a:ea typeface="+mn-ea"/>
                <a:cs typeface="+mn-cs"/>
                <a:hlinkClick r:id="rId104" tooltip="Gas giant"/>
              </a:rPr>
              <a:t>gas giants</a:t>
            </a:r>
            <a:r>
              <a:rPr lang="en-US" sz="1200" b="0" i="0" kern="1200" dirty="0" smtClean="0">
                <a:solidFill>
                  <a:srgbClr val="000000"/>
                </a:solidFill>
                <a:latin typeface="Times New Roman" pitchFamily="18" charset="0"/>
                <a:ea typeface="+mn-ea"/>
                <a:cs typeface="+mn-cs"/>
              </a:rPr>
              <a:t>, and similar disruptions and collisions are very likely to have occurred in the past.</a:t>
            </a:r>
            <a:r>
              <a:rPr lang="en-US" sz="1200" b="0" i="0" u="none" strike="noStrike" kern="1200" baseline="30000" dirty="0" smtClean="0">
                <a:solidFill>
                  <a:srgbClr val="000000"/>
                </a:solidFill>
                <a:latin typeface="Times New Roman" pitchFamily="18" charset="0"/>
                <a:ea typeface="+mn-ea"/>
                <a:cs typeface="+mn-cs"/>
                <a:hlinkClick r:id="rId7"/>
              </a:rPr>
              <a:t>[53][55]</a:t>
            </a:r>
            <a:r>
              <a:rPr lang="en-US" sz="1200" b="0" i="0" kern="1200" dirty="0" smtClean="0">
                <a:solidFill>
                  <a:srgbClr val="000000"/>
                </a:solidFill>
                <a:latin typeface="Times New Roman" pitchFamily="18" charset="0"/>
                <a:ea typeface="+mn-ea"/>
                <a:cs typeface="+mn-cs"/>
              </a:rPr>
              <a:t> This scenario may have occurred on Earth at the end of the Cretaceous,</a:t>
            </a:r>
            <a:r>
              <a:rPr lang="en-US" sz="1200" b="0" i="0" u="none" strike="noStrike" kern="1200" baseline="30000" dirty="0" smtClean="0">
                <a:solidFill>
                  <a:srgbClr val="000000"/>
                </a:solidFill>
                <a:latin typeface="Times New Roman" pitchFamily="18" charset="0"/>
                <a:ea typeface="+mn-ea"/>
                <a:cs typeface="+mn-cs"/>
                <a:hlinkClick r:id="rId7"/>
              </a:rPr>
              <a:t>[52]</a:t>
            </a:r>
            <a:r>
              <a:rPr lang="en-US" sz="1200" b="0" i="0" kern="1200" dirty="0" smtClean="0">
                <a:solidFill>
                  <a:srgbClr val="000000"/>
                </a:solidFill>
                <a:latin typeface="Times New Roman" pitchFamily="18" charset="0"/>
                <a:ea typeface="+mn-ea"/>
                <a:cs typeface="+mn-cs"/>
              </a:rPr>
              <a:t> though Shiva and the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craters might have been formed 300,000 years apart.</a:t>
            </a:r>
            <a:r>
              <a:rPr lang="en-US" sz="1200" b="0" i="0" u="none" strike="noStrike" kern="1200" baseline="30000" dirty="0" smtClean="0">
                <a:solidFill>
                  <a:srgbClr val="000000"/>
                </a:solidFill>
                <a:latin typeface="Times New Roman" pitchFamily="18" charset="0"/>
                <a:ea typeface="+mn-ea"/>
                <a:cs typeface="+mn-cs"/>
                <a:hlinkClick r:id="rId7"/>
              </a:rPr>
              <a:t>[53]</a:t>
            </a:r>
            <a:endParaRPr lang="en-US" sz="1200" b="0" i="0" kern="1200" dirty="0" smtClean="0">
              <a:solidFill>
                <a:srgbClr val="000000"/>
              </a:solidFill>
              <a:latin typeface="Times New Roman" pitchFamily="18" charset="0"/>
              <a:ea typeface="+mn-ea"/>
              <a:cs typeface="+mn-cs"/>
            </a:endParaRPr>
          </a:p>
          <a:p>
            <a:r>
              <a:rPr lang="en-US" sz="1200" b="0" i="0" kern="1200" dirty="0" smtClean="0">
                <a:solidFill>
                  <a:srgbClr val="000000"/>
                </a:solidFill>
                <a:latin typeface="Times New Roman" pitchFamily="18" charset="0"/>
                <a:ea typeface="+mn-ea"/>
                <a:cs typeface="+mn-cs"/>
              </a:rPr>
              <a:t>In late 2006, Ken MacLeod, a </a:t>
            </a:r>
            <a:r>
              <a:rPr lang="en-US" sz="1200" b="0" i="0" u="none" strike="noStrike" kern="1200" dirty="0" smtClean="0">
                <a:solidFill>
                  <a:srgbClr val="000000"/>
                </a:solidFill>
                <a:latin typeface="Times New Roman" pitchFamily="18" charset="0"/>
                <a:ea typeface="+mn-ea"/>
                <a:cs typeface="+mn-cs"/>
                <a:hlinkClick r:id="rId105" tooltip="Geology"/>
              </a:rPr>
              <a:t>geology</a:t>
            </a:r>
            <a:r>
              <a:rPr lang="en-US" sz="1200" b="0" i="0" kern="1200" dirty="0" smtClean="0">
                <a:solidFill>
                  <a:srgbClr val="000000"/>
                </a:solidFill>
                <a:latin typeface="Times New Roman" pitchFamily="18" charset="0"/>
                <a:ea typeface="+mn-ea"/>
                <a:cs typeface="+mn-cs"/>
              </a:rPr>
              <a:t> professor from the </a:t>
            </a:r>
            <a:r>
              <a:rPr lang="en-US" sz="1200" b="0" i="0" u="none" strike="noStrike" kern="1200" dirty="0" smtClean="0">
                <a:solidFill>
                  <a:srgbClr val="000000"/>
                </a:solidFill>
                <a:latin typeface="Times New Roman" pitchFamily="18" charset="0"/>
                <a:ea typeface="+mn-ea"/>
                <a:cs typeface="+mn-cs"/>
                <a:hlinkClick r:id="rId106" tooltip="University of Missouri"/>
              </a:rPr>
              <a:t>University of Missouri</a:t>
            </a:r>
            <a:r>
              <a:rPr lang="en-US" sz="1200" b="0" i="0" kern="1200" dirty="0" smtClean="0">
                <a:solidFill>
                  <a:srgbClr val="000000"/>
                </a:solidFill>
                <a:latin typeface="Times New Roman" pitchFamily="18" charset="0"/>
                <a:ea typeface="+mn-ea"/>
                <a:cs typeface="+mn-cs"/>
              </a:rPr>
              <a:t>, completed an analysis of </a:t>
            </a:r>
            <a:r>
              <a:rPr lang="en-US" sz="1200" b="0" i="0" u="none" strike="noStrike" kern="1200" dirty="0" smtClean="0">
                <a:solidFill>
                  <a:srgbClr val="000000"/>
                </a:solidFill>
                <a:latin typeface="Times New Roman" pitchFamily="18" charset="0"/>
                <a:ea typeface="+mn-ea"/>
                <a:cs typeface="+mn-cs"/>
                <a:hlinkClick r:id="rId107" tooltip="Sediment"/>
              </a:rPr>
              <a:t>sediment</a:t>
            </a:r>
            <a:r>
              <a:rPr lang="en-US" sz="1200" b="0" i="0" kern="1200" dirty="0" smtClean="0">
                <a:solidFill>
                  <a:srgbClr val="000000"/>
                </a:solidFill>
                <a:latin typeface="Times New Roman" pitchFamily="18" charset="0"/>
                <a:ea typeface="+mn-ea"/>
                <a:cs typeface="+mn-cs"/>
              </a:rPr>
              <a:t> below the ocean's surface, bolstering the single-impact theory. MacLeod conducted his analysis approximately 4,500 km (2,800 mi) from the </a:t>
            </a:r>
            <a:r>
              <a:rPr lang="en-US" sz="1200" b="0" i="0" kern="1200" dirty="0" err="1" smtClean="0">
                <a:solidFill>
                  <a:srgbClr val="000000"/>
                </a:solidFill>
                <a:latin typeface="Times New Roman" pitchFamily="18" charset="0"/>
                <a:ea typeface="+mn-ea"/>
                <a:cs typeface="+mn-cs"/>
              </a:rPr>
              <a:t>Chicxulub</a:t>
            </a:r>
            <a:r>
              <a:rPr lang="en-US" sz="1200" b="0" i="0" kern="1200" dirty="0" smtClean="0">
                <a:solidFill>
                  <a:srgbClr val="000000"/>
                </a:solidFill>
                <a:latin typeface="Times New Roman" pitchFamily="18" charset="0"/>
                <a:ea typeface="+mn-ea"/>
                <a:cs typeface="+mn-cs"/>
              </a:rPr>
              <a:t> Crater to control for possible changes in soil composition at the impact site, while still close enough to be affected by the impact. The analysis revealed there was only one layer of impact debris in the sediment, which indicated there was only one impact.</a:t>
            </a:r>
            <a:r>
              <a:rPr lang="en-US" sz="1200" b="0" i="0" u="none" strike="noStrike" kern="1200" baseline="30000" dirty="0" smtClean="0">
                <a:solidFill>
                  <a:srgbClr val="000000"/>
                </a:solidFill>
                <a:latin typeface="Times New Roman" pitchFamily="18" charset="0"/>
                <a:ea typeface="+mn-ea"/>
                <a:cs typeface="+mn-cs"/>
                <a:hlinkClick r:id="rId7"/>
              </a:rPr>
              <a:t>[56]</a:t>
            </a:r>
            <a:r>
              <a:rPr lang="en-US" sz="1200" b="0" i="0" kern="1200" dirty="0" smtClean="0">
                <a:solidFill>
                  <a:srgbClr val="000000"/>
                </a:solidFill>
                <a:latin typeface="Times New Roman" pitchFamily="18" charset="0"/>
                <a:ea typeface="+mn-ea"/>
                <a:cs typeface="+mn-cs"/>
              </a:rPr>
              <a:t> Multiple-impact proponents such as </a:t>
            </a:r>
            <a:r>
              <a:rPr lang="en-US" sz="1200" b="0" i="0" u="none" strike="noStrike" kern="1200" dirty="0" err="1" smtClean="0">
                <a:solidFill>
                  <a:srgbClr val="000000"/>
                </a:solidFill>
                <a:latin typeface="Times New Roman" pitchFamily="18" charset="0"/>
                <a:ea typeface="+mn-ea"/>
                <a:cs typeface="+mn-cs"/>
                <a:hlinkClick r:id="rId95" tooltip="Gerta Keller"/>
              </a:rPr>
              <a:t>Gerta</a:t>
            </a:r>
            <a:r>
              <a:rPr lang="en-US" sz="1200" b="0" i="0" u="none" strike="noStrike" kern="1200" dirty="0" smtClean="0">
                <a:solidFill>
                  <a:srgbClr val="000000"/>
                </a:solidFill>
                <a:latin typeface="Times New Roman" pitchFamily="18" charset="0"/>
                <a:ea typeface="+mn-ea"/>
                <a:cs typeface="+mn-cs"/>
                <a:hlinkClick r:id="rId95" tooltip="Gerta Keller"/>
              </a:rPr>
              <a:t> Keller</a:t>
            </a:r>
            <a:r>
              <a:rPr lang="en-US" sz="1200" b="0" i="0" kern="1200" dirty="0" smtClean="0">
                <a:solidFill>
                  <a:srgbClr val="000000"/>
                </a:solidFill>
                <a:latin typeface="Times New Roman" pitchFamily="18" charset="0"/>
                <a:ea typeface="+mn-ea"/>
                <a:cs typeface="+mn-cs"/>
              </a:rPr>
              <a:t> regard the results as "rather hyper-inflated" and do not agree with the conclusion of MacLeod's analysis,</a:t>
            </a:r>
            <a:r>
              <a:rPr lang="en-US" sz="1200" b="0" i="0" u="none" strike="noStrike" kern="1200" baseline="30000" dirty="0" smtClean="0">
                <a:solidFill>
                  <a:srgbClr val="000000"/>
                </a:solidFill>
                <a:latin typeface="Times New Roman" pitchFamily="18" charset="0"/>
                <a:ea typeface="+mn-ea"/>
                <a:cs typeface="+mn-cs"/>
                <a:hlinkClick r:id="rId7"/>
              </a:rPr>
              <a:t>[57]</a:t>
            </a:r>
            <a:r>
              <a:rPr lang="en-US" sz="1200" b="0" i="0" kern="1200" dirty="0" smtClean="0">
                <a:solidFill>
                  <a:srgbClr val="000000"/>
                </a:solidFill>
                <a:latin typeface="Times New Roman" pitchFamily="18" charset="0"/>
                <a:ea typeface="+mn-ea"/>
                <a:cs typeface="+mn-cs"/>
              </a:rPr>
              <a:t> arguing that there might only be gaps of hours to days between impacts in a multiple impact scenario (cf. Shoemaker-Levy 9) which would not leave a detectable gap in deposits.</a:t>
            </a:r>
          </a:p>
          <a:p>
            <a:endParaRPr lang="cs-CZ" dirty="0"/>
          </a:p>
        </p:txBody>
      </p:sp>
      <p:sp>
        <p:nvSpPr>
          <p:cNvPr id="4" name="Zástupný symbol pro číslo snímku 3"/>
          <p:cNvSpPr>
            <a:spLocks noGrp="1"/>
          </p:cNvSpPr>
          <p:nvPr>
            <p:ph type="sldNum" idx="10"/>
          </p:nvPr>
        </p:nvSpPr>
        <p:spPr/>
        <p:txBody>
          <a:bodyPr/>
          <a:lstStyle/>
          <a:p>
            <a:pPr>
              <a:defRPr/>
            </a:pPr>
            <a:fld id="{A7B2713B-8A2B-4C2E-956A-831491F00C68}" type="slidenum">
              <a:rPr lang="en-GB" smtClean="0"/>
              <a:pPr>
                <a:defRPr/>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p:cNvSpPr>
            <a:spLocks noGrp="1" noRot="1" noChangeAspect="1" noTextEdit="1"/>
          </p:cNvSpPr>
          <p:nvPr>
            <p:ph type="sldImg"/>
          </p:nvPr>
        </p:nvSpPr>
        <p:spPr/>
      </p:sp>
      <p:sp>
        <p:nvSpPr>
          <p:cNvPr id="67587" name="Zástupný symbol pro poznámky 2"/>
          <p:cNvSpPr>
            <a:spLocks noGrp="1"/>
          </p:cNvSpPr>
          <p:nvPr>
            <p:ph type="body" idx="1"/>
          </p:nvPr>
        </p:nvSpPr>
        <p:spPr>
          <a:noFill/>
          <a:ln/>
        </p:spPr>
        <p:txBody>
          <a:bodyPr/>
          <a:lstStyle/>
          <a:p>
            <a:r>
              <a:rPr lang="en-US" sz="1200" b="0" i="0" kern="1200" dirty="0" smtClean="0">
                <a:solidFill>
                  <a:srgbClr val="000000"/>
                </a:solidFill>
                <a:effectLst/>
                <a:latin typeface="Times New Roman" pitchFamily="18" charset="0"/>
                <a:ea typeface="+mn-ea"/>
                <a:cs typeface="+mn-cs"/>
              </a:rPr>
              <a:t>The </a:t>
            </a:r>
            <a:r>
              <a:rPr lang="en-US" sz="1200" b="1" i="0" kern="1200" dirty="0" err="1" smtClean="0">
                <a:solidFill>
                  <a:srgbClr val="000000"/>
                </a:solidFill>
                <a:effectLst/>
                <a:latin typeface="Times New Roman" pitchFamily="18" charset="0"/>
                <a:ea typeface="+mn-ea"/>
                <a:cs typeface="+mn-cs"/>
              </a:rPr>
              <a:t>Nördlinger</a:t>
            </a:r>
            <a:r>
              <a:rPr lang="en-US" sz="1200" b="1" i="0" kern="1200" dirty="0" smtClean="0">
                <a:solidFill>
                  <a:srgbClr val="000000"/>
                </a:solidFill>
                <a:effectLst/>
                <a:latin typeface="Times New Roman" pitchFamily="18" charset="0"/>
                <a:ea typeface="+mn-ea"/>
                <a:cs typeface="+mn-cs"/>
              </a:rPr>
              <a:t> </a:t>
            </a:r>
            <a:r>
              <a:rPr lang="en-US" sz="1200" b="1" i="0" kern="1200" dirty="0" err="1" smtClean="0">
                <a:solidFill>
                  <a:srgbClr val="000000"/>
                </a:solidFill>
                <a:effectLst/>
                <a:latin typeface="Times New Roman" pitchFamily="18" charset="0"/>
                <a:ea typeface="+mn-ea"/>
                <a:cs typeface="+mn-cs"/>
              </a:rPr>
              <a:t>Ries</a:t>
            </a:r>
            <a:r>
              <a:rPr lang="en-US" sz="1200" b="0" i="0" kern="1200" dirty="0" smtClean="0">
                <a:solidFill>
                  <a:srgbClr val="000000"/>
                </a:solidFill>
                <a:effectLst/>
                <a:latin typeface="Times New Roman" pitchFamily="18" charset="0"/>
                <a:ea typeface="+mn-ea"/>
                <a:cs typeface="+mn-cs"/>
              </a:rPr>
              <a:t> is a large circular depression in western </a:t>
            </a:r>
            <a:r>
              <a:rPr lang="en-US" sz="1200" b="0" i="0" u="none" strike="noStrike" kern="1200" dirty="0" smtClean="0">
                <a:solidFill>
                  <a:srgbClr val="000000"/>
                </a:solidFill>
                <a:effectLst/>
                <a:latin typeface="Times New Roman" pitchFamily="18" charset="0"/>
                <a:ea typeface="+mn-ea"/>
                <a:cs typeface="+mn-cs"/>
                <a:hlinkClick r:id="rId3" tooltip="Bavaria"/>
              </a:rPr>
              <a:t>Bavaria</a:t>
            </a:r>
            <a:r>
              <a:rPr lang="en-US" sz="1200" b="0" i="0" kern="1200" dirty="0" smtClean="0">
                <a:solidFill>
                  <a:srgbClr val="000000"/>
                </a:solidFill>
                <a:effectLst/>
                <a:latin typeface="Times New Roman" pitchFamily="18" charset="0"/>
                <a:ea typeface="+mn-ea"/>
                <a:cs typeface="+mn-cs"/>
              </a:rPr>
              <a:t>, </a:t>
            </a:r>
            <a:r>
              <a:rPr lang="en-US" sz="1200" b="0" i="0" u="none" strike="noStrike" kern="1200" dirty="0" smtClean="0">
                <a:solidFill>
                  <a:srgbClr val="000000"/>
                </a:solidFill>
                <a:effectLst/>
                <a:latin typeface="Times New Roman" pitchFamily="18" charset="0"/>
                <a:ea typeface="+mn-ea"/>
                <a:cs typeface="+mn-cs"/>
                <a:hlinkClick r:id="rId4" tooltip="Germany"/>
              </a:rPr>
              <a:t>Germany</a:t>
            </a:r>
            <a:r>
              <a:rPr lang="en-US" sz="1200" b="0" i="0" kern="1200" dirty="0" smtClean="0">
                <a:solidFill>
                  <a:srgbClr val="000000"/>
                </a:solidFill>
                <a:effectLst/>
                <a:latin typeface="Times New Roman" pitchFamily="18" charset="0"/>
                <a:ea typeface="+mn-ea"/>
                <a:cs typeface="+mn-cs"/>
              </a:rPr>
              <a:t>, located north of the </a:t>
            </a:r>
            <a:r>
              <a:rPr lang="en-US" sz="1200" b="0" i="0" u="none" strike="noStrike" kern="1200" dirty="0" smtClean="0">
                <a:solidFill>
                  <a:srgbClr val="000000"/>
                </a:solidFill>
                <a:effectLst/>
                <a:latin typeface="Times New Roman" pitchFamily="18" charset="0"/>
                <a:ea typeface="+mn-ea"/>
                <a:cs typeface="+mn-cs"/>
                <a:hlinkClick r:id="rId5" tooltip="Danube"/>
              </a:rPr>
              <a:t>Danube</a:t>
            </a:r>
            <a:r>
              <a:rPr lang="en-US" sz="1200" b="0" i="0" kern="1200" dirty="0" smtClean="0">
                <a:solidFill>
                  <a:srgbClr val="000000"/>
                </a:solidFill>
                <a:effectLst/>
                <a:latin typeface="Times New Roman" pitchFamily="18" charset="0"/>
                <a:ea typeface="+mn-ea"/>
                <a:cs typeface="+mn-cs"/>
              </a:rPr>
              <a:t> in the district of </a:t>
            </a:r>
            <a:r>
              <a:rPr lang="en-US" sz="1200" b="0" i="0" u="none" strike="noStrike" kern="1200" dirty="0" err="1" smtClean="0">
                <a:solidFill>
                  <a:srgbClr val="000000"/>
                </a:solidFill>
                <a:effectLst/>
                <a:latin typeface="Times New Roman" pitchFamily="18" charset="0"/>
                <a:ea typeface="+mn-ea"/>
                <a:cs typeface="+mn-cs"/>
                <a:hlinkClick r:id="rId6" tooltip="Donau-Ries"/>
              </a:rPr>
              <a:t>Donau-Ries</a:t>
            </a:r>
            <a:r>
              <a:rPr lang="en-US" sz="1200" b="0" i="0" kern="1200" dirty="0" smtClean="0">
                <a:solidFill>
                  <a:srgbClr val="000000"/>
                </a:solidFill>
                <a:effectLst/>
                <a:latin typeface="Times New Roman" pitchFamily="18" charset="0"/>
                <a:ea typeface="+mn-ea"/>
                <a:cs typeface="+mn-cs"/>
              </a:rPr>
              <a:t>. The city of </a:t>
            </a:r>
            <a:r>
              <a:rPr lang="en-US" sz="1200" b="0" i="0" u="none" strike="noStrike" kern="1200" dirty="0" err="1" smtClean="0">
                <a:solidFill>
                  <a:srgbClr val="000000"/>
                </a:solidFill>
                <a:effectLst/>
                <a:latin typeface="Times New Roman" pitchFamily="18" charset="0"/>
                <a:ea typeface="+mn-ea"/>
                <a:cs typeface="+mn-cs"/>
                <a:hlinkClick r:id="rId7" tooltip="Nördlingen"/>
              </a:rPr>
              <a:t>Nördlingen</a:t>
            </a:r>
            <a:r>
              <a:rPr lang="en-US" sz="1200" b="0" i="0" kern="1200" dirty="0" smtClean="0">
                <a:solidFill>
                  <a:srgbClr val="000000"/>
                </a:solidFill>
                <a:effectLst/>
                <a:latin typeface="Times New Roman" pitchFamily="18" charset="0"/>
                <a:ea typeface="+mn-ea"/>
                <a:cs typeface="+mn-cs"/>
              </a:rPr>
              <a:t> is located about 6 kilometers (3.7 mi) southwest of the </a:t>
            </a:r>
            <a:r>
              <a:rPr lang="en-US" sz="1200" b="0" i="0" kern="1200" dirty="0" err="1" smtClean="0">
                <a:solidFill>
                  <a:srgbClr val="000000"/>
                </a:solidFill>
                <a:effectLst/>
                <a:latin typeface="Times New Roman" pitchFamily="18" charset="0"/>
                <a:ea typeface="+mn-ea"/>
                <a:cs typeface="+mn-cs"/>
              </a:rPr>
              <a:t>centre</a:t>
            </a:r>
            <a:r>
              <a:rPr lang="en-US" sz="1200" b="0" i="0" kern="1200" dirty="0" smtClean="0">
                <a:solidFill>
                  <a:srgbClr val="000000"/>
                </a:solidFill>
                <a:effectLst/>
                <a:latin typeface="Times New Roman" pitchFamily="18" charset="0"/>
                <a:ea typeface="+mn-ea"/>
                <a:cs typeface="+mn-cs"/>
              </a:rPr>
              <a:t> of the depression.</a:t>
            </a:r>
          </a:p>
          <a:p>
            <a:r>
              <a:rPr lang="en-US" sz="1200" b="0" i="0" kern="1200" dirty="0" smtClean="0">
                <a:solidFill>
                  <a:srgbClr val="000000"/>
                </a:solidFill>
                <a:effectLst/>
                <a:latin typeface="Times New Roman" pitchFamily="18" charset="0"/>
                <a:ea typeface="+mn-ea"/>
                <a:cs typeface="+mn-cs"/>
              </a:rPr>
              <a:t>The word "</a:t>
            </a:r>
            <a:r>
              <a:rPr lang="en-US" sz="1200" b="0" i="0" kern="1200" dirty="0" err="1" smtClean="0">
                <a:solidFill>
                  <a:srgbClr val="000000"/>
                </a:solidFill>
                <a:effectLst/>
                <a:latin typeface="Times New Roman" pitchFamily="18" charset="0"/>
                <a:ea typeface="+mn-ea"/>
                <a:cs typeface="+mn-cs"/>
              </a:rPr>
              <a:t>Ries</a:t>
            </a:r>
            <a:r>
              <a:rPr lang="en-US" sz="1200" b="0" i="0" kern="1200" dirty="0" smtClean="0">
                <a:solidFill>
                  <a:srgbClr val="000000"/>
                </a:solidFill>
                <a:effectLst/>
                <a:latin typeface="Times New Roman" pitchFamily="18" charset="0"/>
                <a:ea typeface="+mn-ea"/>
                <a:cs typeface="+mn-cs"/>
              </a:rPr>
              <a:t>" is not a German word; it is believed that the term is derived from </a:t>
            </a:r>
            <a:r>
              <a:rPr lang="en-US" sz="1200" b="0" i="0" u="none" strike="noStrike" kern="1200" dirty="0" smtClean="0">
                <a:solidFill>
                  <a:srgbClr val="000000"/>
                </a:solidFill>
                <a:effectLst/>
                <a:latin typeface="Times New Roman" pitchFamily="18" charset="0"/>
                <a:ea typeface="+mn-ea"/>
                <a:cs typeface="+mn-cs"/>
                <a:hlinkClick r:id="rId8" tooltip="Raetia"/>
              </a:rPr>
              <a:t>Raetia</a:t>
            </a:r>
            <a:r>
              <a:rPr lang="en-US" sz="1200" b="0" i="0" kern="1200" dirty="0" smtClean="0">
                <a:solidFill>
                  <a:srgbClr val="000000"/>
                </a:solidFill>
                <a:effectLst/>
                <a:latin typeface="Times New Roman" pitchFamily="18" charset="0"/>
                <a:ea typeface="+mn-ea"/>
                <a:cs typeface="+mn-cs"/>
              </a:rPr>
              <a:t>, since the tribe of </a:t>
            </a:r>
            <a:r>
              <a:rPr lang="en-US" sz="1200" b="0" i="0" kern="1200" dirty="0" err="1" smtClean="0">
                <a:solidFill>
                  <a:srgbClr val="000000"/>
                </a:solidFill>
                <a:effectLst/>
                <a:latin typeface="Times New Roman" pitchFamily="18" charset="0"/>
                <a:ea typeface="+mn-ea"/>
                <a:cs typeface="+mn-cs"/>
              </a:rPr>
              <a:t>Raetians</a:t>
            </a:r>
            <a:r>
              <a:rPr lang="en-US" sz="1200" b="0" i="0" kern="1200" dirty="0" smtClean="0">
                <a:solidFill>
                  <a:srgbClr val="000000"/>
                </a:solidFill>
                <a:effectLst/>
                <a:latin typeface="Times New Roman" pitchFamily="18" charset="0"/>
                <a:ea typeface="+mn-ea"/>
                <a:cs typeface="+mn-cs"/>
              </a:rPr>
              <a:t> lived in the area in pre-</a:t>
            </a:r>
            <a:r>
              <a:rPr lang="en-US" sz="1200" b="0" i="0" u="none" strike="noStrike" kern="1200" dirty="0" smtClean="0">
                <a:solidFill>
                  <a:srgbClr val="000000"/>
                </a:solidFill>
                <a:effectLst/>
                <a:latin typeface="Times New Roman" pitchFamily="18" charset="0"/>
                <a:ea typeface="+mn-ea"/>
                <a:cs typeface="+mn-cs"/>
                <a:hlinkClick r:id="rId9" tooltip="Roman Empire"/>
              </a:rPr>
              <a:t>Roman</a:t>
            </a:r>
            <a:r>
              <a:rPr lang="en-US" sz="1200" b="0" i="0" kern="1200" dirty="0" smtClean="0">
                <a:solidFill>
                  <a:srgbClr val="000000"/>
                </a:solidFill>
                <a:effectLst/>
                <a:latin typeface="Times New Roman" pitchFamily="18" charset="0"/>
                <a:ea typeface="+mn-ea"/>
                <a:cs typeface="+mn-cs"/>
              </a:rPr>
              <a:t> times.</a:t>
            </a:r>
          </a:p>
          <a:p>
            <a:r>
              <a:rPr lang="en-US" sz="1200" b="0" i="0" kern="1200" dirty="0" err="1" smtClean="0">
                <a:solidFill>
                  <a:srgbClr val="000000"/>
                </a:solidFill>
                <a:effectLst/>
                <a:latin typeface="Times New Roman" pitchFamily="18" charset="0"/>
                <a:ea typeface="+mn-ea"/>
                <a:cs typeface="+mn-cs"/>
              </a:rPr>
              <a:t>Ries</a:t>
            </a:r>
            <a:r>
              <a:rPr lang="en-US" sz="1200" b="0" i="0" kern="1200" dirty="0" smtClean="0">
                <a:solidFill>
                  <a:srgbClr val="000000"/>
                </a:solidFill>
                <a:effectLst/>
                <a:latin typeface="Times New Roman" pitchFamily="18" charset="0"/>
                <a:ea typeface="+mn-ea"/>
                <a:cs typeface="+mn-cs"/>
              </a:rPr>
              <a:t> impact crater[</a:t>
            </a:r>
            <a:r>
              <a:rPr lang="en-US" sz="1200" b="0" i="0" u="none" strike="noStrike" kern="1200" dirty="0" smtClean="0">
                <a:solidFill>
                  <a:srgbClr val="000000"/>
                </a:solidFill>
                <a:effectLst/>
                <a:latin typeface="Times New Roman" pitchFamily="18" charset="0"/>
                <a:ea typeface="+mn-ea"/>
                <a:cs typeface="+mn-cs"/>
                <a:hlinkClick r:id="rId10" tooltip="Edit section: Ries impact crater"/>
              </a:rPr>
              <a:t>edit</a:t>
            </a:r>
            <a:r>
              <a:rPr lang="en-US" sz="1200" b="0" i="0" kern="1200" dirty="0" smtClean="0">
                <a:solidFill>
                  <a:srgbClr val="000000"/>
                </a:solidFill>
                <a:effectLst/>
                <a:latin typeface="Times New Roman" pitchFamily="18" charset="0"/>
                <a:ea typeface="+mn-ea"/>
                <a:cs typeface="+mn-cs"/>
              </a:rPr>
              <a:t>]</a:t>
            </a:r>
          </a:p>
          <a:p>
            <a:r>
              <a:rPr lang="en-US" sz="1200" b="0" i="0" kern="1200" dirty="0" smtClean="0">
                <a:solidFill>
                  <a:srgbClr val="000000"/>
                </a:solidFill>
                <a:effectLst/>
                <a:latin typeface="Times New Roman" pitchFamily="18" charset="0"/>
                <a:ea typeface="+mn-ea"/>
                <a:cs typeface="+mn-cs"/>
              </a:rPr>
              <a:t>The depression is interpreted as a </a:t>
            </a:r>
            <a:r>
              <a:rPr lang="en-US" sz="1200" b="0" i="0" u="none" strike="noStrike" kern="1200" dirty="0" smtClean="0">
                <a:solidFill>
                  <a:srgbClr val="000000"/>
                </a:solidFill>
                <a:effectLst/>
                <a:latin typeface="Times New Roman" pitchFamily="18" charset="0"/>
                <a:ea typeface="+mn-ea"/>
                <a:cs typeface="+mn-cs"/>
                <a:hlinkClick r:id="rId11" tooltip="Meteor"/>
              </a:rPr>
              <a:t>meteor</a:t>
            </a:r>
            <a:r>
              <a:rPr lang="en-US" sz="1200" b="0" i="0" kern="1200" dirty="0" smtClean="0">
                <a:solidFill>
                  <a:srgbClr val="000000"/>
                </a:solidFill>
                <a:effectLst/>
                <a:latin typeface="Times New Roman" pitchFamily="18" charset="0"/>
                <a:ea typeface="+mn-ea"/>
                <a:cs typeface="+mn-cs"/>
              </a:rPr>
              <a:t> </a:t>
            </a:r>
            <a:r>
              <a:rPr lang="en-US" sz="1200" b="0" i="0" u="none" strike="noStrike" kern="1200" dirty="0" smtClean="0">
                <a:solidFill>
                  <a:srgbClr val="000000"/>
                </a:solidFill>
                <a:effectLst/>
                <a:latin typeface="Times New Roman" pitchFamily="18" charset="0"/>
                <a:ea typeface="+mn-ea"/>
                <a:cs typeface="+mn-cs"/>
                <a:hlinkClick r:id="rId12" tooltip="Impact crater"/>
              </a:rPr>
              <a:t>impact crater</a:t>
            </a:r>
            <a:r>
              <a:rPr lang="en-US" sz="1200" b="0" i="0" kern="1200" dirty="0" smtClean="0">
                <a:solidFill>
                  <a:srgbClr val="000000"/>
                </a:solidFill>
                <a:effectLst/>
                <a:latin typeface="Times New Roman" pitchFamily="18" charset="0"/>
                <a:ea typeface="+mn-ea"/>
                <a:cs typeface="+mn-cs"/>
              </a:rPr>
              <a:t> formed about 14.3 million–14.5 million years ago in the </a:t>
            </a:r>
            <a:r>
              <a:rPr lang="en-US" sz="1200" b="0" i="0" u="none" strike="noStrike" kern="1200" dirty="0" smtClean="0">
                <a:solidFill>
                  <a:srgbClr val="000000"/>
                </a:solidFill>
                <a:effectLst/>
                <a:latin typeface="Times New Roman" pitchFamily="18" charset="0"/>
                <a:ea typeface="+mn-ea"/>
                <a:cs typeface="+mn-cs"/>
                <a:hlinkClick r:id="rId13" tooltip="Miocene"/>
              </a:rPr>
              <a:t>Miocene</a:t>
            </a:r>
            <a:r>
              <a:rPr lang="en-US" sz="1200" b="0" i="0" kern="1200" dirty="0" smtClean="0">
                <a:solidFill>
                  <a:srgbClr val="000000"/>
                </a:solidFill>
                <a:effectLst/>
                <a:latin typeface="Times New Roman" pitchFamily="18" charset="0"/>
                <a:ea typeface="+mn-ea"/>
                <a:cs typeface="+mn-cs"/>
              </a:rPr>
              <a:t>.</a:t>
            </a:r>
            <a:r>
              <a:rPr lang="en-US" sz="1200" b="0" i="0" u="none" strike="noStrike" kern="1200" baseline="30000" dirty="0" smtClean="0">
                <a:solidFill>
                  <a:srgbClr val="000000"/>
                </a:solidFill>
                <a:effectLst/>
                <a:latin typeface="Times New Roman" pitchFamily="18" charset="0"/>
                <a:ea typeface="+mn-ea"/>
                <a:cs typeface="+mn-cs"/>
                <a:hlinkClick r:id="rId14"/>
              </a:rPr>
              <a:t>[1]</a:t>
            </a:r>
            <a:r>
              <a:rPr lang="en-US" sz="1200" b="0" i="0" u="none" strike="noStrike" kern="1200" baseline="30000" dirty="0" smtClean="0">
                <a:solidFill>
                  <a:srgbClr val="000000"/>
                </a:solidFill>
                <a:effectLst/>
                <a:latin typeface="Times New Roman" pitchFamily="18" charset="0"/>
                <a:ea typeface="+mn-ea"/>
                <a:cs typeface="+mn-cs"/>
                <a:hlinkClick r:id="rId15"/>
              </a:rPr>
              <a:t>[2]</a:t>
            </a:r>
            <a:r>
              <a:rPr lang="en-US" sz="1200" b="0" i="0" kern="1200" dirty="0" smtClean="0">
                <a:solidFill>
                  <a:srgbClr val="000000"/>
                </a:solidFill>
                <a:effectLst/>
                <a:latin typeface="Times New Roman" pitchFamily="18" charset="0"/>
                <a:ea typeface="+mn-ea"/>
                <a:cs typeface="+mn-cs"/>
              </a:rPr>
              <a:t> The crater is most commonly referred to simply as the </a:t>
            </a:r>
            <a:r>
              <a:rPr lang="en-US" sz="1200" b="1" i="0" kern="1200" dirty="0" err="1" smtClean="0">
                <a:solidFill>
                  <a:srgbClr val="000000"/>
                </a:solidFill>
                <a:effectLst/>
                <a:latin typeface="Times New Roman" pitchFamily="18" charset="0"/>
                <a:ea typeface="+mn-ea"/>
                <a:cs typeface="+mn-cs"/>
              </a:rPr>
              <a:t>Ries</a:t>
            </a:r>
            <a:r>
              <a:rPr lang="en-US" sz="1200" b="0" i="0" kern="1200" dirty="0" smtClean="0">
                <a:solidFill>
                  <a:srgbClr val="000000"/>
                </a:solidFill>
                <a:effectLst/>
                <a:latin typeface="Times New Roman" pitchFamily="18" charset="0"/>
                <a:ea typeface="+mn-ea"/>
                <a:cs typeface="+mn-cs"/>
              </a:rPr>
              <a:t> or </a:t>
            </a:r>
            <a:r>
              <a:rPr lang="en-US" sz="1200" b="1" i="0" kern="1200" dirty="0" err="1" smtClean="0">
                <a:solidFill>
                  <a:srgbClr val="000000"/>
                </a:solidFill>
                <a:effectLst/>
                <a:latin typeface="Times New Roman" pitchFamily="18" charset="0"/>
                <a:ea typeface="+mn-ea"/>
                <a:cs typeface="+mn-cs"/>
              </a:rPr>
              <a:t>Ries</a:t>
            </a:r>
            <a:r>
              <a:rPr lang="en-US" sz="1200" b="1" i="0" kern="1200" dirty="0" smtClean="0">
                <a:solidFill>
                  <a:srgbClr val="000000"/>
                </a:solidFill>
                <a:effectLst/>
                <a:latin typeface="Times New Roman" pitchFamily="18" charset="0"/>
                <a:ea typeface="+mn-ea"/>
                <a:cs typeface="+mn-cs"/>
              </a:rPr>
              <a:t> crater</a:t>
            </a:r>
            <a:r>
              <a:rPr lang="en-US" sz="1200" b="0" i="0" kern="1200" dirty="0" smtClean="0">
                <a:solidFill>
                  <a:srgbClr val="000000"/>
                </a:solidFill>
                <a:effectLst/>
                <a:latin typeface="Times New Roman" pitchFamily="18" charset="0"/>
                <a:ea typeface="+mn-ea"/>
                <a:cs typeface="+mn-cs"/>
              </a:rPr>
              <a:t>. The original crater rim had an estimated diameter of 24 kilometers (15 mi). The present floor of the depression is about 100 to 150 m (330 to 490 </a:t>
            </a:r>
            <a:r>
              <a:rPr lang="en-US" sz="1200" b="0" i="0" kern="1200" dirty="0" err="1" smtClean="0">
                <a:solidFill>
                  <a:srgbClr val="000000"/>
                </a:solidFill>
                <a:effectLst/>
                <a:latin typeface="Times New Roman" pitchFamily="18" charset="0"/>
                <a:ea typeface="+mn-ea"/>
                <a:cs typeface="+mn-cs"/>
              </a:rPr>
              <a:t>ft</a:t>
            </a:r>
            <a:r>
              <a:rPr lang="en-US" sz="1200" b="0" i="0" kern="1200" dirty="0" smtClean="0">
                <a:solidFill>
                  <a:srgbClr val="000000"/>
                </a:solidFill>
                <a:effectLst/>
                <a:latin typeface="Times New Roman" pitchFamily="18" charset="0"/>
                <a:ea typeface="+mn-ea"/>
                <a:cs typeface="+mn-cs"/>
              </a:rPr>
              <a:t>) below the eroded remains of the rim.</a:t>
            </a:r>
          </a:p>
          <a:p>
            <a:r>
              <a:rPr lang="en-US" sz="1200" b="0" i="0" kern="1200" dirty="0" smtClean="0">
                <a:solidFill>
                  <a:srgbClr val="000000"/>
                </a:solidFill>
                <a:effectLst/>
                <a:latin typeface="Times New Roman" pitchFamily="18" charset="0"/>
                <a:ea typeface="+mn-ea"/>
                <a:cs typeface="+mn-cs"/>
              </a:rPr>
              <a:t>It was originally assumed that the </a:t>
            </a:r>
            <a:r>
              <a:rPr lang="en-US" sz="1200" b="0" i="0" kern="1200" dirty="0" err="1" smtClean="0">
                <a:solidFill>
                  <a:srgbClr val="000000"/>
                </a:solidFill>
                <a:effectLst/>
                <a:latin typeface="Times New Roman" pitchFamily="18" charset="0"/>
                <a:ea typeface="+mn-ea"/>
                <a:cs typeface="+mn-cs"/>
              </a:rPr>
              <a:t>Ries</a:t>
            </a:r>
            <a:r>
              <a:rPr lang="en-US" sz="1200" b="0" i="0" kern="1200" dirty="0" smtClean="0">
                <a:solidFill>
                  <a:srgbClr val="000000"/>
                </a:solidFill>
                <a:effectLst/>
                <a:latin typeface="Times New Roman" pitchFamily="18" charset="0"/>
                <a:ea typeface="+mn-ea"/>
                <a:cs typeface="+mn-cs"/>
              </a:rPr>
              <a:t> was of </a:t>
            </a:r>
            <a:r>
              <a:rPr lang="en-US" sz="1200" b="0" i="0" u="none" strike="noStrike" kern="1200" dirty="0" smtClean="0">
                <a:solidFill>
                  <a:srgbClr val="000000"/>
                </a:solidFill>
                <a:effectLst/>
                <a:latin typeface="Times New Roman" pitchFamily="18" charset="0"/>
                <a:ea typeface="+mn-ea"/>
                <a:cs typeface="+mn-cs"/>
                <a:hlinkClick r:id="rId16" tooltip="Volcano"/>
              </a:rPr>
              <a:t>volcanic</a:t>
            </a:r>
            <a:r>
              <a:rPr lang="en-US" sz="1200" b="0" i="0" kern="1200" dirty="0" smtClean="0">
                <a:solidFill>
                  <a:srgbClr val="000000"/>
                </a:solidFill>
                <a:effectLst/>
                <a:latin typeface="Times New Roman" pitchFamily="18" charset="0"/>
                <a:ea typeface="+mn-ea"/>
                <a:cs typeface="+mn-cs"/>
              </a:rPr>
              <a:t> origin. In 1960 </a:t>
            </a:r>
            <a:r>
              <a:rPr lang="en-US" sz="1200" b="0" i="0" u="none" strike="noStrike" kern="1200" dirty="0" smtClean="0">
                <a:solidFill>
                  <a:srgbClr val="000000"/>
                </a:solidFill>
                <a:effectLst/>
                <a:latin typeface="Times New Roman" pitchFamily="18" charset="0"/>
                <a:ea typeface="+mn-ea"/>
                <a:cs typeface="+mn-cs"/>
                <a:hlinkClick r:id="rId17" tooltip="Eugene Shoemaker"/>
              </a:rPr>
              <a:t>Eugene Shoemaker</a:t>
            </a:r>
            <a:r>
              <a:rPr lang="en-US" sz="1200" b="0" i="0" kern="1200" dirty="0" smtClean="0">
                <a:solidFill>
                  <a:srgbClr val="000000"/>
                </a:solidFill>
                <a:effectLst/>
                <a:latin typeface="Times New Roman" pitchFamily="18" charset="0"/>
                <a:ea typeface="+mn-ea"/>
                <a:cs typeface="+mn-cs"/>
              </a:rPr>
              <a:t> </a:t>
            </a:r>
            <a:r>
              <a:rPr lang="en-US" sz="1200" b="0" i="0" kern="1200" dirty="0" err="1" smtClean="0">
                <a:solidFill>
                  <a:srgbClr val="000000"/>
                </a:solidFill>
                <a:effectLst/>
                <a:latin typeface="Times New Roman" pitchFamily="18" charset="0"/>
                <a:ea typeface="+mn-ea"/>
                <a:cs typeface="+mn-cs"/>
              </a:rPr>
              <a:t>and</a:t>
            </a:r>
            <a:r>
              <a:rPr lang="en-US" sz="1200" b="0" i="0" u="none" strike="noStrike" kern="1200" dirty="0" err="1" smtClean="0">
                <a:solidFill>
                  <a:srgbClr val="000000"/>
                </a:solidFill>
                <a:effectLst/>
                <a:latin typeface="Times New Roman" pitchFamily="18" charset="0"/>
                <a:ea typeface="+mn-ea"/>
                <a:cs typeface="+mn-cs"/>
                <a:hlinkClick r:id="rId18" tooltip="Edward C. T. Chao"/>
              </a:rPr>
              <a:t>Edward</a:t>
            </a:r>
            <a:r>
              <a:rPr lang="en-US" sz="1200" b="0" i="0" u="none" strike="noStrike" kern="1200" dirty="0" smtClean="0">
                <a:solidFill>
                  <a:srgbClr val="000000"/>
                </a:solidFill>
                <a:effectLst/>
                <a:latin typeface="Times New Roman" pitchFamily="18" charset="0"/>
                <a:ea typeface="+mn-ea"/>
                <a:cs typeface="+mn-cs"/>
                <a:hlinkClick r:id="rId18" tooltip="Edward C. T. Chao"/>
              </a:rPr>
              <a:t> C. T. Chao</a:t>
            </a:r>
            <a:r>
              <a:rPr lang="en-US" sz="1200" b="0" i="0" kern="1200" dirty="0" smtClean="0">
                <a:solidFill>
                  <a:srgbClr val="000000"/>
                </a:solidFill>
                <a:effectLst/>
                <a:latin typeface="Times New Roman" pitchFamily="18" charset="0"/>
                <a:ea typeface="+mn-ea"/>
                <a:cs typeface="+mn-cs"/>
              </a:rPr>
              <a:t> showed that the depression was caused by meteorite impact.</a:t>
            </a:r>
            <a:r>
              <a:rPr lang="en-US" sz="1200" b="0" i="0" u="none" strike="noStrike" kern="1200" baseline="30000" dirty="0" smtClean="0">
                <a:solidFill>
                  <a:srgbClr val="000000"/>
                </a:solidFill>
                <a:effectLst/>
                <a:latin typeface="Times New Roman" pitchFamily="18" charset="0"/>
                <a:ea typeface="+mn-ea"/>
                <a:cs typeface="+mn-cs"/>
                <a:hlinkClick r:id="rId19"/>
              </a:rPr>
              <a:t>[3]</a:t>
            </a:r>
            <a:r>
              <a:rPr lang="en-US" sz="1200" b="0" i="0" kern="1200" dirty="0" smtClean="0">
                <a:solidFill>
                  <a:srgbClr val="000000"/>
                </a:solidFill>
                <a:effectLst/>
                <a:latin typeface="Times New Roman" pitchFamily="18" charset="0"/>
                <a:ea typeface="+mn-ea"/>
                <a:cs typeface="+mn-cs"/>
              </a:rPr>
              <a:t> The key evidence was the presence of </a:t>
            </a:r>
            <a:r>
              <a:rPr lang="en-US" sz="1200" b="0" i="0" u="none" strike="noStrike" kern="1200" dirty="0" err="1" smtClean="0">
                <a:solidFill>
                  <a:srgbClr val="000000"/>
                </a:solidFill>
                <a:effectLst/>
                <a:latin typeface="Times New Roman" pitchFamily="18" charset="0"/>
                <a:ea typeface="+mn-ea"/>
                <a:cs typeface="+mn-cs"/>
                <a:hlinkClick r:id="rId20" tooltip="Coesite"/>
              </a:rPr>
              <a:t>coesite</a:t>
            </a:r>
            <a:r>
              <a:rPr lang="en-US" sz="1200" b="0" i="0" kern="1200" dirty="0" smtClean="0">
                <a:solidFill>
                  <a:srgbClr val="000000"/>
                </a:solidFill>
                <a:effectLst/>
                <a:latin typeface="Times New Roman" pitchFamily="18" charset="0"/>
                <a:ea typeface="+mn-ea"/>
                <a:cs typeface="+mn-cs"/>
              </a:rPr>
              <a:t>, which, in </a:t>
            </a:r>
            <a:r>
              <a:rPr lang="en-US" sz="1200" b="0" i="0" u="none" strike="noStrike" kern="1200" dirty="0" err="1" smtClean="0">
                <a:solidFill>
                  <a:srgbClr val="000000"/>
                </a:solidFill>
                <a:effectLst/>
                <a:latin typeface="Times New Roman" pitchFamily="18" charset="0"/>
                <a:ea typeface="+mn-ea"/>
                <a:cs typeface="+mn-cs"/>
                <a:hlinkClick r:id="rId21" tooltip="Metamorphism"/>
              </a:rPr>
              <a:t>unmetamorphosed</a:t>
            </a:r>
            <a:r>
              <a:rPr lang="en-US" sz="1200" b="0" i="0" kern="1200" dirty="0" smtClean="0">
                <a:solidFill>
                  <a:srgbClr val="000000"/>
                </a:solidFill>
                <a:effectLst/>
                <a:latin typeface="Times New Roman" pitchFamily="18" charset="0"/>
                <a:ea typeface="+mn-ea"/>
                <a:cs typeface="+mn-cs"/>
              </a:rPr>
              <a:t> rocks, can only be formed by the </a:t>
            </a:r>
            <a:r>
              <a:rPr lang="en-US" sz="1200" b="0" i="0" u="none" strike="noStrike" kern="1200" dirty="0" smtClean="0">
                <a:solidFill>
                  <a:srgbClr val="000000"/>
                </a:solidFill>
                <a:effectLst/>
                <a:latin typeface="Times New Roman" pitchFamily="18" charset="0"/>
                <a:ea typeface="+mn-ea"/>
                <a:cs typeface="+mn-cs"/>
                <a:hlinkClick r:id="rId22" tooltip="Shock wave"/>
              </a:rPr>
              <a:t>shock pressures</a:t>
            </a:r>
            <a:r>
              <a:rPr lang="en-US" sz="1200" b="0" i="0" kern="1200" dirty="0" smtClean="0">
                <a:solidFill>
                  <a:srgbClr val="000000"/>
                </a:solidFill>
                <a:effectLst/>
                <a:latin typeface="Times New Roman" pitchFamily="18" charset="0"/>
                <a:ea typeface="+mn-ea"/>
                <a:cs typeface="+mn-cs"/>
              </a:rPr>
              <a:t> associated with meteorite impact. The </a:t>
            </a:r>
            <a:r>
              <a:rPr lang="en-US" sz="1200" b="0" i="0" kern="1200" dirty="0" err="1" smtClean="0">
                <a:solidFill>
                  <a:srgbClr val="000000"/>
                </a:solidFill>
                <a:effectLst/>
                <a:latin typeface="Times New Roman" pitchFamily="18" charset="0"/>
                <a:ea typeface="+mn-ea"/>
                <a:cs typeface="+mn-cs"/>
              </a:rPr>
              <a:t>coesite</a:t>
            </a:r>
            <a:r>
              <a:rPr lang="en-US" sz="1200" b="0" i="0" kern="1200" dirty="0" smtClean="0">
                <a:solidFill>
                  <a:srgbClr val="000000"/>
                </a:solidFill>
                <a:effectLst/>
                <a:latin typeface="Times New Roman" pitchFamily="18" charset="0"/>
                <a:ea typeface="+mn-ea"/>
                <a:cs typeface="+mn-cs"/>
              </a:rPr>
              <a:t> was found in the locally derived </a:t>
            </a:r>
            <a:r>
              <a:rPr lang="en-US" sz="1200" b="0" i="0" u="none" strike="noStrike" kern="1200" dirty="0" err="1" smtClean="0">
                <a:solidFill>
                  <a:srgbClr val="000000"/>
                </a:solidFill>
                <a:effectLst/>
                <a:latin typeface="Times New Roman" pitchFamily="18" charset="0"/>
                <a:ea typeface="+mn-ea"/>
                <a:cs typeface="+mn-cs"/>
                <a:hlinkClick r:id="rId23" tooltip="Suevite"/>
              </a:rPr>
              <a:t>suevite</a:t>
            </a:r>
            <a:r>
              <a:rPr lang="en-US" sz="1200" b="0" i="0" kern="1200" dirty="0" smtClean="0">
                <a:solidFill>
                  <a:srgbClr val="000000"/>
                </a:solidFill>
                <a:effectLst/>
                <a:latin typeface="Times New Roman" pitchFamily="18" charset="0"/>
                <a:ea typeface="+mn-ea"/>
                <a:cs typeface="+mn-cs"/>
              </a:rPr>
              <a:t> building stone of the </a:t>
            </a:r>
            <a:r>
              <a:rPr lang="en-US" sz="1200" b="0" i="0" u="none" strike="noStrike" kern="1200" dirty="0" err="1" smtClean="0">
                <a:solidFill>
                  <a:srgbClr val="000000"/>
                </a:solidFill>
                <a:effectLst/>
                <a:latin typeface="Times New Roman" pitchFamily="18" charset="0"/>
                <a:ea typeface="+mn-ea"/>
                <a:cs typeface="+mn-cs"/>
                <a:hlinkClick r:id="rId7" tooltip="Nördlingen"/>
              </a:rPr>
              <a:t>Nördlingen</a:t>
            </a:r>
            <a:r>
              <a:rPr lang="en-US" sz="1200" b="0" i="0" kern="1200" dirty="0" smtClean="0">
                <a:solidFill>
                  <a:srgbClr val="000000"/>
                </a:solidFill>
                <a:effectLst/>
                <a:latin typeface="Times New Roman" pitchFamily="18" charset="0"/>
                <a:ea typeface="+mn-ea"/>
                <a:cs typeface="+mn-cs"/>
              </a:rPr>
              <a:t> town church.</a:t>
            </a:r>
            <a:r>
              <a:rPr lang="en-US" sz="1200" b="0" i="0" u="none" strike="noStrike" kern="1200" baseline="30000" dirty="0" smtClean="0">
                <a:solidFill>
                  <a:srgbClr val="000000"/>
                </a:solidFill>
                <a:effectLst/>
                <a:latin typeface="Times New Roman" pitchFamily="18" charset="0"/>
                <a:ea typeface="+mn-ea"/>
                <a:cs typeface="+mn-cs"/>
                <a:hlinkClick r:id="rId24"/>
              </a:rPr>
              <a:t>[4]</a:t>
            </a:r>
            <a:r>
              <a:rPr lang="en-US" sz="1200" b="0" i="0" kern="1200" dirty="0" smtClean="0">
                <a:solidFill>
                  <a:srgbClr val="000000"/>
                </a:solidFill>
                <a:effectLst/>
                <a:latin typeface="Times New Roman" pitchFamily="18" charset="0"/>
                <a:ea typeface="+mn-ea"/>
                <a:cs typeface="+mn-cs"/>
              </a:rPr>
              <a:t> The </a:t>
            </a:r>
            <a:r>
              <a:rPr lang="en-US" sz="1200" b="0" i="0" kern="1200" dirty="0" err="1" smtClean="0">
                <a:solidFill>
                  <a:srgbClr val="000000"/>
                </a:solidFill>
                <a:effectLst/>
                <a:latin typeface="Times New Roman" pitchFamily="18" charset="0"/>
                <a:ea typeface="+mn-ea"/>
                <a:cs typeface="+mn-cs"/>
              </a:rPr>
              <a:t>suevite</a:t>
            </a:r>
            <a:r>
              <a:rPr lang="en-US" sz="1200" b="0" i="0" kern="1200" dirty="0" smtClean="0">
                <a:solidFill>
                  <a:srgbClr val="000000"/>
                </a:solidFill>
                <a:effectLst/>
                <a:latin typeface="Times New Roman" pitchFamily="18" charset="0"/>
                <a:ea typeface="+mn-ea"/>
                <a:cs typeface="+mn-cs"/>
              </a:rPr>
              <a:t> was formed from </a:t>
            </a:r>
            <a:r>
              <a:rPr lang="en-US" sz="1200" b="0" i="0" kern="1200" dirty="0" err="1" smtClean="0">
                <a:solidFill>
                  <a:srgbClr val="000000"/>
                </a:solidFill>
                <a:effectLst/>
                <a:latin typeface="Times New Roman" pitchFamily="18" charset="0"/>
                <a:ea typeface="+mn-ea"/>
                <a:cs typeface="+mn-cs"/>
              </a:rPr>
              <a:t>mesozoic</a:t>
            </a:r>
            <a:r>
              <a:rPr lang="en-US" sz="1200" b="0" i="0" kern="1200" dirty="0" smtClean="0">
                <a:solidFill>
                  <a:srgbClr val="000000"/>
                </a:solidFill>
                <a:effectLst/>
                <a:latin typeface="Times New Roman" pitchFamily="18" charset="0"/>
                <a:ea typeface="+mn-ea"/>
                <a:cs typeface="+mn-cs"/>
              </a:rPr>
              <a:t> sediments shocked by the </a:t>
            </a:r>
            <a:r>
              <a:rPr lang="en-US" sz="1200" b="0" i="0" u="none" strike="noStrike" kern="1200" dirty="0" smtClean="0">
                <a:solidFill>
                  <a:srgbClr val="000000"/>
                </a:solidFill>
                <a:effectLst/>
                <a:latin typeface="Times New Roman" pitchFamily="18" charset="0"/>
                <a:ea typeface="+mn-ea"/>
                <a:cs typeface="+mn-cs"/>
                <a:hlinkClick r:id="rId25" tooltip="Bolide"/>
              </a:rPr>
              <a:t>bolide</a:t>
            </a:r>
            <a:r>
              <a:rPr lang="en-US" sz="1200" b="0" i="0" kern="1200" dirty="0" smtClean="0">
                <a:solidFill>
                  <a:srgbClr val="000000"/>
                </a:solidFill>
                <a:effectLst/>
                <a:latin typeface="Times New Roman" pitchFamily="18" charset="0"/>
                <a:ea typeface="+mn-ea"/>
                <a:cs typeface="+mn-cs"/>
              </a:rPr>
              <a:t> impact.</a:t>
            </a:r>
            <a:r>
              <a:rPr lang="en-US" sz="1200" b="0" i="0" u="none" strike="noStrike" kern="1200" baseline="30000" dirty="0" smtClean="0">
                <a:solidFill>
                  <a:srgbClr val="000000"/>
                </a:solidFill>
                <a:effectLst/>
                <a:latin typeface="Times New Roman" pitchFamily="18" charset="0"/>
                <a:ea typeface="+mn-ea"/>
                <a:cs typeface="+mn-cs"/>
                <a:hlinkClick r:id="rId26"/>
              </a:rPr>
              <a:t>[5]</a:t>
            </a:r>
            <a:r>
              <a:rPr lang="en-US" sz="1200" b="0" i="0" u="none" strike="noStrike" kern="1200" baseline="30000" dirty="0" smtClean="0">
                <a:solidFill>
                  <a:srgbClr val="000000"/>
                </a:solidFill>
                <a:effectLst/>
                <a:latin typeface="Times New Roman" pitchFamily="18" charset="0"/>
                <a:ea typeface="+mn-ea"/>
                <a:cs typeface="+mn-cs"/>
                <a:hlinkClick r:id="rId27"/>
              </a:rPr>
              <a:t>[6]</a:t>
            </a:r>
            <a:endParaRPr lang="en-US" sz="1200" b="0" i="0" kern="1200" dirty="0" smtClean="0">
              <a:solidFill>
                <a:srgbClr val="000000"/>
              </a:solidFill>
              <a:effectLst/>
              <a:latin typeface="Times New Roman" pitchFamily="18" charset="0"/>
              <a:ea typeface="+mn-ea"/>
              <a:cs typeface="+mn-cs"/>
            </a:endParaRPr>
          </a:p>
          <a:p>
            <a:r>
              <a:rPr lang="en-US" sz="1200" b="0" i="0" kern="1200" dirty="0" smtClean="0">
                <a:solidFill>
                  <a:srgbClr val="000000"/>
                </a:solidFill>
                <a:effectLst/>
                <a:latin typeface="Times New Roman" pitchFamily="18" charset="0"/>
                <a:ea typeface="+mn-ea"/>
                <a:cs typeface="+mn-cs"/>
              </a:rPr>
              <a:t>Another impact crater, the much smaller (3.8 km diameter) </a:t>
            </a:r>
            <a:r>
              <a:rPr lang="en-US" sz="1200" b="0" i="0" u="none" strike="noStrike" kern="1200" dirty="0" err="1" smtClean="0">
                <a:solidFill>
                  <a:srgbClr val="000000"/>
                </a:solidFill>
                <a:effectLst/>
                <a:latin typeface="Times New Roman" pitchFamily="18" charset="0"/>
                <a:ea typeface="+mn-ea"/>
                <a:cs typeface="+mn-cs"/>
                <a:hlinkClick r:id="rId28" tooltip="Steinheim crater"/>
              </a:rPr>
              <a:t>Steinheim</a:t>
            </a:r>
            <a:r>
              <a:rPr lang="en-US" sz="1200" b="0" i="0" u="none" strike="noStrike" kern="1200" dirty="0" smtClean="0">
                <a:solidFill>
                  <a:srgbClr val="000000"/>
                </a:solidFill>
                <a:effectLst/>
                <a:latin typeface="Times New Roman" pitchFamily="18" charset="0"/>
                <a:ea typeface="+mn-ea"/>
                <a:cs typeface="+mn-cs"/>
                <a:hlinkClick r:id="rId28" tooltip="Steinheim crater"/>
              </a:rPr>
              <a:t> crater</a:t>
            </a:r>
            <a:r>
              <a:rPr lang="en-US" sz="1200" b="0" i="0" kern="1200" dirty="0" smtClean="0">
                <a:solidFill>
                  <a:srgbClr val="000000"/>
                </a:solidFill>
                <a:effectLst/>
                <a:latin typeface="Times New Roman" pitchFamily="18" charset="0"/>
                <a:ea typeface="+mn-ea"/>
                <a:cs typeface="+mn-cs"/>
              </a:rPr>
              <a:t>,</a:t>
            </a:r>
            <a:r>
              <a:rPr lang="en-US" sz="1200" b="0" i="0" u="none" strike="noStrike" kern="1200" baseline="30000" dirty="0" smtClean="0">
                <a:solidFill>
                  <a:srgbClr val="000000"/>
                </a:solidFill>
                <a:effectLst/>
                <a:latin typeface="Times New Roman" pitchFamily="18" charset="0"/>
                <a:ea typeface="+mn-ea"/>
                <a:cs typeface="+mn-cs"/>
                <a:hlinkClick r:id="rId29"/>
              </a:rPr>
              <a:t>[7]</a:t>
            </a:r>
            <a:r>
              <a:rPr lang="en-US" sz="1200" b="0" i="0" kern="1200" dirty="0" smtClean="0">
                <a:solidFill>
                  <a:srgbClr val="000000"/>
                </a:solidFill>
                <a:effectLst/>
                <a:latin typeface="Times New Roman" pitchFamily="18" charset="0"/>
                <a:ea typeface="+mn-ea"/>
                <a:cs typeface="+mn-cs"/>
              </a:rPr>
              <a:t> is located about 42 km (26 mi) west-southwest from the </a:t>
            </a:r>
            <a:r>
              <a:rPr lang="en-US" sz="1200" b="0" i="0" kern="1200" dirty="0" err="1" smtClean="0">
                <a:solidFill>
                  <a:srgbClr val="000000"/>
                </a:solidFill>
                <a:effectLst/>
                <a:latin typeface="Times New Roman" pitchFamily="18" charset="0"/>
                <a:ea typeface="+mn-ea"/>
                <a:cs typeface="+mn-cs"/>
              </a:rPr>
              <a:t>centre</a:t>
            </a:r>
            <a:r>
              <a:rPr lang="en-US" sz="1200" b="0" i="0" kern="1200" dirty="0" smtClean="0">
                <a:solidFill>
                  <a:srgbClr val="000000"/>
                </a:solidFill>
                <a:effectLst/>
                <a:latin typeface="Times New Roman" pitchFamily="18" charset="0"/>
                <a:ea typeface="+mn-ea"/>
                <a:cs typeface="+mn-cs"/>
              </a:rPr>
              <a:t> of </a:t>
            </a:r>
            <a:r>
              <a:rPr lang="en-US" sz="1200" b="0" i="0" kern="1200" dirty="0" err="1" smtClean="0">
                <a:solidFill>
                  <a:srgbClr val="000000"/>
                </a:solidFill>
                <a:effectLst/>
                <a:latin typeface="Times New Roman" pitchFamily="18" charset="0"/>
                <a:ea typeface="+mn-ea"/>
                <a:cs typeface="+mn-cs"/>
              </a:rPr>
              <a:t>Ries</a:t>
            </a:r>
            <a:r>
              <a:rPr lang="en-US" sz="1200" b="0" i="0" kern="1200" dirty="0" smtClean="0">
                <a:solidFill>
                  <a:srgbClr val="000000"/>
                </a:solidFill>
                <a:effectLst/>
                <a:latin typeface="Times New Roman" pitchFamily="18" charset="0"/>
                <a:ea typeface="+mn-ea"/>
                <a:cs typeface="+mn-cs"/>
              </a:rPr>
              <a:t>. The two craters are believed to have formed nearly simultaneously by the impact of a </a:t>
            </a:r>
            <a:r>
              <a:rPr lang="en-US" sz="1200" b="0" i="0" u="none" strike="noStrike" kern="1200" dirty="0" smtClean="0">
                <a:solidFill>
                  <a:srgbClr val="000000"/>
                </a:solidFill>
                <a:effectLst/>
                <a:latin typeface="Times New Roman" pitchFamily="18" charset="0"/>
                <a:ea typeface="+mn-ea"/>
                <a:cs typeface="+mn-cs"/>
                <a:hlinkClick r:id="rId30" tooltip="Binary asteroid"/>
              </a:rPr>
              <a:t>binary asteroid</a:t>
            </a:r>
            <a:r>
              <a:rPr lang="en-US" sz="1200" b="0" i="0" kern="1200" dirty="0" smtClean="0">
                <a:solidFill>
                  <a:srgbClr val="000000"/>
                </a:solidFill>
                <a:effectLst/>
                <a:latin typeface="Times New Roman" pitchFamily="18" charset="0"/>
                <a:ea typeface="+mn-ea"/>
                <a:cs typeface="+mn-cs"/>
              </a:rPr>
              <a:t>.</a:t>
            </a:r>
          </a:p>
          <a:p>
            <a:r>
              <a:rPr lang="en-US" sz="1200" b="0" i="0" kern="1200" dirty="0" smtClean="0">
                <a:solidFill>
                  <a:srgbClr val="000000"/>
                </a:solidFill>
                <a:effectLst/>
                <a:latin typeface="Times New Roman" pitchFamily="18" charset="0"/>
                <a:ea typeface="+mn-ea"/>
                <a:cs typeface="+mn-cs"/>
              </a:rPr>
              <a:t>Recent computer modeling of the impact event indicates that the impactors probably had diameters of about 1.5 kilometers (4,900 </a:t>
            </a:r>
            <a:r>
              <a:rPr lang="en-US" sz="1200" b="0" i="0" kern="1200" dirty="0" err="1" smtClean="0">
                <a:solidFill>
                  <a:srgbClr val="000000"/>
                </a:solidFill>
                <a:effectLst/>
                <a:latin typeface="Times New Roman" pitchFamily="18" charset="0"/>
                <a:ea typeface="+mn-ea"/>
                <a:cs typeface="+mn-cs"/>
              </a:rPr>
              <a:t>ft</a:t>
            </a:r>
            <a:r>
              <a:rPr lang="en-US" sz="1200" b="0" i="0" kern="1200" dirty="0" smtClean="0">
                <a:solidFill>
                  <a:srgbClr val="000000"/>
                </a:solidFill>
                <a:effectLst/>
                <a:latin typeface="Times New Roman" pitchFamily="18" charset="0"/>
                <a:ea typeface="+mn-ea"/>
                <a:cs typeface="+mn-cs"/>
              </a:rPr>
              <a:t>) (</a:t>
            </a:r>
            <a:r>
              <a:rPr lang="en-US" sz="1200" b="0" i="0" kern="1200" dirty="0" err="1" smtClean="0">
                <a:solidFill>
                  <a:srgbClr val="000000"/>
                </a:solidFill>
                <a:effectLst/>
                <a:latin typeface="Times New Roman" pitchFamily="18" charset="0"/>
                <a:ea typeface="+mn-ea"/>
                <a:cs typeface="+mn-cs"/>
              </a:rPr>
              <a:t>Ries</a:t>
            </a:r>
            <a:r>
              <a:rPr lang="en-US" sz="1200" b="0" i="0" kern="1200" dirty="0" smtClean="0">
                <a:solidFill>
                  <a:srgbClr val="000000"/>
                </a:solidFill>
                <a:effectLst/>
                <a:latin typeface="Times New Roman" pitchFamily="18" charset="0"/>
                <a:ea typeface="+mn-ea"/>
                <a:cs typeface="+mn-cs"/>
              </a:rPr>
              <a:t>) and 150 meters (490 </a:t>
            </a:r>
            <a:r>
              <a:rPr lang="en-US" sz="1200" b="0" i="0" kern="1200" dirty="0" err="1" smtClean="0">
                <a:solidFill>
                  <a:srgbClr val="000000"/>
                </a:solidFill>
                <a:effectLst/>
                <a:latin typeface="Times New Roman" pitchFamily="18" charset="0"/>
                <a:ea typeface="+mn-ea"/>
                <a:cs typeface="+mn-cs"/>
              </a:rPr>
              <a:t>ft</a:t>
            </a:r>
            <a:r>
              <a:rPr lang="en-US" sz="1200" b="0" i="0" kern="1200" dirty="0" smtClean="0">
                <a:solidFill>
                  <a:srgbClr val="000000"/>
                </a:solidFill>
                <a:effectLst/>
                <a:latin typeface="Times New Roman" pitchFamily="18" charset="0"/>
                <a:ea typeface="+mn-ea"/>
                <a:cs typeface="+mn-cs"/>
              </a:rPr>
              <a:t>) (</a:t>
            </a:r>
            <a:r>
              <a:rPr lang="en-US" sz="1200" b="0" i="0" kern="1200" dirty="0" err="1" smtClean="0">
                <a:solidFill>
                  <a:srgbClr val="000000"/>
                </a:solidFill>
                <a:effectLst/>
                <a:latin typeface="Times New Roman" pitchFamily="18" charset="0"/>
                <a:ea typeface="+mn-ea"/>
                <a:cs typeface="+mn-cs"/>
              </a:rPr>
              <a:t>Steinheim</a:t>
            </a:r>
            <a:r>
              <a:rPr lang="en-US" sz="1200" b="0" i="0" kern="1200" dirty="0" smtClean="0">
                <a:solidFill>
                  <a:srgbClr val="000000"/>
                </a:solidFill>
                <a:effectLst/>
                <a:latin typeface="Times New Roman" pitchFamily="18" charset="0"/>
                <a:ea typeface="+mn-ea"/>
                <a:cs typeface="+mn-cs"/>
              </a:rPr>
              <a:t>), had a pre-impact separation of some tens of kilometers, and impacted the target area at an angle around 30 to 50 degrees from the surface in a west-southwest to east-northeast direction. The impact velocity is thought to have been about 20 km/s (45,000 mph). The resulting explosion had the power of 1.8 million </a:t>
            </a:r>
            <a:r>
              <a:rPr lang="en-US" sz="1200" b="0" i="0" u="none" strike="noStrike" kern="1200" dirty="0" smtClean="0">
                <a:solidFill>
                  <a:srgbClr val="000000"/>
                </a:solidFill>
                <a:effectLst/>
                <a:latin typeface="Times New Roman" pitchFamily="18" charset="0"/>
                <a:ea typeface="+mn-ea"/>
                <a:cs typeface="+mn-cs"/>
                <a:hlinkClick r:id="rId31" tooltip="Little Boy"/>
              </a:rPr>
              <a:t>Hiroshima bombs</a:t>
            </a:r>
            <a:r>
              <a:rPr lang="en-US" sz="1200" b="0" i="0" kern="1200" dirty="0" smtClean="0">
                <a:solidFill>
                  <a:srgbClr val="000000"/>
                </a:solidFill>
                <a:effectLst/>
                <a:latin typeface="Times New Roman" pitchFamily="18" charset="0"/>
                <a:ea typeface="+mn-ea"/>
                <a:cs typeface="+mn-cs"/>
              </a:rPr>
              <a:t>, an energy of roughly 2.4×10</a:t>
            </a:r>
            <a:r>
              <a:rPr lang="en-US" sz="1200" b="0" i="0" kern="1200" baseline="30000" dirty="0" smtClean="0">
                <a:solidFill>
                  <a:srgbClr val="000000"/>
                </a:solidFill>
                <a:effectLst/>
                <a:latin typeface="Times New Roman" pitchFamily="18" charset="0"/>
                <a:ea typeface="+mn-ea"/>
                <a:cs typeface="+mn-cs"/>
              </a:rPr>
              <a:t>21</a:t>
            </a:r>
            <a:r>
              <a:rPr lang="en-US" sz="1200" b="0" i="0" kern="1200" dirty="0" smtClean="0">
                <a:solidFill>
                  <a:srgbClr val="000000"/>
                </a:solidFill>
                <a:effectLst/>
                <a:latin typeface="Times New Roman" pitchFamily="18" charset="0"/>
                <a:ea typeface="+mn-ea"/>
                <a:cs typeface="+mn-cs"/>
              </a:rPr>
              <a:t> joules.</a:t>
            </a:r>
          </a:p>
          <a:p>
            <a:r>
              <a:rPr lang="en-US" sz="1200" b="0" i="0" kern="1200" dirty="0" smtClean="0">
                <a:solidFill>
                  <a:srgbClr val="000000"/>
                </a:solidFill>
                <a:effectLst/>
                <a:latin typeface="Times New Roman" pitchFamily="18" charset="0"/>
                <a:ea typeface="+mn-ea"/>
                <a:cs typeface="+mn-cs"/>
              </a:rPr>
              <a:t>The </a:t>
            </a:r>
            <a:r>
              <a:rPr lang="en-US" sz="1200" b="0" i="0" kern="1200" dirty="0" err="1" smtClean="0">
                <a:solidFill>
                  <a:srgbClr val="000000"/>
                </a:solidFill>
                <a:effectLst/>
                <a:latin typeface="Times New Roman" pitchFamily="18" charset="0"/>
                <a:ea typeface="+mn-ea"/>
                <a:cs typeface="+mn-cs"/>
              </a:rPr>
              <a:t>Ries</a:t>
            </a:r>
            <a:r>
              <a:rPr lang="en-US" sz="1200" b="0" i="0" kern="1200" dirty="0" smtClean="0">
                <a:solidFill>
                  <a:srgbClr val="000000"/>
                </a:solidFill>
                <a:effectLst/>
                <a:latin typeface="Times New Roman" pitchFamily="18" charset="0"/>
                <a:ea typeface="+mn-ea"/>
                <a:cs typeface="+mn-cs"/>
              </a:rPr>
              <a:t> crater impact event is believed to be the source of </a:t>
            </a:r>
            <a:r>
              <a:rPr lang="en-US" sz="1200" b="0" i="0" u="none" strike="noStrike" kern="1200" dirty="0" err="1" smtClean="0">
                <a:solidFill>
                  <a:srgbClr val="000000"/>
                </a:solidFill>
                <a:effectLst/>
                <a:latin typeface="Times New Roman" pitchFamily="18" charset="0"/>
                <a:ea typeface="+mn-ea"/>
                <a:cs typeface="+mn-cs"/>
                <a:hlinkClick r:id="rId32" tooltip="Moldavite"/>
              </a:rPr>
              <a:t>moldavite</a:t>
            </a:r>
            <a:r>
              <a:rPr lang="en-US" sz="1200" b="0" i="0" kern="1200" dirty="0" smtClean="0">
                <a:solidFill>
                  <a:srgbClr val="000000"/>
                </a:solidFill>
                <a:effectLst/>
                <a:latin typeface="Times New Roman" pitchFamily="18" charset="0"/>
                <a:ea typeface="+mn-ea"/>
                <a:cs typeface="+mn-cs"/>
              </a:rPr>
              <a:t> </a:t>
            </a:r>
            <a:r>
              <a:rPr lang="en-US" sz="1200" b="0" i="0" u="none" strike="noStrike" kern="1200" dirty="0" smtClean="0">
                <a:solidFill>
                  <a:srgbClr val="000000"/>
                </a:solidFill>
                <a:effectLst/>
                <a:latin typeface="Times New Roman" pitchFamily="18" charset="0"/>
                <a:ea typeface="+mn-ea"/>
                <a:cs typeface="+mn-cs"/>
                <a:hlinkClick r:id="rId33" tooltip="Tektite"/>
              </a:rPr>
              <a:t>tektites</a:t>
            </a:r>
            <a:r>
              <a:rPr lang="en-US" sz="1200" b="0" i="0" kern="1200" dirty="0" smtClean="0">
                <a:solidFill>
                  <a:srgbClr val="000000"/>
                </a:solidFill>
                <a:effectLst/>
                <a:latin typeface="Times New Roman" pitchFamily="18" charset="0"/>
                <a:ea typeface="+mn-ea"/>
                <a:cs typeface="+mn-cs"/>
              </a:rPr>
              <a:t> found in </a:t>
            </a:r>
            <a:r>
              <a:rPr lang="en-US" sz="1200" b="0" i="0" u="none" strike="noStrike" kern="1200" dirty="0" err="1" smtClean="0">
                <a:solidFill>
                  <a:srgbClr val="000000"/>
                </a:solidFill>
                <a:effectLst/>
                <a:latin typeface="Times New Roman" pitchFamily="18" charset="0"/>
                <a:ea typeface="+mn-ea"/>
                <a:cs typeface="+mn-cs"/>
                <a:hlinkClick r:id="rId34" tooltip="Bohemia"/>
              </a:rPr>
              <a:t>Bohemia</a:t>
            </a:r>
            <a:r>
              <a:rPr lang="en-US" sz="1200" b="0" i="0" kern="1200" dirty="0" err="1" smtClean="0">
                <a:solidFill>
                  <a:srgbClr val="000000"/>
                </a:solidFill>
                <a:effectLst/>
                <a:latin typeface="Times New Roman" pitchFamily="18" charset="0"/>
                <a:ea typeface="+mn-ea"/>
                <a:cs typeface="+mn-cs"/>
              </a:rPr>
              <a:t>and</a:t>
            </a:r>
            <a:r>
              <a:rPr lang="en-US" sz="1200" b="0" i="0" kern="1200" dirty="0" smtClean="0">
                <a:solidFill>
                  <a:srgbClr val="000000"/>
                </a:solidFill>
                <a:effectLst/>
                <a:latin typeface="Times New Roman" pitchFamily="18" charset="0"/>
                <a:ea typeface="+mn-ea"/>
                <a:cs typeface="+mn-cs"/>
              </a:rPr>
              <a:t> </a:t>
            </a:r>
            <a:r>
              <a:rPr lang="en-US" sz="1200" b="0" i="0" u="none" strike="noStrike" kern="1200" dirty="0" smtClean="0">
                <a:solidFill>
                  <a:srgbClr val="000000"/>
                </a:solidFill>
                <a:effectLst/>
                <a:latin typeface="Times New Roman" pitchFamily="18" charset="0"/>
                <a:ea typeface="+mn-ea"/>
                <a:cs typeface="+mn-cs"/>
                <a:hlinkClick r:id="rId35" tooltip="Moravia"/>
              </a:rPr>
              <a:t>Moravia</a:t>
            </a:r>
            <a:r>
              <a:rPr lang="en-US" sz="1200" b="0" i="0" kern="1200" dirty="0" smtClean="0">
                <a:solidFill>
                  <a:srgbClr val="000000"/>
                </a:solidFill>
                <a:effectLst/>
                <a:latin typeface="Times New Roman" pitchFamily="18" charset="0"/>
                <a:ea typeface="+mn-ea"/>
                <a:cs typeface="+mn-cs"/>
              </a:rPr>
              <a:t> (</a:t>
            </a:r>
            <a:r>
              <a:rPr lang="en-US" sz="1200" b="0" i="0" u="none" strike="noStrike" kern="1200" dirty="0" smtClean="0">
                <a:solidFill>
                  <a:srgbClr val="000000"/>
                </a:solidFill>
                <a:effectLst/>
                <a:latin typeface="Times New Roman" pitchFamily="18" charset="0"/>
                <a:ea typeface="+mn-ea"/>
                <a:cs typeface="+mn-cs"/>
                <a:hlinkClick r:id="rId36" tooltip="Czech Republic"/>
              </a:rPr>
              <a:t>Czech Republic</a:t>
            </a:r>
            <a:r>
              <a:rPr lang="en-US" sz="1200" b="0" i="0" kern="1200" dirty="0" smtClean="0">
                <a:solidFill>
                  <a:srgbClr val="000000"/>
                </a:solidFill>
                <a:effectLst/>
                <a:latin typeface="Times New Roman" pitchFamily="18" charset="0"/>
                <a:ea typeface="+mn-ea"/>
                <a:cs typeface="+mn-cs"/>
              </a:rPr>
              <a:t>).</a:t>
            </a:r>
            <a:r>
              <a:rPr lang="en-US" sz="1200" b="0" i="0" u="none" strike="noStrike" kern="1200" baseline="30000" dirty="0" smtClean="0">
                <a:solidFill>
                  <a:srgbClr val="000000"/>
                </a:solidFill>
                <a:effectLst/>
                <a:latin typeface="Times New Roman" pitchFamily="18" charset="0"/>
                <a:ea typeface="+mn-ea"/>
                <a:cs typeface="+mn-cs"/>
                <a:hlinkClick r:id="rId37"/>
              </a:rPr>
              <a:t>[8]</a:t>
            </a:r>
            <a:r>
              <a:rPr lang="en-US" sz="1200" b="0" i="0" kern="1200" dirty="0" smtClean="0">
                <a:solidFill>
                  <a:srgbClr val="000000"/>
                </a:solidFill>
                <a:effectLst/>
                <a:latin typeface="Times New Roman" pitchFamily="18" charset="0"/>
                <a:ea typeface="+mn-ea"/>
                <a:cs typeface="+mn-cs"/>
              </a:rPr>
              <a:t> The tektite melt originated from a sand-rich surface layer that was ejected to distances up to 450 km (280 mi) downrange of the crater.</a:t>
            </a:r>
          </a:p>
          <a:p>
            <a:r>
              <a:rPr lang="en-US" sz="1200" b="0" i="0" kern="1200" dirty="0" smtClean="0">
                <a:solidFill>
                  <a:srgbClr val="000000"/>
                </a:solidFill>
                <a:effectLst/>
                <a:latin typeface="Times New Roman" pitchFamily="18" charset="0"/>
                <a:ea typeface="+mn-ea"/>
                <a:cs typeface="+mn-cs"/>
              </a:rPr>
              <a:t>Stone buildings in </a:t>
            </a:r>
            <a:r>
              <a:rPr lang="en-US" sz="1200" b="0" i="0" kern="1200" dirty="0" err="1" smtClean="0">
                <a:solidFill>
                  <a:srgbClr val="000000"/>
                </a:solidFill>
                <a:effectLst/>
                <a:latin typeface="Times New Roman" pitchFamily="18" charset="0"/>
                <a:ea typeface="+mn-ea"/>
                <a:cs typeface="+mn-cs"/>
              </a:rPr>
              <a:t>Nördlingen</a:t>
            </a:r>
            <a:r>
              <a:rPr lang="en-US" sz="1200" b="0" i="0" kern="1200" dirty="0" smtClean="0">
                <a:solidFill>
                  <a:srgbClr val="000000"/>
                </a:solidFill>
                <a:effectLst/>
                <a:latin typeface="Times New Roman" pitchFamily="18" charset="0"/>
                <a:ea typeface="+mn-ea"/>
                <a:cs typeface="+mn-cs"/>
              </a:rPr>
              <a:t> contain millions of tiny </a:t>
            </a:r>
            <a:r>
              <a:rPr lang="en-US" sz="1200" b="0" i="0" u="none" strike="noStrike" kern="1200" dirty="0" smtClean="0">
                <a:solidFill>
                  <a:srgbClr val="000000"/>
                </a:solidFill>
                <a:effectLst/>
                <a:latin typeface="Times New Roman" pitchFamily="18" charset="0"/>
                <a:ea typeface="+mn-ea"/>
                <a:cs typeface="+mn-cs"/>
                <a:hlinkClick r:id="rId38" tooltip="Diamonds"/>
              </a:rPr>
              <a:t>diamonds</a:t>
            </a:r>
            <a:r>
              <a:rPr lang="en-US" sz="1200" b="0" i="0" kern="1200" dirty="0" smtClean="0">
                <a:solidFill>
                  <a:srgbClr val="000000"/>
                </a:solidFill>
                <a:effectLst/>
                <a:latin typeface="Times New Roman" pitchFamily="18" charset="0"/>
                <a:ea typeface="+mn-ea"/>
                <a:cs typeface="+mn-cs"/>
              </a:rPr>
              <a:t>, all less than 0.2 mm (0.0079 in) across. The impact that caused the </a:t>
            </a:r>
            <a:r>
              <a:rPr lang="en-US" sz="1200" b="0" i="0" kern="1200" dirty="0" err="1" smtClean="0">
                <a:solidFill>
                  <a:srgbClr val="000000"/>
                </a:solidFill>
                <a:effectLst/>
                <a:latin typeface="Times New Roman" pitchFamily="18" charset="0"/>
                <a:ea typeface="+mn-ea"/>
                <a:cs typeface="+mn-cs"/>
              </a:rPr>
              <a:t>Nördlinger</a:t>
            </a:r>
            <a:r>
              <a:rPr lang="en-US" sz="1200" b="0" i="0" kern="1200" dirty="0" smtClean="0">
                <a:solidFill>
                  <a:srgbClr val="000000"/>
                </a:solidFill>
                <a:effectLst/>
                <a:latin typeface="Times New Roman" pitchFamily="18" charset="0"/>
                <a:ea typeface="+mn-ea"/>
                <a:cs typeface="+mn-cs"/>
              </a:rPr>
              <a:t> </a:t>
            </a:r>
            <a:r>
              <a:rPr lang="en-US" sz="1200" b="0" i="0" kern="1200" dirty="0" err="1" smtClean="0">
                <a:solidFill>
                  <a:srgbClr val="000000"/>
                </a:solidFill>
                <a:effectLst/>
                <a:latin typeface="Times New Roman" pitchFamily="18" charset="0"/>
                <a:ea typeface="+mn-ea"/>
                <a:cs typeface="+mn-cs"/>
              </a:rPr>
              <a:t>Ries</a:t>
            </a:r>
            <a:r>
              <a:rPr lang="en-US" sz="1200" b="0" i="0" kern="1200" dirty="0" smtClean="0">
                <a:solidFill>
                  <a:srgbClr val="000000"/>
                </a:solidFill>
                <a:effectLst/>
                <a:latin typeface="Times New Roman" pitchFamily="18" charset="0"/>
                <a:ea typeface="+mn-ea"/>
                <a:cs typeface="+mn-cs"/>
              </a:rPr>
              <a:t> crater created an estimated 72,000 </a:t>
            </a:r>
            <a:r>
              <a:rPr lang="en-US" sz="1200" b="0" i="0" u="none" strike="noStrike" kern="1200" dirty="0" err="1" smtClean="0">
                <a:solidFill>
                  <a:srgbClr val="000000"/>
                </a:solidFill>
                <a:effectLst/>
                <a:latin typeface="Times New Roman" pitchFamily="18" charset="0"/>
                <a:ea typeface="+mn-ea"/>
                <a:cs typeface="+mn-cs"/>
                <a:hlinkClick r:id="rId39" tooltip="Tonne"/>
              </a:rPr>
              <a:t>tonnes</a:t>
            </a:r>
            <a:r>
              <a:rPr lang="en-US" sz="1200" b="0" i="0" kern="1200" dirty="0" smtClean="0">
                <a:solidFill>
                  <a:srgbClr val="000000"/>
                </a:solidFill>
                <a:effectLst/>
                <a:latin typeface="Times New Roman" pitchFamily="18" charset="0"/>
                <a:ea typeface="+mn-ea"/>
                <a:cs typeface="+mn-cs"/>
              </a:rPr>
              <a:t> (79,000 </a:t>
            </a:r>
            <a:r>
              <a:rPr lang="en-US" sz="1200" b="0" i="0" u="none" strike="noStrike" kern="1200" dirty="0" smtClean="0">
                <a:solidFill>
                  <a:srgbClr val="000000"/>
                </a:solidFill>
                <a:effectLst/>
                <a:latin typeface="Times New Roman" pitchFamily="18" charset="0"/>
                <a:ea typeface="+mn-ea"/>
                <a:cs typeface="+mn-cs"/>
                <a:hlinkClick r:id="rId40" tooltip="Short ton"/>
              </a:rPr>
              <a:t>short tons</a:t>
            </a:r>
            <a:r>
              <a:rPr lang="en-US" sz="1200" b="0" i="0" kern="1200" dirty="0" smtClean="0">
                <a:solidFill>
                  <a:srgbClr val="000000"/>
                </a:solidFill>
                <a:effectLst/>
                <a:latin typeface="Times New Roman" pitchFamily="18" charset="0"/>
                <a:ea typeface="+mn-ea"/>
                <a:cs typeface="+mn-cs"/>
              </a:rPr>
              <a:t>) of them when it impacted a local </a:t>
            </a:r>
            <a:r>
              <a:rPr lang="en-US" sz="1200" b="0" i="0" u="none" strike="noStrike" kern="1200" dirty="0" smtClean="0">
                <a:solidFill>
                  <a:srgbClr val="000000"/>
                </a:solidFill>
                <a:effectLst/>
                <a:latin typeface="Times New Roman" pitchFamily="18" charset="0"/>
                <a:ea typeface="+mn-ea"/>
                <a:cs typeface="+mn-cs"/>
                <a:hlinkClick r:id="rId41" tooltip="Graphite"/>
              </a:rPr>
              <a:t>graphite</a:t>
            </a:r>
            <a:r>
              <a:rPr lang="en-US" sz="1200" b="0" i="0" kern="1200" dirty="0" smtClean="0">
                <a:solidFill>
                  <a:srgbClr val="000000"/>
                </a:solidFill>
                <a:effectLst/>
                <a:latin typeface="Times New Roman" pitchFamily="18" charset="0"/>
                <a:ea typeface="+mn-ea"/>
                <a:cs typeface="+mn-cs"/>
              </a:rPr>
              <a:t> deposit. Stone from this area was quarried and used to build the local buildings.</a:t>
            </a:r>
            <a:r>
              <a:rPr lang="en-US" sz="1200" b="0" i="0" u="none" strike="noStrike" kern="1200" baseline="30000" dirty="0" smtClean="0">
                <a:solidFill>
                  <a:srgbClr val="000000"/>
                </a:solidFill>
                <a:effectLst/>
                <a:latin typeface="Times New Roman" pitchFamily="18" charset="0"/>
                <a:ea typeface="+mn-ea"/>
                <a:cs typeface="+mn-cs"/>
                <a:hlinkClick r:id="rId42"/>
              </a:rPr>
              <a:t>[9]</a:t>
            </a:r>
            <a:endParaRPr lang="en-US" sz="1200" b="0" i="0" kern="1200" dirty="0" smtClean="0">
              <a:solidFill>
                <a:srgbClr val="000000"/>
              </a:solidFill>
              <a:effectLst/>
              <a:latin typeface="Times New Roman" pitchFamily="18" charset="0"/>
              <a:ea typeface="+mn-ea"/>
              <a:cs typeface="+mn-cs"/>
            </a:endParaRPr>
          </a:p>
          <a:p>
            <a:pPr eaLnBrk="1" hangingPunct="1"/>
            <a:endParaRPr lang="cs-CZ" dirty="0" smtClean="0"/>
          </a:p>
        </p:txBody>
      </p:sp>
      <p:sp>
        <p:nvSpPr>
          <p:cNvPr id="67588" name="Zástupný symbol pro číslo snímku 3"/>
          <p:cNvSpPr>
            <a:spLocks noGrp="1"/>
          </p:cNvSpPr>
          <p:nvPr>
            <p:ph type="sldNum" sz="quarter"/>
          </p:nvPr>
        </p:nvSpPr>
        <p:spPr>
          <a:noFill/>
        </p:spPr>
        <p:txBody>
          <a:bodyPr/>
          <a:lstStyle/>
          <a:p>
            <a:fld id="{89BAE51E-F823-4403-9E9A-EFCD01D453FC}" type="slidenum">
              <a:rPr lang="en-GB"/>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ástupný symbol pro obrázek snímku 1"/>
          <p:cNvSpPr>
            <a:spLocks noGrp="1" noRot="1" noChangeAspect="1" noTextEdit="1"/>
          </p:cNvSpPr>
          <p:nvPr>
            <p:ph type="sldImg"/>
          </p:nvPr>
        </p:nvSpPr>
        <p:spPr/>
      </p:sp>
      <p:sp>
        <p:nvSpPr>
          <p:cNvPr id="68611" name="Zástupný symbol pro poznámky 2"/>
          <p:cNvSpPr>
            <a:spLocks noGrp="1"/>
          </p:cNvSpPr>
          <p:nvPr>
            <p:ph type="body" idx="1"/>
          </p:nvPr>
        </p:nvSpPr>
        <p:spPr>
          <a:noFill/>
          <a:ln/>
        </p:spPr>
        <p:txBody>
          <a:bodyPr/>
          <a:lstStyle/>
          <a:p>
            <a:pPr eaLnBrk="1" hangingPunct="1"/>
            <a:endParaRPr lang="cs-CZ" smtClean="0"/>
          </a:p>
        </p:txBody>
      </p:sp>
      <p:sp>
        <p:nvSpPr>
          <p:cNvPr id="68612" name="Zástupný symbol pro číslo snímku 3"/>
          <p:cNvSpPr>
            <a:spLocks noGrp="1"/>
          </p:cNvSpPr>
          <p:nvPr>
            <p:ph type="sldNum" sz="quarter"/>
          </p:nvPr>
        </p:nvSpPr>
        <p:spPr>
          <a:noFill/>
        </p:spPr>
        <p:txBody>
          <a:bodyPr/>
          <a:lstStyle/>
          <a:p>
            <a:fld id="{88FAF413-CD4F-46B0-9956-47DD878F33DB}" type="slidenum">
              <a:rPr lang="en-GB"/>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p:spPr>
        <p:txBody>
          <a:bodyPr/>
          <a:lstStyle/>
          <a:p>
            <a:fld id="{B61F77C2-6B66-4BC2-9913-9BADC4CA7BD7}" type="slidenum">
              <a:rPr lang="en-GB"/>
              <a:pPr/>
              <a:t>21</a:t>
            </a:fld>
            <a:endParaRPr lang="en-GB"/>
          </a:p>
        </p:txBody>
      </p:sp>
      <p:sp>
        <p:nvSpPr>
          <p:cNvPr id="69635" name="Text Box 1"/>
          <p:cNvSpPr txBox="1">
            <a:spLocks noChangeArrowheads="1"/>
          </p:cNvSpPr>
          <p:nvPr/>
        </p:nvSpPr>
        <p:spPr bwMode="auto">
          <a:xfrm>
            <a:off x="1106488" y="812800"/>
            <a:ext cx="5345112" cy="4010025"/>
          </a:xfrm>
          <a:prstGeom prst="rect">
            <a:avLst/>
          </a:prstGeom>
          <a:solidFill>
            <a:srgbClr val="FFFFFF"/>
          </a:solidFill>
          <a:ln w="9525">
            <a:solidFill>
              <a:srgbClr val="000000"/>
            </a:solidFill>
            <a:miter lim="800000"/>
            <a:headEnd/>
            <a:tailEnd/>
          </a:ln>
        </p:spPr>
        <p:txBody>
          <a:bodyPr wrap="none" anchor="ctr"/>
          <a:lstStyle/>
          <a:p>
            <a:endParaRPr lang="cs-CZ"/>
          </a:p>
        </p:txBody>
      </p:sp>
      <p:sp>
        <p:nvSpPr>
          <p:cNvPr id="69636" name="Rectangle 2"/>
          <p:cNvSpPr txBox="1">
            <a:spLocks noGrp="1" noChangeArrowheads="1"/>
          </p:cNvSpPr>
          <p:nvPr>
            <p:ph type="body"/>
          </p:nvPr>
        </p:nvSpPr>
        <p:spPr>
          <a:xfrm>
            <a:off x="755650" y="5078413"/>
            <a:ext cx="6046788" cy="4811712"/>
          </a:xfrm>
          <a:noFill/>
          <a:ln/>
        </p:spPr>
        <p:txBody>
          <a:bodyPr wrap="none" anchor="ctr"/>
          <a:lstStyle/>
          <a:p>
            <a:pPr eaLnBrk="1" hangingPunct="1"/>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obrázek snímku 1"/>
          <p:cNvSpPr>
            <a:spLocks noGrp="1" noRot="1" noChangeAspect="1" noTextEdit="1"/>
          </p:cNvSpPr>
          <p:nvPr>
            <p:ph type="sldImg"/>
          </p:nvPr>
        </p:nvSpPr>
        <p:spPr/>
      </p:sp>
      <p:sp>
        <p:nvSpPr>
          <p:cNvPr id="70659" name="Zástupný symbol pro poznámky 2"/>
          <p:cNvSpPr>
            <a:spLocks noGrp="1"/>
          </p:cNvSpPr>
          <p:nvPr>
            <p:ph type="body" idx="1"/>
          </p:nvPr>
        </p:nvSpPr>
        <p:spPr>
          <a:noFill/>
          <a:ln/>
        </p:spPr>
        <p:txBody>
          <a:bodyPr/>
          <a:lstStyle/>
          <a:p>
            <a:pPr eaLnBrk="1" hangingPunct="1"/>
            <a:endParaRPr lang="cs-CZ" smtClean="0"/>
          </a:p>
        </p:txBody>
      </p:sp>
      <p:sp>
        <p:nvSpPr>
          <p:cNvPr id="70660" name="Zástupný symbol pro číslo snímku 3"/>
          <p:cNvSpPr>
            <a:spLocks noGrp="1"/>
          </p:cNvSpPr>
          <p:nvPr>
            <p:ph type="sldNum" sz="quarter"/>
          </p:nvPr>
        </p:nvSpPr>
        <p:spPr>
          <a:noFill/>
        </p:spPr>
        <p:txBody>
          <a:bodyPr/>
          <a:lstStyle/>
          <a:p>
            <a:fld id="{906E82BC-0D8A-40B3-9BFA-AB571E03688D}" type="slidenum">
              <a:rPr lang="en-GB"/>
              <a:pPr/>
              <a:t>22</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obrázek snímku 1"/>
          <p:cNvSpPr>
            <a:spLocks noGrp="1" noRot="1" noChangeAspect="1" noTextEdit="1"/>
          </p:cNvSpPr>
          <p:nvPr>
            <p:ph type="sldImg"/>
          </p:nvPr>
        </p:nvSpPr>
        <p:spPr/>
      </p:sp>
      <p:sp>
        <p:nvSpPr>
          <p:cNvPr id="71683" name="Zástupný symbol pro poznámky 2"/>
          <p:cNvSpPr>
            <a:spLocks noGrp="1"/>
          </p:cNvSpPr>
          <p:nvPr>
            <p:ph type="body" idx="1"/>
          </p:nvPr>
        </p:nvSpPr>
        <p:spPr>
          <a:noFill/>
          <a:ln/>
        </p:spPr>
        <p:txBody>
          <a:bodyPr/>
          <a:lstStyle/>
          <a:p>
            <a:pPr eaLnBrk="1" hangingPunct="1"/>
            <a:endParaRPr lang="cs-CZ" smtClean="0"/>
          </a:p>
        </p:txBody>
      </p:sp>
      <p:sp>
        <p:nvSpPr>
          <p:cNvPr id="71684" name="Zástupný symbol pro číslo snímku 3"/>
          <p:cNvSpPr>
            <a:spLocks noGrp="1"/>
          </p:cNvSpPr>
          <p:nvPr>
            <p:ph type="sldNum" sz="quarter"/>
          </p:nvPr>
        </p:nvSpPr>
        <p:spPr>
          <a:noFill/>
        </p:spPr>
        <p:txBody>
          <a:bodyPr/>
          <a:lstStyle/>
          <a:p>
            <a:fld id="{9C1F9E52-0BAB-441A-9FF3-6544A408F7CA}" type="slidenum">
              <a:rPr lang="en-GB"/>
              <a:pPr/>
              <a:t>23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p:nvPr>
        </p:nvSpPr>
        <p:spPr>
          <a:noFill/>
        </p:spPr>
        <p:txBody>
          <a:bodyPr/>
          <a:lstStyle/>
          <a:p>
            <a:fld id="{D7DCD158-7703-4930-B0B1-E5E3462D7DDF}" type="slidenum">
              <a:rPr lang="en-GB"/>
              <a:pPr/>
              <a:t>2</a:t>
            </a:fld>
            <a:endParaRPr lang="en-GB"/>
          </a:p>
        </p:txBody>
      </p:sp>
      <p:sp>
        <p:nvSpPr>
          <p:cNvPr id="61443" name="Text Box 1"/>
          <p:cNvSpPr txBox="1">
            <a:spLocks noChangeArrowheads="1"/>
          </p:cNvSpPr>
          <p:nvPr/>
        </p:nvSpPr>
        <p:spPr bwMode="auto">
          <a:xfrm>
            <a:off x="1106488" y="812800"/>
            <a:ext cx="5345112" cy="4010025"/>
          </a:xfrm>
          <a:prstGeom prst="rect">
            <a:avLst/>
          </a:prstGeom>
          <a:solidFill>
            <a:srgbClr val="FFFFFF"/>
          </a:solidFill>
          <a:ln w="9525">
            <a:solidFill>
              <a:srgbClr val="000000"/>
            </a:solidFill>
            <a:miter lim="800000"/>
            <a:headEnd/>
            <a:tailEnd/>
          </a:ln>
        </p:spPr>
        <p:txBody>
          <a:bodyPr wrap="none" anchor="ctr"/>
          <a:lstStyle/>
          <a:p>
            <a:endParaRPr lang="cs-CZ"/>
          </a:p>
        </p:txBody>
      </p:sp>
      <p:sp>
        <p:nvSpPr>
          <p:cNvPr id="61444" name="Rectangle 2"/>
          <p:cNvSpPr txBox="1">
            <a:spLocks noGrp="1" noChangeArrowheads="1"/>
          </p:cNvSpPr>
          <p:nvPr>
            <p:ph type="body"/>
          </p:nvPr>
        </p:nvSpPr>
        <p:spPr>
          <a:xfrm>
            <a:off x="755650" y="5078413"/>
            <a:ext cx="6046788" cy="4811712"/>
          </a:xfrm>
          <a:noFill/>
          <a:ln/>
        </p:spPr>
        <p:txBody>
          <a:bodyPr wrap="none" anchor="ctr"/>
          <a:lstStyle/>
          <a:p>
            <a:pPr eaLnBrk="1" hangingPunct="1"/>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p:sp>
      <p:sp>
        <p:nvSpPr>
          <p:cNvPr id="72707" name="Zástupný symbol pro poznámky 2"/>
          <p:cNvSpPr>
            <a:spLocks noGrp="1"/>
          </p:cNvSpPr>
          <p:nvPr>
            <p:ph type="body" idx="1"/>
          </p:nvPr>
        </p:nvSpPr>
        <p:spPr>
          <a:noFill/>
          <a:ln/>
        </p:spPr>
        <p:txBody>
          <a:bodyPr/>
          <a:lstStyle/>
          <a:p>
            <a:pPr eaLnBrk="1" hangingPunct="1"/>
            <a:endParaRPr lang="cs-CZ" smtClean="0"/>
          </a:p>
        </p:txBody>
      </p:sp>
      <p:sp>
        <p:nvSpPr>
          <p:cNvPr id="72708" name="Zástupný symbol pro číslo snímku 3"/>
          <p:cNvSpPr>
            <a:spLocks noGrp="1"/>
          </p:cNvSpPr>
          <p:nvPr>
            <p:ph type="sldNum" sz="quarter"/>
          </p:nvPr>
        </p:nvSpPr>
        <p:spPr>
          <a:noFill/>
        </p:spPr>
        <p:txBody>
          <a:bodyPr/>
          <a:lstStyle/>
          <a:p>
            <a:fld id="{254B7F57-52D1-4D6C-94F7-363D582D7926}" type="slidenum">
              <a:rPr lang="en-GB"/>
              <a:pPr/>
              <a:t>24</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obrázek snímku 1"/>
          <p:cNvSpPr>
            <a:spLocks noGrp="1" noRot="1" noChangeAspect="1" noTextEdit="1"/>
          </p:cNvSpPr>
          <p:nvPr>
            <p:ph type="sldImg"/>
          </p:nvPr>
        </p:nvSpPr>
        <p:spPr/>
      </p:sp>
      <p:sp>
        <p:nvSpPr>
          <p:cNvPr id="73731" name="Zástupný symbol pro poznámky 2"/>
          <p:cNvSpPr>
            <a:spLocks noGrp="1"/>
          </p:cNvSpPr>
          <p:nvPr>
            <p:ph type="body" idx="1"/>
          </p:nvPr>
        </p:nvSpPr>
        <p:spPr>
          <a:noFill/>
          <a:ln/>
        </p:spPr>
        <p:txBody>
          <a:bodyPr/>
          <a:lstStyle/>
          <a:p>
            <a:pPr eaLnBrk="1" hangingPunct="1"/>
            <a:endParaRPr lang="cs-CZ" smtClean="0"/>
          </a:p>
        </p:txBody>
      </p:sp>
      <p:sp>
        <p:nvSpPr>
          <p:cNvPr id="73732" name="Zástupný symbol pro číslo snímku 3"/>
          <p:cNvSpPr>
            <a:spLocks noGrp="1"/>
          </p:cNvSpPr>
          <p:nvPr>
            <p:ph type="sldNum" sz="quarter"/>
          </p:nvPr>
        </p:nvSpPr>
        <p:spPr>
          <a:noFill/>
        </p:spPr>
        <p:txBody>
          <a:bodyPr/>
          <a:lstStyle/>
          <a:p>
            <a:fld id="{0AF4A776-3BB2-40AC-97EC-89105CDC2470}" type="slidenum">
              <a:rPr lang="en-GB"/>
              <a:pPr/>
              <a:t>25</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obrázek snímku 1"/>
          <p:cNvSpPr>
            <a:spLocks noGrp="1" noRot="1" noChangeAspect="1" noTextEdit="1"/>
          </p:cNvSpPr>
          <p:nvPr>
            <p:ph type="sldImg"/>
          </p:nvPr>
        </p:nvSpPr>
        <p:spPr/>
      </p:sp>
      <p:sp>
        <p:nvSpPr>
          <p:cNvPr id="74755" name="Zástupný symbol pro poznámky 2"/>
          <p:cNvSpPr>
            <a:spLocks noGrp="1"/>
          </p:cNvSpPr>
          <p:nvPr>
            <p:ph type="body" idx="1"/>
          </p:nvPr>
        </p:nvSpPr>
        <p:spPr>
          <a:noFill/>
          <a:ln/>
        </p:spPr>
        <p:txBody>
          <a:bodyPr/>
          <a:lstStyle/>
          <a:p>
            <a:pPr eaLnBrk="1" hangingPunct="1"/>
            <a:endParaRPr lang="cs-CZ" smtClean="0"/>
          </a:p>
        </p:txBody>
      </p:sp>
      <p:sp>
        <p:nvSpPr>
          <p:cNvPr id="74756" name="Zástupný symbol pro číslo snímku 3"/>
          <p:cNvSpPr>
            <a:spLocks noGrp="1"/>
          </p:cNvSpPr>
          <p:nvPr>
            <p:ph type="sldNum" sz="quarter"/>
          </p:nvPr>
        </p:nvSpPr>
        <p:spPr>
          <a:noFill/>
        </p:spPr>
        <p:txBody>
          <a:bodyPr/>
          <a:lstStyle/>
          <a:p>
            <a:fld id="{7B363985-1D6A-40CF-8384-56CAC69CAEE5}" type="slidenum">
              <a:rPr lang="en-GB"/>
              <a:pPr/>
              <a:t>26</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p:sp>
      <p:sp>
        <p:nvSpPr>
          <p:cNvPr id="75779" name="Zástupný symbol pro poznámky 2"/>
          <p:cNvSpPr>
            <a:spLocks noGrp="1"/>
          </p:cNvSpPr>
          <p:nvPr>
            <p:ph type="body" idx="1"/>
          </p:nvPr>
        </p:nvSpPr>
        <p:spPr>
          <a:noFill/>
          <a:ln/>
        </p:spPr>
        <p:txBody>
          <a:bodyPr/>
          <a:lstStyle/>
          <a:p>
            <a:pPr eaLnBrk="1" hangingPunct="1"/>
            <a:endParaRPr lang="cs-CZ" smtClean="0"/>
          </a:p>
        </p:txBody>
      </p:sp>
      <p:sp>
        <p:nvSpPr>
          <p:cNvPr id="75780" name="Zástupný symbol pro číslo snímku 3"/>
          <p:cNvSpPr>
            <a:spLocks noGrp="1"/>
          </p:cNvSpPr>
          <p:nvPr>
            <p:ph type="sldNum" sz="quarter"/>
          </p:nvPr>
        </p:nvSpPr>
        <p:spPr>
          <a:noFill/>
        </p:spPr>
        <p:txBody>
          <a:bodyPr/>
          <a:lstStyle/>
          <a:p>
            <a:fld id="{36238B71-1724-4ACF-BFB1-3B334D6BDFBA}" type="slidenum">
              <a:rPr lang="en-GB"/>
              <a:pPr/>
              <a:t>27</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p:sp>
      <p:sp>
        <p:nvSpPr>
          <p:cNvPr id="76803" name="Zástupný symbol pro poznámky 2"/>
          <p:cNvSpPr>
            <a:spLocks noGrp="1"/>
          </p:cNvSpPr>
          <p:nvPr>
            <p:ph type="body" idx="1"/>
          </p:nvPr>
        </p:nvSpPr>
        <p:spPr>
          <a:noFill/>
          <a:ln/>
        </p:spPr>
        <p:txBody>
          <a:bodyPr/>
          <a:lstStyle/>
          <a:p>
            <a:pPr eaLnBrk="1" hangingPunct="1"/>
            <a:endParaRPr lang="cs-CZ" smtClean="0"/>
          </a:p>
        </p:txBody>
      </p:sp>
      <p:sp>
        <p:nvSpPr>
          <p:cNvPr id="76804" name="Zástupný symbol pro číslo snímku 3"/>
          <p:cNvSpPr>
            <a:spLocks noGrp="1"/>
          </p:cNvSpPr>
          <p:nvPr>
            <p:ph type="sldNum" sz="quarter"/>
          </p:nvPr>
        </p:nvSpPr>
        <p:spPr>
          <a:noFill/>
        </p:spPr>
        <p:txBody>
          <a:bodyPr/>
          <a:lstStyle/>
          <a:p>
            <a:fld id="{67F1AC96-19B1-4EEA-B2CB-3AA42E437A6A}" type="slidenum">
              <a:rPr lang="en-GB"/>
              <a:pPr/>
              <a:t>28</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p:sp>
      <p:sp>
        <p:nvSpPr>
          <p:cNvPr id="77827" name="Zástupný symbol pro poznámky 2"/>
          <p:cNvSpPr>
            <a:spLocks noGrp="1"/>
          </p:cNvSpPr>
          <p:nvPr>
            <p:ph type="body" idx="1"/>
          </p:nvPr>
        </p:nvSpPr>
        <p:spPr>
          <a:noFill/>
          <a:ln/>
        </p:spPr>
        <p:txBody>
          <a:bodyPr/>
          <a:lstStyle/>
          <a:p>
            <a:pPr eaLnBrk="1" hangingPunct="1"/>
            <a:endParaRPr lang="cs-CZ" smtClean="0"/>
          </a:p>
        </p:txBody>
      </p:sp>
      <p:sp>
        <p:nvSpPr>
          <p:cNvPr id="77828" name="Zástupný symbol pro číslo snímku 3"/>
          <p:cNvSpPr>
            <a:spLocks noGrp="1"/>
          </p:cNvSpPr>
          <p:nvPr>
            <p:ph type="sldNum" sz="quarter"/>
          </p:nvPr>
        </p:nvSpPr>
        <p:spPr>
          <a:noFill/>
        </p:spPr>
        <p:txBody>
          <a:bodyPr/>
          <a:lstStyle/>
          <a:p>
            <a:fld id="{B18F8564-95B4-4716-81FF-7B956772E24E}" type="slidenum">
              <a:rPr lang="en-GB"/>
              <a:pPr/>
              <a:t>29</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p:sp>
      <p:sp>
        <p:nvSpPr>
          <p:cNvPr id="78851" name="Zástupný symbol pro poznámky 2"/>
          <p:cNvSpPr>
            <a:spLocks noGrp="1"/>
          </p:cNvSpPr>
          <p:nvPr>
            <p:ph type="body" idx="1"/>
          </p:nvPr>
        </p:nvSpPr>
        <p:spPr>
          <a:noFill/>
          <a:ln/>
        </p:spPr>
        <p:txBody>
          <a:bodyPr/>
          <a:lstStyle/>
          <a:p>
            <a:pPr eaLnBrk="1" hangingPunct="1"/>
            <a:endParaRPr lang="cs-CZ" smtClean="0"/>
          </a:p>
        </p:txBody>
      </p:sp>
      <p:sp>
        <p:nvSpPr>
          <p:cNvPr id="78852" name="Zástupný symbol pro číslo snímku 3"/>
          <p:cNvSpPr>
            <a:spLocks noGrp="1"/>
          </p:cNvSpPr>
          <p:nvPr>
            <p:ph type="sldNum" sz="quarter"/>
          </p:nvPr>
        </p:nvSpPr>
        <p:spPr>
          <a:noFill/>
        </p:spPr>
        <p:txBody>
          <a:bodyPr/>
          <a:lstStyle/>
          <a:p>
            <a:fld id="{B5FD00C6-CEEC-4141-847F-E6308344BD14}" type="slidenum">
              <a:rPr lang="en-GB"/>
              <a:pPr/>
              <a:t>30</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p:cNvSpPr>
            <a:spLocks noGrp="1" noRot="1" noChangeAspect="1" noTextEdit="1"/>
          </p:cNvSpPr>
          <p:nvPr>
            <p:ph type="sldImg"/>
          </p:nvPr>
        </p:nvSpPr>
        <p:spPr/>
      </p:sp>
      <p:sp>
        <p:nvSpPr>
          <p:cNvPr id="79875" name="Zástupný symbol pro poznámky 2"/>
          <p:cNvSpPr>
            <a:spLocks noGrp="1"/>
          </p:cNvSpPr>
          <p:nvPr>
            <p:ph type="body" idx="1"/>
          </p:nvPr>
        </p:nvSpPr>
        <p:spPr>
          <a:noFill/>
          <a:ln/>
        </p:spPr>
        <p:txBody>
          <a:bodyPr/>
          <a:lstStyle/>
          <a:p>
            <a:pPr eaLnBrk="1" hangingPunct="1"/>
            <a:endParaRPr lang="cs-CZ" smtClean="0"/>
          </a:p>
        </p:txBody>
      </p:sp>
      <p:sp>
        <p:nvSpPr>
          <p:cNvPr id="79876" name="Zástupný symbol pro číslo snímku 3"/>
          <p:cNvSpPr>
            <a:spLocks noGrp="1"/>
          </p:cNvSpPr>
          <p:nvPr>
            <p:ph type="sldNum" sz="quarter"/>
          </p:nvPr>
        </p:nvSpPr>
        <p:spPr>
          <a:noFill/>
        </p:spPr>
        <p:txBody>
          <a:bodyPr/>
          <a:lstStyle/>
          <a:p>
            <a:fld id="{2840CE4F-910A-4D9D-8E5F-9FC23881BB05}" type="slidenum">
              <a:rPr lang="en-GB"/>
              <a:pPr/>
              <a:t>31</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obrázek snímku 1"/>
          <p:cNvSpPr>
            <a:spLocks noGrp="1" noRot="1" noChangeAspect="1" noTextEdit="1"/>
          </p:cNvSpPr>
          <p:nvPr>
            <p:ph type="sldImg"/>
          </p:nvPr>
        </p:nvSpPr>
        <p:spPr/>
      </p:sp>
      <p:sp>
        <p:nvSpPr>
          <p:cNvPr id="80899" name="Zástupný symbol pro poznámky 2"/>
          <p:cNvSpPr>
            <a:spLocks noGrp="1"/>
          </p:cNvSpPr>
          <p:nvPr>
            <p:ph type="body" idx="1"/>
          </p:nvPr>
        </p:nvSpPr>
        <p:spPr>
          <a:noFill/>
          <a:ln/>
        </p:spPr>
        <p:txBody>
          <a:bodyPr/>
          <a:lstStyle/>
          <a:p>
            <a:pPr eaLnBrk="1" hangingPunct="1"/>
            <a:endParaRPr lang="cs-CZ" smtClean="0"/>
          </a:p>
        </p:txBody>
      </p:sp>
      <p:sp>
        <p:nvSpPr>
          <p:cNvPr id="80900" name="Zástupný symbol pro číslo snímku 3"/>
          <p:cNvSpPr>
            <a:spLocks noGrp="1"/>
          </p:cNvSpPr>
          <p:nvPr>
            <p:ph type="sldNum" sz="quarter"/>
          </p:nvPr>
        </p:nvSpPr>
        <p:spPr>
          <a:noFill/>
        </p:spPr>
        <p:txBody>
          <a:bodyPr/>
          <a:lstStyle/>
          <a:p>
            <a:fld id="{9EAD4EC6-AC93-43A0-B301-864C22DF2EA5}" type="slidenum">
              <a:rPr lang="en-GB"/>
              <a:pPr/>
              <a:t>32</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obrázek snímku 1"/>
          <p:cNvSpPr>
            <a:spLocks noGrp="1" noRot="1" noChangeAspect="1" noTextEdit="1"/>
          </p:cNvSpPr>
          <p:nvPr>
            <p:ph type="sldImg"/>
          </p:nvPr>
        </p:nvSpPr>
        <p:spPr/>
      </p:sp>
      <p:sp>
        <p:nvSpPr>
          <p:cNvPr id="81923" name="Zástupný symbol pro poznámky 2"/>
          <p:cNvSpPr>
            <a:spLocks noGrp="1"/>
          </p:cNvSpPr>
          <p:nvPr>
            <p:ph type="body" idx="1"/>
          </p:nvPr>
        </p:nvSpPr>
        <p:spPr>
          <a:noFill/>
          <a:ln/>
        </p:spPr>
        <p:txBody>
          <a:bodyPr/>
          <a:lstStyle/>
          <a:p>
            <a:pPr eaLnBrk="1" hangingPunct="1"/>
            <a:endParaRPr lang="cs-CZ" smtClean="0"/>
          </a:p>
        </p:txBody>
      </p:sp>
      <p:sp>
        <p:nvSpPr>
          <p:cNvPr id="81924" name="Zástupný symbol pro číslo snímku 3"/>
          <p:cNvSpPr>
            <a:spLocks noGrp="1"/>
          </p:cNvSpPr>
          <p:nvPr>
            <p:ph type="sldNum" sz="quarter"/>
          </p:nvPr>
        </p:nvSpPr>
        <p:spPr>
          <a:noFill/>
        </p:spPr>
        <p:txBody>
          <a:bodyPr/>
          <a:lstStyle/>
          <a:p>
            <a:fld id="{BF32979F-3F48-4BB1-9261-F30816DEA9AB}" type="slidenum">
              <a:rPr lang="en-GB"/>
              <a:pPr/>
              <a:t>33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p:cNvSpPr>
            <a:spLocks noGrp="1" noChangeArrowheads="1"/>
          </p:cNvSpPr>
          <p:nvPr>
            <p:ph type="sldNum" sz="quarter"/>
          </p:nvPr>
        </p:nvSpPr>
        <p:spPr>
          <a:noFill/>
        </p:spPr>
        <p:txBody>
          <a:bodyPr/>
          <a:lstStyle/>
          <a:p>
            <a:fld id="{C1C2E8F0-B504-4657-9B1E-577FE18495EF}" type="slidenum">
              <a:rPr lang="en-GB"/>
              <a:pPr/>
              <a:t>3</a:t>
            </a:fld>
            <a:endParaRPr lang="en-GB"/>
          </a:p>
        </p:txBody>
      </p:sp>
      <p:sp>
        <p:nvSpPr>
          <p:cNvPr id="62467" name="Text Box 1"/>
          <p:cNvSpPr txBox="1">
            <a:spLocks noChangeArrowheads="1"/>
          </p:cNvSpPr>
          <p:nvPr/>
        </p:nvSpPr>
        <p:spPr bwMode="auto">
          <a:xfrm>
            <a:off x="1106488" y="812800"/>
            <a:ext cx="5345112" cy="4010025"/>
          </a:xfrm>
          <a:prstGeom prst="rect">
            <a:avLst/>
          </a:prstGeom>
          <a:solidFill>
            <a:srgbClr val="FFFFFF"/>
          </a:solidFill>
          <a:ln w="9525">
            <a:solidFill>
              <a:srgbClr val="000000"/>
            </a:solidFill>
            <a:miter lim="800000"/>
            <a:headEnd/>
            <a:tailEnd/>
          </a:ln>
        </p:spPr>
        <p:txBody>
          <a:bodyPr wrap="none" anchor="ctr"/>
          <a:lstStyle/>
          <a:p>
            <a:endParaRPr lang="cs-CZ"/>
          </a:p>
        </p:txBody>
      </p:sp>
      <p:sp>
        <p:nvSpPr>
          <p:cNvPr id="62468" name="Rectangle 2"/>
          <p:cNvSpPr txBox="1">
            <a:spLocks noGrp="1" noChangeArrowheads="1"/>
          </p:cNvSpPr>
          <p:nvPr>
            <p:ph type="body"/>
          </p:nvPr>
        </p:nvSpPr>
        <p:spPr>
          <a:xfrm>
            <a:off x="755650" y="5078413"/>
            <a:ext cx="6046788" cy="4811712"/>
          </a:xfrm>
          <a:noFill/>
          <a:ln/>
        </p:spPr>
        <p:txBody>
          <a:bodyPr wrap="none" anchor="ctr"/>
          <a:lstStyle/>
          <a:p>
            <a:pPr eaLnBrk="1" hangingPunct="1"/>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obrázek snímku 1"/>
          <p:cNvSpPr>
            <a:spLocks noGrp="1" noRot="1" noChangeAspect="1" noTextEdit="1"/>
          </p:cNvSpPr>
          <p:nvPr>
            <p:ph type="sldImg"/>
          </p:nvPr>
        </p:nvSpPr>
        <p:spPr/>
      </p:sp>
      <p:sp>
        <p:nvSpPr>
          <p:cNvPr id="82947" name="Zástupný symbol pro poznámky 2"/>
          <p:cNvSpPr>
            <a:spLocks noGrp="1"/>
          </p:cNvSpPr>
          <p:nvPr>
            <p:ph type="body" idx="1"/>
          </p:nvPr>
        </p:nvSpPr>
        <p:spPr>
          <a:noFill/>
          <a:ln/>
        </p:spPr>
        <p:txBody>
          <a:bodyPr/>
          <a:lstStyle/>
          <a:p>
            <a:pPr eaLnBrk="1" hangingPunct="1"/>
            <a:endParaRPr lang="cs-CZ" smtClean="0"/>
          </a:p>
        </p:txBody>
      </p:sp>
      <p:sp>
        <p:nvSpPr>
          <p:cNvPr id="82948" name="Zástupný symbol pro číslo snímku 3"/>
          <p:cNvSpPr>
            <a:spLocks noGrp="1"/>
          </p:cNvSpPr>
          <p:nvPr>
            <p:ph type="sldNum" sz="quarter"/>
          </p:nvPr>
        </p:nvSpPr>
        <p:spPr>
          <a:noFill/>
        </p:spPr>
        <p:txBody>
          <a:bodyPr/>
          <a:lstStyle/>
          <a:p>
            <a:fld id="{BCE3E340-6349-4058-BD1E-0168AE27DEC4}" type="slidenum">
              <a:rPr lang="en-GB"/>
              <a:pPr/>
              <a:t>34</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p:sp>
      <p:sp>
        <p:nvSpPr>
          <p:cNvPr id="83971" name="Zástupný symbol pro poznámky 2"/>
          <p:cNvSpPr>
            <a:spLocks noGrp="1"/>
          </p:cNvSpPr>
          <p:nvPr>
            <p:ph type="body" idx="1"/>
          </p:nvPr>
        </p:nvSpPr>
        <p:spPr>
          <a:noFill/>
          <a:ln/>
        </p:spPr>
        <p:txBody>
          <a:bodyPr/>
          <a:lstStyle/>
          <a:p>
            <a:pPr eaLnBrk="1" hangingPunct="1"/>
            <a:endParaRPr lang="cs-CZ" smtClean="0"/>
          </a:p>
        </p:txBody>
      </p:sp>
      <p:sp>
        <p:nvSpPr>
          <p:cNvPr id="83972" name="Zástupný symbol pro číslo snímku 3"/>
          <p:cNvSpPr>
            <a:spLocks noGrp="1"/>
          </p:cNvSpPr>
          <p:nvPr>
            <p:ph type="sldNum" sz="quarter"/>
          </p:nvPr>
        </p:nvSpPr>
        <p:spPr>
          <a:noFill/>
        </p:spPr>
        <p:txBody>
          <a:bodyPr/>
          <a:lstStyle/>
          <a:p>
            <a:fld id="{A9A08AD2-E4C4-4FFF-AB18-A8123B4B843E}" type="slidenum">
              <a:rPr lang="en-GB"/>
              <a:pPr/>
              <a:t>35</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p:sp>
      <p:sp>
        <p:nvSpPr>
          <p:cNvPr id="84995" name="Zástupný symbol pro poznámky 2"/>
          <p:cNvSpPr>
            <a:spLocks noGrp="1"/>
          </p:cNvSpPr>
          <p:nvPr>
            <p:ph type="body" idx="1"/>
          </p:nvPr>
        </p:nvSpPr>
        <p:spPr>
          <a:noFill/>
          <a:ln/>
        </p:spPr>
        <p:txBody>
          <a:bodyPr/>
          <a:lstStyle/>
          <a:p>
            <a:pPr eaLnBrk="1" hangingPunct="1"/>
            <a:endParaRPr lang="cs-CZ" smtClean="0"/>
          </a:p>
        </p:txBody>
      </p:sp>
      <p:sp>
        <p:nvSpPr>
          <p:cNvPr id="84996" name="Zástupný symbol pro číslo snímku 3"/>
          <p:cNvSpPr>
            <a:spLocks noGrp="1"/>
          </p:cNvSpPr>
          <p:nvPr>
            <p:ph type="sldNum" sz="quarter"/>
          </p:nvPr>
        </p:nvSpPr>
        <p:spPr>
          <a:noFill/>
        </p:spPr>
        <p:txBody>
          <a:bodyPr/>
          <a:lstStyle/>
          <a:p>
            <a:fld id="{E94B1C52-4618-4C1E-B947-96D2C088FDEE}" type="slidenum">
              <a:rPr lang="en-GB"/>
              <a:pPr/>
              <a:t>36</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p:sp>
      <p:sp>
        <p:nvSpPr>
          <p:cNvPr id="86019" name="Zástupný symbol pro poznámky 2"/>
          <p:cNvSpPr>
            <a:spLocks noGrp="1"/>
          </p:cNvSpPr>
          <p:nvPr>
            <p:ph type="body" idx="1"/>
          </p:nvPr>
        </p:nvSpPr>
        <p:spPr>
          <a:noFill/>
          <a:ln/>
        </p:spPr>
        <p:txBody>
          <a:bodyPr/>
          <a:lstStyle/>
          <a:p>
            <a:pPr eaLnBrk="1" hangingPunct="1"/>
            <a:endParaRPr lang="cs-CZ" smtClean="0"/>
          </a:p>
        </p:txBody>
      </p:sp>
      <p:sp>
        <p:nvSpPr>
          <p:cNvPr id="86020" name="Zástupný symbol pro číslo snímku 3"/>
          <p:cNvSpPr>
            <a:spLocks noGrp="1"/>
          </p:cNvSpPr>
          <p:nvPr>
            <p:ph type="sldNum" sz="quarter"/>
          </p:nvPr>
        </p:nvSpPr>
        <p:spPr>
          <a:noFill/>
        </p:spPr>
        <p:txBody>
          <a:bodyPr/>
          <a:lstStyle/>
          <a:p>
            <a:fld id="{326959C0-C337-490F-BEBB-655B652E0D78}" type="slidenum">
              <a:rPr lang="en-GB"/>
              <a:pPr/>
              <a:t>37</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p:cNvSpPr>
            <a:spLocks noGrp="1" noRot="1" noChangeAspect="1" noTextEdit="1"/>
          </p:cNvSpPr>
          <p:nvPr>
            <p:ph type="sldImg"/>
          </p:nvPr>
        </p:nvSpPr>
        <p:spPr/>
      </p:sp>
      <p:sp>
        <p:nvSpPr>
          <p:cNvPr id="87043" name="Zástupný symbol pro poznámky 2"/>
          <p:cNvSpPr>
            <a:spLocks noGrp="1"/>
          </p:cNvSpPr>
          <p:nvPr>
            <p:ph type="body" idx="1"/>
          </p:nvPr>
        </p:nvSpPr>
        <p:spPr>
          <a:noFill/>
          <a:ln/>
        </p:spPr>
        <p:txBody>
          <a:bodyPr/>
          <a:lstStyle/>
          <a:p>
            <a:pPr eaLnBrk="1" hangingPunct="1"/>
            <a:endParaRPr lang="cs-CZ" smtClean="0"/>
          </a:p>
        </p:txBody>
      </p:sp>
      <p:sp>
        <p:nvSpPr>
          <p:cNvPr id="87044" name="Zástupný symbol pro číslo snímku 3"/>
          <p:cNvSpPr>
            <a:spLocks noGrp="1"/>
          </p:cNvSpPr>
          <p:nvPr>
            <p:ph type="sldNum" sz="quarter"/>
          </p:nvPr>
        </p:nvSpPr>
        <p:spPr>
          <a:noFill/>
        </p:spPr>
        <p:txBody>
          <a:bodyPr/>
          <a:lstStyle/>
          <a:p>
            <a:fld id="{4DD71358-D9F2-400A-A5FF-B614D42048CF}" type="slidenum">
              <a:rPr lang="en-GB"/>
              <a:pPr/>
              <a:t>38</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p:sp>
      <p:sp>
        <p:nvSpPr>
          <p:cNvPr id="88067" name="Zástupný symbol pro poznámky 2"/>
          <p:cNvSpPr>
            <a:spLocks noGrp="1"/>
          </p:cNvSpPr>
          <p:nvPr>
            <p:ph type="body" idx="1"/>
          </p:nvPr>
        </p:nvSpPr>
        <p:spPr>
          <a:noFill/>
          <a:ln/>
        </p:spPr>
        <p:txBody>
          <a:bodyPr/>
          <a:lstStyle/>
          <a:p>
            <a:pPr eaLnBrk="1" hangingPunct="1"/>
            <a:endParaRPr lang="cs-CZ" smtClean="0"/>
          </a:p>
        </p:txBody>
      </p:sp>
      <p:sp>
        <p:nvSpPr>
          <p:cNvPr id="88068" name="Zástupný symbol pro číslo snímku 3"/>
          <p:cNvSpPr>
            <a:spLocks noGrp="1"/>
          </p:cNvSpPr>
          <p:nvPr>
            <p:ph type="sldNum" sz="quarter"/>
          </p:nvPr>
        </p:nvSpPr>
        <p:spPr>
          <a:noFill/>
        </p:spPr>
        <p:txBody>
          <a:bodyPr/>
          <a:lstStyle/>
          <a:p>
            <a:fld id="{D127B6C7-DBC1-432F-BA6A-F249C0621F0B}" type="slidenum">
              <a:rPr lang="en-GB"/>
              <a:pPr/>
              <a:t>39</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obrázek snímku 1"/>
          <p:cNvSpPr>
            <a:spLocks noGrp="1" noRot="1" noChangeAspect="1" noTextEdit="1"/>
          </p:cNvSpPr>
          <p:nvPr>
            <p:ph type="sldImg"/>
          </p:nvPr>
        </p:nvSpPr>
        <p:spPr/>
      </p:sp>
      <p:sp>
        <p:nvSpPr>
          <p:cNvPr id="89091" name="Zástupný symbol pro poznámky 2"/>
          <p:cNvSpPr>
            <a:spLocks noGrp="1"/>
          </p:cNvSpPr>
          <p:nvPr>
            <p:ph type="body" idx="1"/>
          </p:nvPr>
        </p:nvSpPr>
        <p:spPr>
          <a:noFill/>
          <a:ln/>
        </p:spPr>
        <p:txBody>
          <a:bodyPr/>
          <a:lstStyle/>
          <a:p>
            <a:pPr eaLnBrk="1" hangingPunct="1"/>
            <a:endParaRPr lang="cs-CZ" smtClean="0"/>
          </a:p>
        </p:txBody>
      </p:sp>
      <p:sp>
        <p:nvSpPr>
          <p:cNvPr id="89092" name="Zástupný symbol pro číslo snímku 3"/>
          <p:cNvSpPr>
            <a:spLocks noGrp="1"/>
          </p:cNvSpPr>
          <p:nvPr>
            <p:ph type="sldNum" sz="quarter"/>
          </p:nvPr>
        </p:nvSpPr>
        <p:spPr>
          <a:noFill/>
        </p:spPr>
        <p:txBody>
          <a:bodyPr/>
          <a:lstStyle/>
          <a:p>
            <a:fld id="{3D14F6B9-6BCE-459B-BBF5-A8D573EE674E}" type="slidenum">
              <a:rPr lang="en-GB"/>
              <a:pPr/>
              <a:t>40</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obrázek snímku 1"/>
          <p:cNvSpPr>
            <a:spLocks noGrp="1" noRot="1" noChangeAspect="1" noTextEdit="1"/>
          </p:cNvSpPr>
          <p:nvPr>
            <p:ph type="sldImg"/>
          </p:nvPr>
        </p:nvSpPr>
        <p:spPr/>
      </p:sp>
      <p:sp>
        <p:nvSpPr>
          <p:cNvPr id="90115" name="Zástupný symbol pro poznámky 2"/>
          <p:cNvSpPr>
            <a:spLocks noGrp="1"/>
          </p:cNvSpPr>
          <p:nvPr>
            <p:ph type="body" idx="1"/>
          </p:nvPr>
        </p:nvSpPr>
        <p:spPr>
          <a:noFill/>
          <a:ln/>
        </p:spPr>
        <p:txBody>
          <a:bodyPr/>
          <a:lstStyle/>
          <a:p>
            <a:pPr eaLnBrk="1" hangingPunct="1"/>
            <a:endParaRPr lang="cs-CZ" smtClean="0"/>
          </a:p>
        </p:txBody>
      </p:sp>
      <p:sp>
        <p:nvSpPr>
          <p:cNvPr id="90116" name="Zástupný symbol pro číslo snímku 3"/>
          <p:cNvSpPr>
            <a:spLocks noGrp="1"/>
          </p:cNvSpPr>
          <p:nvPr>
            <p:ph type="sldNum" sz="quarter"/>
          </p:nvPr>
        </p:nvSpPr>
        <p:spPr>
          <a:noFill/>
        </p:spPr>
        <p:txBody>
          <a:bodyPr/>
          <a:lstStyle/>
          <a:p>
            <a:fld id="{40A1335F-763F-4206-9D42-A958DA8FE7B5}" type="slidenum">
              <a:rPr lang="en-GB"/>
              <a:pPr/>
              <a:t>41</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p:cNvSpPr>
            <a:spLocks noGrp="1" noRot="1" noChangeAspect="1" noTextEdit="1"/>
          </p:cNvSpPr>
          <p:nvPr>
            <p:ph type="sldImg"/>
          </p:nvPr>
        </p:nvSpPr>
        <p:spPr/>
      </p:sp>
      <p:sp>
        <p:nvSpPr>
          <p:cNvPr id="91139" name="Zástupný symbol pro poznámky 2"/>
          <p:cNvSpPr>
            <a:spLocks noGrp="1"/>
          </p:cNvSpPr>
          <p:nvPr>
            <p:ph type="body" idx="1"/>
          </p:nvPr>
        </p:nvSpPr>
        <p:spPr>
          <a:noFill/>
          <a:ln/>
        </p:spPr>
        <p:txBody>
          <a:bodyPr/>
          <a:lstStyle/>
          <a:p>
            <a:pPr eaLnBrk="1" hangingPunct="1"/>
            <a:endParaRPr lang="cs-CZ" smtClean="0"/>
          </a:p>
        </p:txBody>
      </p:sp>
      <p:sp>
        <p:nvSpPr>
          <p:cNvPr id="91140" name="Zástupný symbol pro číslo snímku 3"/>
          <p:cNvSpPr>
            <a:spLocks noGrp="1"/>
          </p:cNvSpPr>
          <p:nvPr>
            <p:ph type="sldNum" sz="quarter"/>
          </p:nvPr>
        </p:nvSpPr>
        <p:spPr>
          <a:noFill/>
        </p:spPr>
        <p:txBody>
          <a:bodyPr/>
          <a:lstStyle/>
          <a:p>
            <a:fld id="{54B1FB0C-1FB6-49D1-B009-6F2A74EC2182}" type="slidenum">
              <a:rPr lang="en-GB"/>
              <a:pPr/>
              <a:t>42</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p:sp>
      <p:sp>
        <p:nvSpPr>
          <p:cNvPr id="92163" name="Zástupný symbol pro poznámky 2"/>
          <p:cNvSpPr>
            <a:spLocks noGrp="1"/>
          </p:cNvSpPr>
          <p:nvPr>
            <p:ph type="body" idx="1"/>
          </p:nvPr>
        </p:nvSpPr>
        <p:spPr>
          <a:noFill/>
          <a:ln/>
        </p:spPr>
        <p:txBody>
          <a:bodyPr/>
          <a:lstStyle/>
          <a:p>
            <a:pPr eaLnBrk="1" hangingPunct="1"/>
            <a:endParaRPr lang="cs-CZ" smtClean="0"/>
          </a:p>
        </p:txBody>
      </p:sp>
      <p:sp>
        <p:nvSpPr>
          <p:cNvPr id="92164" name="Zástupný symbol pro číslo snímku 3"/>
          <p:cNvSpPr>
            <a:spLocks noGrp="1"/>
          </p:cNvSpPr>
          <p:nvPr>
            <p:ph type="sldNum" sz="quarter"/>
          </p:nvPr>
        </p:nvSpPr>
        <p:spPr>
          <a:noFill/>
        </p:spPr>
        <p:txBody>
          <a:bodyPr/>
          <a:lstStyle/>
          <a:p>
            <a:fld id="{6A44EF0B-2569-4BC2-8652-C7000C9F0298}" type="slidenum">
              <a:rPr lang="en-GB"/>
              <a:pPr/>
              <a:t>43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p:nvPr>
        </p:nvSpPr>
        <p:spPr>
          <a:noFill/>
        </p:spPr>
        <p:txBody>
          <a:bodyPr/>
          <a:lstStyle/>
          <a:p>
            <a:fld id="{54AD1BD6-7325-43D3-873E-B9E7E2CCAD7E}" type="slidenum">
              <a:rPr lang="en-GB"/>
              <a:pPr/>
              <a:t>4</a:t>
            </a:fld>
            <a:endParaRPr lang="en-GB"/>
          </a:p>
        </p:txBody>
      </p:sp>
      <p:sp>
        <p:nvSpPr>
          <p:cNvPr id="63491" name="Text Box 1"/>
          <p:cNvSpPr txBox="1">
            <a:spLocks noChangeArrowheads="1"/>
          </p:cNvSpPr>
          <p:nvPr/>
        </p:nvSpPr>
        <p:spPr bwMode="auto">
          <a:xfrm>
            <a:off x="1106488" y="812800"/>
            <a:ext cx="5345112" cy="4010025"/>
          </a:xfrm>
          <a:prstGeom prst="rect">
            <a:avLst/>
          </a:prstGeom>
          <a:solidFill>
            <a:srgbClr val="FFFFFF"/>
          </a:solidFill>
          <a:ln w="9525">
            <a:solidFill>
              <a:srgbClr val="000000"/>
            </a:solidFill>
            <a:miter lim="800000"/>
            <a:headEnd/>
            <a:tailEnd/>
          </a:ln>
        </p:spPr>
        <p:txBody>
          <a:bodyPr wrap="none" anchor="ctr"/>
          <a:lstStyle/>
          <a:p>
            <a:endParaRPr lang="cs-CZ"/>
          </a:p>
        </p:txBody>
      </p:sp>
      <p:sp>
        <p:nvSpPr>
          <p:cNvPr id="63492" name="Rectangle 2"/>
          <p:cNvSpPr txBox="1">
            <a:spLocks noGrp="1" noChangeArrowheads="1"/>
          </p:cNvSpPr>
          <p:nvPr>
            <p:ph type="body"/>
          </p:nvPr>
        </p:nvSpPr>
        <p:spPr>
          <a:xfrm>
            <a:off x="755650" y="5078413"/>
            <a:ext cx="6046788" cy="4811712"/>
          </a:xfrm>
          <a:noFill/>
          <a:ln/>
        </p:spPr>
        <p:txBody>
          <a:bodyPr wrap="none" anchor="ctr"/>
          <a:lstStyle/>
          <a:p>
            <a:pPr eaLnBrk="1" hangingPunct="1"/>
            <a:endParaRPr 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obrázek snímku 1"/>
          <p:cNvSpPr>
            <a:spLocks noGrp="1" noRot="1" noChangeAspect="1" noTextEdit="1"/>
          </p:cNvSpPr>
          <p:nvPr>
            <p:ph type="sldImg"/>
          </p:nvPr>
        </p:nvSpPr>
        <p:spPr/>
      </p:sp>
      <p:sp>
        <p:nvSpPr>
          <p:cNvPr id="93187" name="Zástupný symbol pro poznámky 2"/>
          <p:cNvSpPr>
            <a:spLocks noGrp="1"/>
          </p:cNvSpPr>
          <p:nvPr>
            <p:ph type="body" idx="1"/>
          </p:nvPr>
        </p:nvSpPr>
        <p:spPr>
          <a:noFill/>
          <a:ln/>
        </p:spPr>
        <p:txBody>
          <a:bodyPr/>
          <a:lstStyle/>
          <a:p>
            <a:pPr eaLnBrk="1" hangingPunct="1"/>
            <a:endParaRPr lang="cs-CZ" smtClean="0"/>
          </a:p>
        </p:txBody>
      </p:sp>
      <p:sp>
        <p:nvSpPr>
          <p:cNvPr id="93188" name="Zástupný symbol pro číslo snímku 3"/>
          <p:cNvSpPr>
            <a:spLocks noGrp="1"/>
          </p:cNvSpPr>
          <p:nvPr>
            <p:ph type="sldNum" sz="quarter"/>
          </p:nvPr>
        </p:nvSpPr>
        <p:spPr>
          <a:noFill/>
        </p:spPr>
        <p:txBody>
          <a:bodyPr/>
          <a:lstStyle/>
          <a:p>
            <a:fld id="{2F512EA3-D7CA-4805-8B89-43E62D23A93B}" type="slidenum">
              <a:rPr lang="en-GB"/>
              <a:pPr/>
              <a:t>44</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p:cNvSpPr>
            <a:spLocks noGrp="1" noRot="1" noChangeAspect="1" noTextEdit="1"/>
          </p:cNvSpPr>
          <p:nvPr>
            <p:ph type="sldImg"/>
          </p:nvPr>
        </p:nvSpPr>
        <p:spPr/>
      </p:sp>
      <p:sp>
        <p:nvSpPr>
          <p:cNvPr id="94211" name="Zástupný symbol pro poznámky 2"/>
          <p:cNvSpPr>
            <a:spLocks noGrp="1"/>
          </p:cNvSpPr>
          <p:nvPr>
            <p:ph type="body" idx="1"/>
          </p:nvPr>
        </p:nvSpPr>
        <p:spPr>
          <a:noFill/>
          <a:ln/>
        </p:spPr>
        <p:txBody>
          <a:bodyPr/>
          <a:lstStyle/>
          <a:p>
            <a:pPr eaLnBrk="1" hangingPunct="1"/>
            <a:endParaRPr lang="cs-CZ" smtClean="0"/>
          </a:p>
        </p:txBody>
      </p:sp>
      <p:sp>
        <p:nvSpPr>
          <p:cNvPr id="94212" name="Zástupný symbol pro číslo snímku 3"/>
          <p:cNvSpPr>
            <a:spLocks noGrp="1"/>
          </p:cNvSpPr>
          <p:nvPr>
            <p:ph type="sldNum" sz="quarter"/>
          </p:nvPr>
        </p:nvSpPr>
        <p:spPr>
          <a:noFill/>
        </p:spPr>
        <p:txBody>
          <a:bodyPr/>
          <a:lstStyle/>
          <a:p>
            <a:fld id="{FF0E30BB-C316-44FF-9BBB-1057E0210912}" type="slidenum">
              <a:rPr lang="en-GB"/>
              <a:pPr/>
              <a:t>45</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p:cNvSpPr>
            <a:spLocks noGrp="1" noRot="1" noChangeAspect="1" noTextEdit="1"/>
          </p:cNvSpPr>
          <p:nvPr>
            <p:ph type="sldImg"/>
          </p:nvPr>
        </p:nvSpPr>
        <p:spPr/>
      </p:sp>
      <p:sp>
        <p:nvSpPr>
          <p:cNvPr id="95235" name="Zástupný symbol pro poznámky 2"/>
          <p:cNvSpPr>
            <a:spLocks noGrp="1"/>
          </p:cNvSpPr>
          <p:nvPr>
            <p:ph type="body" idx="1"/>
          </p:nvPr>
        </p:nvSpPr>
        <p:spPr>
          <a:noFill/>
          <a:ln/>
        </p:spPr>
        <p:txBody>
          <a:bodyPr/>
          <a:lstStyle/>
          <a:p>
            <a:pPr eaLnBrk="1" hangingPunct="1"/>
            <a:endParaRPr lang="cs-CZ" smtClean="0"/>
          </a:p>
        </p:txBody>
      </p:sp>
      <p:sp>
        <p:nvSpPr>
          <p:cNvPr id="95236" name="Zástupný symbol pro číslo snímku 3"/>
          <p:cNvSpPr>
            <a:spLocks noGrp="1"/>
          </p:cNvSpPr>
          <p:nvPr>
            <p:ph type="sldNum" sz="quarter"/>
          </p:nvPr>
        </p:nvSpPr>
        <p:spPr>
          <a:noFill/>
        </p:spPr>
        <p:txBody>
          <a:bodyPr/>
          <a:lstStyle/>
          <a:p>
            <a:fld id="{E3C96989-B95F-4169-A055-D79C4AE53AC0}" type="slidenum">
              <a:rPr lang="en-GB"/>
              <a:pPr/>
              <a:t>46</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obrázek snímku 1"/>
          <p:cNvSpPr>
            <a:spLocks noGrp="1" noRot="1" noChangeAspect="1" noTextEdit="1"/>
          </p:cNvSpPr>
          <p:nvPr>
            <p:ph type="sldImg"/>
          </p:nvPr>
        </p:nvSpPr>
        <p:spPr/>
      </p:sp>
      <p:sp>
        <p:nvSpPr>
          <p:cNvPr id="97283" name="Zástupný symbol pro poznámky 2"/>
          <p:cNvSpPr>
            <a:spLocks noGrp="1"/>
          </p:cNvSpPr>
          <p:nvPr>
            <p:ph type="body" idx="1"/>
          </p:nvPr>
        </p:nvSpPr>
        <p:spPr>
          <a:noFill/>
          <a:ln/>
        </p:spPr>
        <p:txBody>
          <a:bodyPr/>
          <a:lstStyle/>
          <a:p>
            <a:pPr eaLnBrk="1" hangingPunct="1"/>
            <a:endParaRPr lang="cs-CZ" smtClean="0"/>
          </a:p>
        </p:txBody>
      </p:sp>
      <p:sp>
        <p:nvSpPr>
          <p:cNvPr id="97284" name="Zástupný symbol pro číslo snímku 3"/>
          <p:cNvSpPr>
            <a:spLocks noGrp="1"/>
          </p:cNvSpPr>
          <p:nvPr>
            <p:ph type="sldNum" sz="quarter"/>
          </p:nvPr>
        </p:nvSpPr>
        <p:spPr>
          <a:noFill/>
        </p:spPr>
        <p:txBody>
          <a:bodyPr/>
          <a:lstStyle/>
          <a:p>
            <a:fld id="{E2162D63-76F7-46F5-BF5C-804591321B76}" type="slidenum">
              <a:rPr lang="en-GB"/>
              <a:pPr/>
              <a:t>47</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obrázek snímku 1"/>
          <p:cNvSpPr>
            <a:spLocks noGrp="1" noRot="1" noChangeAspect="1" noTextEdit="1"/>
          </p:cNvSpPr>
          <p:nvPr>
            <p:ph type="sldImg"/>
          </p:nvPr>
        </p:nvSpPr>
        <p:spPr/>
      </p:sp>
      <p:sp>
        <p:nvSpPr>
          <p:cNvPr id="98307" name="Zástupný symbol pro poznámky 2"/>
          <p:cNvSpPr>
            <a:spLocks noGrp="1"/>
          </p:cNvSpPr>
          <p:nvPr>
            <p:ph type="body" idx="1"/>
          </p:nvPr>
        </p:nvSpPr>
        <p:spPr>
          <a:noFill/>
          <a:ln/>
        </p:spPr>
        <p:txBody>
          <a:bodyPr/>
          <a:lstStyle/>
          <a:p>
            <a:pPr eaLnBrk="1" hangingPunct="1"/>
            <a:endParaRPr lang="cs-CZ" smtClean="0"/>
          </a:p>
        </p:txBody>
      </p:sp>
      <p:sp>
        <p:nvSpPr>
          <p:cNvPr id="98308" name="Zástupný symbol pro číslo snímku 3"/>
          <p:cNvSpPr>
            <a:spLocks noGrp="1"/>
          </p:cNvSpPr>
          <p:nvPr>
            <p:ph type="sldNum" sz="quarter"/>
          </p:nvPr>
        </p:nvSpPr>
        <p:spPr>
          <a:noFill/>
        </p:spPr>
        <p:txBody>
          <a:bodyPr/>
          <a:lstStyle/>
          <a:p>
            <a:fld id="{686BF637-A9DB-49A2-8D1C-3222F9E52CAF}" type="slidenum">
              <a:rPr lang="en-GB"/>
              <a:pPr/>
              <a:t>48</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obrázek snímku 1"/>
          <p:cNvSpPr>
            <a:spLocks noGrp="1" noRot="1" noChangeAspect="1" noTextEdit="1"/>
          </p:cNvSpPr>
          <p:nvPr>
            <p:ph type="sldImg"/>
          </p:nvPr>
        </p:nvSpPr>
        <p:spPr/>
      </p:sp>
      <p:sp>
        <p:nvSpPr>
          <p:cNvPr id="101379" name="Zástupný symbol pro poznámky 2"/>
          <p:cNvSpPr>
            <a:spLocks noGrp="1"/>
          </p:cNvSpPr>
          <p:nvPr>
            <p:ph type="body" idx="1"/>
          </p:nvPr>
        </p:nvSpPr>
        <p:spPr>
          <a:noFill/>
          <a:ln/>
        </p:spPr>
        <p:txBody>
          <a:bodyPr/>
          <a:lstStyle/>
          <a:p>
            <a:pPr eaLnBrk="1" hangingPunct="1"/>
            <a:endParaRPr lang="cs-CZ" smtClean="0"/>
          </a:p>
        </p:txBody>
      </p:sp>
      <p:sp>
        <p:nvSpPr>
          <p:cNvPr id="101380" name="Zástupný symbol pro číslo snímku 3"/>
          <p:cNvSpPr>
            <a:spLocks noGrp="1"/>
          </p:cNvSpPr>
          <p:nvPr>
            <p:ph type="sldNum" sz="quarter"/>
          </p:nvPr>
        </p:nvSpPr>
        <p:spPr>
          <a:noFill/>
        </p:spPr>
        <p:txBody>
          <a:bodyPr/>
          <a:lstStyle/>
          <a:p>
            <a:fld id="{56191BE9-1B8C-4CD0-ACDF-B4E365951923}" type="slidenum">
              <a:rPr lang="en-GB"/>
              <a:pPr/>
              <a:t>49</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rázek snímku 1"/>
          <p:cNvSpPr>
            <a:spLocks noGrp="1" noRot="1" noChangeAspect="1" noTextEdit="1"/>
          </p:cNvSpPr>
          <p:nvPr>
            <p:ph type="sldImg"/>
          </p:nvPr>
        </p:nvSpPr>
        <p:spPr/>
      </p:sp>
      <p:sp>
        <p:nvSpPr>
          <p:cNvPr id="102403" name="Zástupný symbol pro poznámky 2"/>
          <p:cNvSpPr>
            <a:spLocks noGrp="1"/>
          </p:cNvSpPr>
          <p:nvPr>
            <p:ph type="body" idx="1"/>
          </p:nvPr>
        </p:nvSpPr>
        <p:spPr>
          <a:noFill/>
          <a:ln/>
        </p:spPr>
        <p:txBody>
          <a:bodyPr/>
          <a:lstStyle/>
          <a:p>
            <a:pPr eaLnBrk="1" hangingPunct="1"/>
            <a:endParaRPr lang="cs-CZ" smtClean="0"/>
          </a:p>
        </p:txBody>
      </p:sp>
      <p:sp>
        <p:nvSpPr>
          <p:cNvPr id="102404" name="Zástupný symbol pro číslo snímku 3"/>
          <p:cNvSpPr>
            <a:spLocks noGrp="1"/>
          </p:cNvSpPr>
          <p:nvPr>
            <p:ph type="sldNum" sz="quarter"/>
          </p:nvPr>
        </p:nvSpPr>
        <p:spPr>
          <a:noFill/>
        </p:spPr>
        <p:txBody>
          <a:bodyPr/>
          <a:lstStyle/>
          <a:p>
            <a:fld id="{FE4B2E0B-44F5-4B38-A0D6-E8A2DFB0623C}" type="slidenum">
              <a:rPr lang="en-GB"/>
              <a:pPr/>
              <a:t>50</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Zástupný symbol pro obrázek snímku 1"/>
          <p:cNvSpPr>
            <a:spLocks noGrp="1" noRot="1" noChangeAspect="1" noTextEdit="1"/>
          </p:cNvSpPr>
          <p:nvPr>
            <p:ph type="sldImg"/>
          </p:nvPr>
        </p:nvSpPr>
        <p:spPr/>
      </p:sp>
      <p:sp>
        <p:nvSpPr>
          <p:cNvPr id="103427" name="Zástupný symbol pro poznámky 2"/>
          <p:cNvSpPr>
            <a:spLocks noGrp="1"/>
          </p:cNvSpPr>
          <p:nvPr>
            <p:ph type="body" idx="1"/>
          </p:nvPr>
        </p:nvSpPr>
        <p:spPr>
          <a:noFill/>
          <a:ln/>
        </p:spPr>
        <p:txBody>
          <a:bodyPr/>
          <a:lstStyle/>
          <a:p>
            <a:pPr eaLnBrk="1" hangingPunct="1"/>
            <a:endParaRPr lang="cs-CZ" smtClean="0"/>
          </a:p>
        </p:txBody>
      </p:sp>
      <p:sp>
        <p:nvSpPr>
          <p:cNvPr id="103428" name="Zástupný symbol pro číslo snímku 3"/>
          <p:cNvSpPr>
            <a:spLocks noGrp="1"/>
          </p:cNvSpPr>
          <p:nvPr>
            <p:ph type="sldNum" sz="quarter"/>
          </p:nvPr>
        </p:nvSpPr>
        <p:spPr>
          <a:noFill/>
        </p:spPr>
        <p:txBody>
          <a:bodyPr/>
          <a:lstStyle/>
          <a:p>
            <a:fld id="{71855CEF-0A4A-4CE8-B578-5716AE789C80}" type="slidenum">
              <a:rPr lang="en-GB"/>
              <a:pPr/>
              <a:t>51</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ástupný symbol pro obrázek snímku 1"/>
          <p:cNvSpPr>
            <a:spLocks noGrp="1" noRot="1" noChangeAspect="1" noTextEdit="1"/>
          </p:cNvSpPr>
          <p:nvPr>
            <p:ph type="sldImg"/>
          </p:nvPr>
        </p:nvSpPr>
        <p:spPr/>
      </p:sp>
      <p:sp>
        <p:nvSpPr>
          <p:cNvPr id="104451" name="Zástupný symbol pro poznámky 2"/>
          <p:cNvSpPr>
            <a:spLocks noGrp="1"/>
          </p:cNvSpPr>
          <p:nvPr>
            <p:ph type="body" idx="1"/>
          </p:nvPr>
        </p:nvSpPr>
        <p:spPr>
          <a:noFill/>
          <a:ln/>
        </p:spPr>
        <p:txBody>
          <a:bodyPr/>
          <a:lstStyle/>
          <a:p>
            <a:pPr eaLnBrk="1" hangingPunct="1"/>
            <a:endParaRPr lang="cs-CZ" smtClean="0"/>
          </a:p>
        </p:txBody>
      </p:sp>
      <p:sp>
        <p:nvSpPr>
          <p:cNvPr id="104452" name="Zástupný symbol pro číslo snímku 3"/>
          <p:cNvSpPr>
            <a:spLocks noGrp="1"/>
          </p:cNvSpPr>
          <p:nvPr>
            <p:ph type="sldNum" sz="quarter"/>
          </p:nvPr>
        </p:nvSpPr>
        <p:spPr>
          <a:noFill/>
        </p:spPr>
        <p:txBody>
          <a:bodyPr/>
          <a:lstStyle/>
          <a:p>
            <a:fld id="{E4C837F4-E4ED-48BE-A53A-193F6244F7B2}" type="slidenum">
              <a:rPr lang="en-GB"/>
              <a:pPr/>
              <a:t>52</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ástupný symbol pro obrázek snímku 1"/>
          <p:cNvSpPr>
            <a:spLocks noGrp="1" noRot="1" noChangeAspect="1" noTextEdit="1"/>
          </p:cNvSpPr>
          <p:nvPr>
            <p:ph type="sldImg"/>
          </p:nvPr>
        </p:nvSpPr>
        <p:spPr/>
      </p:sp>
      <p:sp>
        <p:nvSpPr>
          <p:cNvPr id="105475" name="Zástupný symbol pro poznámky 2"/>
          <p:cNvSpPr>
            <a:spLocks noGrp="1"/>
          </p:cNvSpPr>
          <p:nvPr>
            <p:ph type="body" idx="1"/>
          </p:nvPr>
        </p:nvSpPr>
        <p:spPr>
          <a:noFill/>
          <a:ln/>
        </p:spPr>
        <p:txBody>
          <a:bodyPr/>
          <a:lstStyle/>
          <a:p>
            <a:pPr eaLnBrk="1" hangingPunct="1"/>
            <a:endParaRPr lang="cs-CZ" smtClean="0"/>
          </a:p>
        </p:txBody>
      </p:sp>
      <p:sp>
        <p:nvSpPr>
          <p:cNvPr id="105476" name="Zástupný symbol pro číslo snímku 3"/>
          <p:cNvSpPr>
            <a:spLocks noGrp="1"/>
          </p:cNvSpPr>
          <p:nvPr>
            <p:ph type="sldNum" sz="quarter"/>
          </p:nvPr>
        </p:nvSpPr>
        <p:spPr>
          <a:noFill/>
        </p:spPr>
        <p:txBody>
          <a:bodyPr/>
          <a:lstStyle/>
          <a:p>
            <a:fld id="{F1C25AE8-3BB0-453E-937D-3B5381487ABE}" type="slidenum">
              <a:rPr lang="en-GB"/>
              <a:pPr/>
              <a:t>53</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p:nvPr>
        </p:nvSpPr>
        <p:spPr>
          <a:noFill/>
        </p:spPr>
        <p:txBody>
          <a:bodyPr/>
          <a:lstStyle/>
          <a:p>
            <a:fld id="{5C842B3F-1F4F-4822-8D47-34EF7CBA7BC4}" type="slidenum">
              <a:rPr lang="en-GB"/>
              <a:pPr/>
              <a:t>5</a:t>
            </a:fld>
            <a:endParaRPr lang="en-GB"/>
          </a:p>
        </p:txBody>
      </p:sp>
      <p:sp>
        <p:nvSpPr>
          <p:cNvPr id="64515" name="Text Box 1"/>
          <p:cNvSpPr txBox="1">
            <a:spLocks noChangeArrowheads="1"/>
          </p:cNvSpPr>
          <p:nvPr/>
        </p:nvSpPr>
        <p:spPr bwMode="auto">
          <a:xfrm>
            <a:off x="1106488" y="812800"/>
            <a:ext cx="5345112" cy="4010025"/>
          </a:xfrm>
          <a:prstGeom prst="rect">
            <a:avLst/>
          </a:prstGeom>
          <a:solidFill>
            <a:srgbClr val="FFFFFF"/>
          </a:solidFill>
          <a:ln w="9525">
            <a:solidFill>
              <a:srgbClr val="000000"/>
            </a:solidFill>
            <a:miter lim="800000"/>
            <a:headEnd/>
            <a:tailEnd/>
          </a:ln>
        </p:spPr>
        <p:txBody>
          <a:bodyPr wrap="none" anchor="ctr"/>
          <a:lstStyle/>
          <a:p>
            <a:endParaRPr lang="cs-CZ"/>
          </a:p>
        </p:txBody>
      </p:sp>
      <p:sp>
        <p:nvSpPr>
          <p:cNvPr id="64516" name="Rectangle 2"/>
          <p:cNvSpPr txBox="1">
            <a:spLocks noGrp="1" noChangeArrowheads="1"/>
          </p:cNvSpPr>
          <p:nvPr>
            <p:ph type="body"/>
          </p:nvPr>
        </p:nvSpPr>
        <p:spPr>
          <a:xfrm>
            <a:off x="755650" y="5078413"/>
            <a:ext cx="6046788" cy="4811712"/>
          </a:xfrm>
          <a:noFill/>
          <a:ln/>
        </p:spPr>
        <p:txBody>
          <a:bodyPr wrap="none" anchor="ctr"/>
          <a:lstStyle/>
          <a:p>
            <a:pPr eaLnBrk="1" hangingPunct="1"/>
            <a:endParaRPr lang="cs-CZ"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p:cNvSpPr>
            <a:spLocks noGrp="1" noRot="1" noChangeAspect="1" noTextEdit="1"/>
          </p:cNvSpPr>
          <p:nvPr>
            <p:ph type="sldImg"/>
          </p:nvPr>
        </p:nvSpPr>
        <p:spPr/>
      </p:sp>
      <p:sp>
        <p:nvSpPr>
          <p:cNvPr id="106499" name="Zástupný symbol pro poznámky 2"/>
          <p:cNvSpPr>
            <a:spLocks noGrp="1"/>
          </p:cNvSpPr>
          <p:nvPr>
            <p:ph type="body" idx="1"/>
          </p:nvPr>
        </p:nvSpPr>
        <p:spPr>
          <a:noFill/>
          <a:ln/>
        </p:spPr>
        <p:txBody>
          <a:bodyPr/>
          <a:lstStyle/>
          <a:p>
            <a:pPr eaLnBrk="1" hangingPunct="1"/>
            <a:endParaRPr lang="cs-CZ" smtClean="0"/>
          </a:p>
        </p:txBody>
      </p:sp>
      <p:sp>
        <p:nvSpPr>
          <p:cNvPr id="106500" name="Zástupný symbol pro číslo snímku 3"/>
          <p:cNvSpPr>
            <a:spLocks noGrp="1"/>
          </p:cNvSpPr>
          <p:nvPr>
            <p:ph type="sldNum" sz="quarter"/>
          </p:nvPr>
        </p:nvSpPr>
        <p:spPr>
          <a:noFill/>
        </p:spPr>
        <p:txBody>
          <a:bodyPr/>
          <a:lstStyle/>
          <a:p>
            <a:fld id="{F5E3C91A-814F-4041-BAB5-7469445683AC}" type="slidenum">
              <a:rPr lang="en-GB"/>
              <a:pPr/>
              <a:t>54</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obrázek snímku 1"/>
          <p:cNvSpPr>
            <a:spLocks noGrp="1" noRot="1" noChangeAspect="1" noTextEdit="1"/>
          </p:cNvSpPr>
          <p:nvPr>
            <p:ph type="sldImg"/>
          </p:nvPr>
        </p:nvSpPr>
        <p:spPr/>
      </p:sp>
      <p:sp>
        <p:nvSpPr>
          <p:cNvPr id="107523" name="Zástupný symbol pro poznámky 2"/>
          <p:cNvSpPr>
            <a:spLocks noGrp="1"/>
          </p:cNvSpPr>
          <p:nvPr>
            <p:ph type="body" idx="1"/>
          </p:nvPr>
        </p:nvSpPr>
        <p:spPr>
          <a:noFill/>
          <a:ln/>
        </p:spPr>
        <p:txBody>
          <a:bodyPr/>
          <a:lstStyle/>
          <a:p>
            <a:pPr eaLnBrk="1" hangingPunct="1"/>
            <a:endParaRPr lang="cs-CZ" smtClean="0"/>
          </a:p>
        </p:txBody>
      </p:sp>
      <p:sp>
        <p:nvSpPr>
          <p:cNvPr id="107524" name="Zástupný symbol pro číslo snímku 3"/>
          <p:cNvSpPr>
            <a:spLocks noGrp="1"/>
          </p:cNvSpPr>
          <p:nvPr>
            <p:ph type="sldNum" sz="quarter"/>
          </p:nvPr>
        </p:nvSpPr>
        <p:spPr>
          <a:noFill/>
        </p:spPr>
        <p:txBody>
          <a:bodyPr/>
          <a:lstStyle/>
          <a:p>
            <a:fld id="{1933F477-30B2-4837-A387-B66644B9F0E7}" type="slidenum">
              <a:rPr lang="en-GB"/>
              <a:pPr/>
              <a:t>55</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pro obrázek snímku 1"/>
          <p:cNvSpPr>
            <a:spLocks noGrp="1" noRot="1" noChangeAspect="1" noTextEdit="1"/>
          </p:cNvSpPr>
          <p:nvPr>
            <p:ph type="sldImg"/>
          </p:nvPr>
        </p:nvSpPr>
        <p:spPr/>
      </p:sp>
      <p:sp>
        <p:nvSpPr>
          <p:cNvPr id="108547" name="Zástupný symbol pro poznámky 2"/>
          <p:cNvSpPr>
            <a:spLocks noGrp="1"/>
          </p:cNvSpPr>
          <p:nvPr>
            <p:ph type="body" idx="1"/>
          </p:nvPr>
        </p:nvSpPr>
        <p:spPr>
          <a:noFill/>
          <a:ln/>
        </p:spPr>
        <p:txBody>
          <a:bodyPr/>
          <a:lstStyle/>
          <a:p>
            <a:pPr eaLnBrk="1" hangingPunct="1"/>
            <a:endParaRPr lang="cs-CZ" smtClean="0"/>
          </a:p>
        </p:txBody>
      </p:sp>
      <p:sp>
        <p:nvSpPr>
          <p:cNvPr id="108548" name="Zástupný symbol pro číslo snímku 3"/>
          <p:cNvSpPr>
            <a:spLocks noGrp="1"/>
          </p:cNvSpPr>
          <p:nvPr>
            <p:ph type="sldNum" sz="quarter"/>
          </p:nvPr>
        </p:nvSpPr>
        <p:spPr>
          <a:noFill/>
        </p:spPr>
        <p:txBody>
          <a:bodyPr/>
          <a:lstStyle/>
          <a:p>
            <a:fld id="{F223CC86-B939-4C55-A6E0-460484E5A09E}" type="slidenum">
              <a:rPr lang="en-GB"/>
              <a:pPr/>
              <a:t>56</a:t>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Zástupný symbol pro obrázek snímku 1"/>
          <p:cNvSpPr>
            <a:spLocks noGrp="1" noRot="1" noChangeAspect="1" noTextEdit="1"/>
          </p:cNvSpPr>
          <p:nvPr>
            <p:ph type="sldImg"/>
          </p:nvPr>
        </p:nvSpPr>
        <p:spPr/>
      </p:sp>
      <p:sp>
        <p:nvSpPr>
          <p:cNvPr id="111619" name="Zástupný symbol pro poznámky 2"/>
          <p:cNvSpPr>
            <a:spLocks noGrp="1"/>
          </p:cNvSpPr>
          <p:nvPr>
            <p:ph type="body" idx="1"/>
          </p:nvPr>
        </p:nvSpPr>
        <p:spPr>
          <a:noFill/>
          <a:ln/>
        </p:spPr>
        <p:txBody>
          <a:bodyPr/>
          <a:lstStyle/>
          <a:p>
            <a:pPr eaLnBrk="1" hangingPunct="1"/>
            <a:endParaRPr lang="cs-CZ" smtClean="0"/>
          </a:p>
        </p:txBody>
      </p:sp>
      <p:sp>
        <p:nvSpPr>
          <p:cNvPr id="111620" name="Zástupný symbol pro číslo snímku 3"/>
          <p:cNvSpPr>
            <a:spLocks noGrp="1"/>
          </p:cNvSpPr>
          <p:nvPr>
            <p:ph type="sldNum" sz="quarter"/>
          </p:nvPr>
        </p:nvSpPr>
        <p:spPr>
          <a:noFill/>
        </p:spPr>
        <p:txBody>
          <a:bodyPr/>
          <a:lstStyle/>
          <a:p>
            <a:fld id="{F566877A-218E-4DC0-9FA3-723C1F5B8422}" type="slidenum">
              <a:rPr lang="en-GB"/>
              <a:pPr/>
              <a:t>57</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Zástupný symbol pro obrázek snímku 1"/>
          <p:cNvSpPr>
            <a:spLocks noGrp="1" noRot="1" noChangeAspect="1" noTextEdit="1"/>
          </p:cNvSpPr>
          <p:nvPr>
            <p:ph type="sldImg"/>
          </p:nvPr>
        </p:nvSpPr>
        <p:spPr/>
      </p:sp>
      <p:sp>
        <p:nvSpPr>
          <p:cNvPr id="112643" name="Zástupný symbol pro poznámky 2"/>
          <p:cNvSpPr>
            <a:spLocks noGrp="1"/>
          </p:cNvSpPr>
          <p:nvPr>
            <p:ph type="body" idx="1"/>
          </p:nvPr>
        </p:nvSpPr>
        <p:spPr>
          <a:noFill/>
          <a:ln/>
        </p:spPr>
        <p:txBody>
          <a:bodyPr/>
          <a:lstStyle/>
          <a:p>
            <a:pPr eaLnBrk="1" hangingPunct="1"/>
            <a:endParaRPr lang="cs-CZ" smtClean="0"/>
          </a:p>
        </p:txBody>
      </p:sp>
      <p:sp>
        <p:nvSpPr>
          <p:cNvPr id="112644" name="Zástupný symbol pro číslo snímku 3"/>
          <p:cNvSpPr>
            <a:spLocks noGrp="1"/>
          </p:cNvSpPr>
          <p:nvPr>
            <p:ph type="sldNum" sz="quarter"/>
          </p:nvPr>
        </p:nvSpPr>
        <p:spPr>
          <a:noFill/>
        </p:spPr>
        <p:txBody>
          <a:bodyPr/>
          <a:lstStyle/>
          <a:p>
            <a:fld id="{C439A0C2-20FA-4F70-AFA9-A15C3563CDCD}" type="slidenum">
              <a:rPr lang="en-GB"/>
              <a:pPr/>
              <a:t>58</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ástupný symbol pro obrázek snímku 1"/>
          <p:cNvSpPr>
            <a:spLocks noGrp="1" noRot="1" noChangeAspect="1" noTextEdit="1"/>
          </p:cNvSpPr>
          <p:nvPr>
            <p:ph type="sldImg"/>
          </p:nvPr>
        </p:nvSpPr>
        <p:spPr/>
      </p:sp>
      <p:sp>
        <p:nvSpPr>
          <p:cNvPr id="113667" name="Zástupný symbol pro poznámky 2"/>
          <p:cNvSpPr>
            <a:spLocks noGrp="1"/>
          </p:cNvSpPr>
          <p:nvPr>
            <p:ph type="body" idx="1"/>
          </p:nvPr>
        </p:nvSpPr>
        <p:spPr>
          <a:noFill/>
          <a:ln/>
        </p:spPr>
        <p:txBody>
          <a:bodyPr/>
          <a:lstStyle/>
          <a:p>
            <a:pPr eaLnBrk="1" hangingPunct="1"/>
            <a:endParaRPr lang="cs-CZ" smtClean="0"/>
          </a:p>
        </p:txBody>
      </p:sp>
      <p:sp>
        <p:nvSpPr>
          <p:cNvPr id="113668" name="Zástupný symbol pro číslo snímku 3"/>
          <p:cNvSpPr>
            <a:spLocks noGrp="1"/>
          </p:cNvSpPr>
          <p:nvPr>
            <p:ph type="sldNum" sz="quarter"/>
          </p:nvPr>
        </p:nvSpPr>
        <p:spPr>
          <a:noFill/>
        </p:spPr>
        <p:txBody>
          <a:bodyPr/>
          <a:lstStyle/>
          <a:p>
            <a:fld id="{6BB2536D-6EF4-42C3-856D-B6DC5C4136BC}" type="slidenum">
              <a:rPr lang="en-GB"/>
              <a:pPr/>
              <a:t>59</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ástupný symbol pro obrázek snímku 1"/>
          <p:cNvSpPr>
            <a:spLocks noGrp="1" noRot="1" noChangeAspect="1" noTextEdit="1"/>
          </p:cNvSpPr>
          <p:nvPr>
            <p:ph type="sldImg"/>
          </p:nvPr>
        </p:nvSpPr>
        <p:spPr/>
      </p:sp>
      <p:sp>
        <p:nvSpPr>
          <p:cNvPr id="114691" name="Zástupný symbol pro poznámky 2"/>
          <p:cNvSpPr>
            <a:spLocks noGrp="1"/>
          </p:cNvSpPr>
          <p:nvPr>
            <p:ph type="body" idx="1"/>
          </p:nvPr>
        </p:nvSpPr>
        <p:spPr>
          <a:noFill/>
          <a:ln/>
        </p:spPr>
        <p:txBody>
          <a:bodyPr/>
          <a:lstStyle/>
          <a:p>
            <a:pPr eaLnBrk="1" hangingPunct="1"/>
            <a:endParaRPr lang="cs-CZ" smtClean="0"/>
          </a:p>
        </p:txBody>
      </p:sp>
      <p:sp>
        <p:nvSpPr>
          <p:cNvPr id="114692" name="Zástupný symbol pro číslo snímku 3"/>
          <p:cNvSpPr>
            <a:spLocks noGrp="1"/>
          </p:cNvSpPr>
          <p:nvPr>
            <p:ph type="sldNum" sz="quarter"/>
          </p:nvPr>
        </p:nvSpPr>
        <p:spPr>
          <a:noFill/>
        </p:spPr>
        <p:txBody>
          <a:bodyPr/>
          <a:lstStyle/>
          <a:p>
            <a:fld id="{DAFBF329-1963-4312-A570-6084A095668B}" type="slidenum">
              <a:rPr lang="en-GB"/>
              <a:pPr/>
              <a:t>60</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Zástupný symbol pro obrázek snímku 1"/>
          <p:cNvSpPr>
            <a:spLocks noGrp="1" noRot="1" noChangeAspect="1" noTextEdit="1"/>
          </p:cNvSpPr>
          <p:nvPr>
            <p:ph type="sldImg"/>
          </p:nvPr>
        </p:nvSpPr>
        <p:spPr/>
      </p:sp>
      <p:sp>
        <p:nvSpPr>
          <p:cNvPr id="115715" name="Zástupný symbol pro poznámky 2"/>
          <p:cNvSpPr>
            <a:spLocks noGrp="1"/>
          </p:cNvSpPr>
          <p:nvPr>
            <p:ph type="body" idx="1"/>
          </p:nvPr>
        </p:nvSpPr>
        <p:spPr>
          <a:noFill/>
          <a:ln/>
        </p:spPr>
        <p:txBody>
          <a:bodyPr/>
          <a:lstStyle/>
          <a:p>
            <a:pPr eaLnBrk="1" hangingPunct="1"/>
            <a:endParaRPr lang="cs-CZ" smtClean="0"/>
          </a:p>
        </p:txBody>
      </p:sp>
      <p:sp>
        <p:nvSpPr>
          <p:cNvPr id="115716" name="Zástupný symbol pro číslo snímku 3"/>
          <p:cNvSpPr>
            <a:spLocks noGrp="1"/>
          </p:cNvSpPr>
          <p:nvPr>
            <p:ph type="sldNum" sz="quarter"/>
          </p:nvPr>
        </p:nvSpPr>
        <p:spPr>
          <a:noFill/>
        </p:spPr>
        <p:txBody>
          <a:bodyPr/>
          <a:lstStyle/>
          <a:p>
            <a:fld id="{BE55804F-115C-4892-B20D-981336624E77}" type="slidenum">
              <a:rPr lang="en-GB"/>
              <a:pPr/>
              <a:t>61</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ástupný symbol pro obrázek snímku 1"/>
          <p:cNvSpPr>
            <a:spLocks noGrp="1" noRot="1" noChangeAspect="1" noTextEdit="1"/>
          </p:cNvSpPr>
          <p:nvPr>
            <p:ph type="sldImg"/>
          </p:nvPr>
        </p:nvSpPr>
        <p:spPr/>
      </p:sp>
      <p:sp>
        <p:nvSpPr>
          <p:cNvPr id="116739" name="Zástupný symbol pro poznámky 2"/>
          <p:cNvSpPr>
            <a:spLocks noGrp="1"/>
          </p:cNvSpPr>
          <p:nvPr>
            <p:ph type="body" idx="1"/>
          </p:nvPr>
        </p:nvSpPr>
        <p:spPr>
          <a:noFill/>
          <a:ln/>
        </p:spPr>
        <p:txBody>
          <a:bodyPr/>
          <a:lstStyle/>
          <a:p>
            <a:pPr eaLnBrk="1" hangingPunct="1"/>
            <a:endParaRPr lang="cs-CZ" smtClean="0"/>
          </a:p>
        </p:txBody>
      </p:sp>
      <p:sp>
        <p:nvSpPr>
          <p:cNvPr id="116740" name="Zástupný symbol pro číslo snímku 3"/>
          <p:cNvSpPr>
            <a:spLocks noGrp="1"/>
          </p:cNvSpPr>
          <p:nvPr>
            <p:ph type="sldNum" sz="quarter"/>
          </p:nvPr>
        </p:nvSpPr>
        <p:spPr>
          <a:noFill/>
        </p:spPr>
        <p:txBody>
          <a:bodyPr/>
          <a:lstStyle/>
          <a:p>
            <a:fld id="{F2AEC532-7F76-494F-9D07-FA6577E2F4F4}" type="slidenum">
              <a:rPr lang="en-GB"/>
              <a:pPr/>
              <a:t>62</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idx="10"/>
          </p:nvPr>
        </p:nvSpPr>
        <p:spPr/>
        <p:txBody>
          <a:bodyPr/>
          <a:lstStyle/>
          <a:p>
            <a:pPr>
              <a:defRPr/>
            </a:pPr>
            <a:fld id="{A7B2713B-8A2B-4C2E-956A-831491F00C68}" type="slidenum">
              <a:rPr lang="en-GB" smtClean="0"/>
              <a:pPr>
                <a:defRPr/>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idx="10"/>
          </p:nvPr>
        </p:nvSpPr>
        <p:spPr/>
        <p:txBody>
          <a:bodyPr/>
          <a:lstStyle/>
          <a:p>
            <a:pPr>
              <a:defRPr/>
            </a:pPr>
            <a:fld id="{A7B2713B-8A2B-4C2E-956A-831491F00C68}" type="slidenum">
              <a:rPr lang="en-GB" smtClean="0"/>
              <a:pPr>
                <a:defRPr/>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idx="10"/>
          </p:nvPr>
        </p:nvSpPr>
        <p:spPr/>
        <p:txBody>
          <a:bodyPr/>
          <a:lstStyle/>
          <a:p>
            <a:pPr>
              <a:defRPr/>
            </a:pPr>
            <a:fld id="{A7B2713B-8A2B-4C2E-956A-831491F00C68}" type="slidenum">
              <a:rPr lang="en-GB" smtClean="0"/>
              <a:pPr>
                <a:defRPr/>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idx="10"/>
          </p:nvPr>
        </p:nvSpPr>
        <p:spPr/>
        <p:txBody>
          <a:bodyPr/>
          <a:lstStyle/>
          <a:p>
            <a:pPr>
              <a:defRPr/>
            </a:pPr>
            <a:fld id="{A7B2713B-8A2B-4C2E-956A-831491F00C68}" type="slidenum">
              <a:rPr lang="en-GB" smtClean="0"/>
              <a:pPr>
                <a:defRPr/>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55650" y="2347913"/>
            <a:ext cx="8569325" cy="162083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933FEFE7-B04D-4632-BEF6-AAB172C85C26}"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A5956708-AC16-4556-90E2-1D03B49CF9E8}"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05675" y="301625"/>
            <a:ext cx="2266950" cy="645477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503238" y="301625"/>
            <a:ext cx="6650037" cy="645477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6FB12C5C-9FB1-408F-8F1B-850061C826F7}"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503238" y="301625"/>
            <a:ext cx="9069387" cy="1258888"/>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503238" y="1768475"/>
            <a:ext cx="9069387" cy="24177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03238" y="4338638"/>
            <a:ext cx="9069387" cy="24177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3C7EF35B-DEF2-4174-8FC5-9A827B6D0E96}"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503238" y="301625"/>
            <a:ext cx="9069387" cy="1258888"/>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503238" y="1768475"/>
            <a:ext cx="4457700" cy="49879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13338" y="1768475"/>
            <a:ext cx="4459287" cy="49879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0622A30B-A8E9-4C0E-B0B2-5229BE032107}"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503238" y="301625"/>
            <a:ext cx="9069387" cy="1258888"/>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503238" y="1768475"/>
            <a:ext cx="4457700" cy="49879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13338" y="1768475"/>
            <a:ext cx="4459287" cy="49879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8819E1AF-BB30-4AE5-9FBD-EFC3AD14377C}"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A484B3B4-E362-4EFA-8ED7-532086EF2FE3}"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96925" y="4857750"/>
            <a:ext cx="8567738" cy="15017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B6484EC7-A249-4BDC-A5A5-D6D256B916C8}"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503238" y="1768475"/>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13338" y="1768475"/>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7A3C7574-F408-4278-AC2B-14D004D4FC14}"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04825" y="303213"/>
            <a:ext cx="9072563" cy="1258887"/>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D3A0C1BE-1CF3-4B48-BADC-B19B2A864F36}"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B9295A15-492F-4C2F-8328-77326D35DABC}"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DFD2ED76-2A23-4B4F-9C76-D6C4F6DCD435}"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04825" y="301625"/>
            <a:ext cx="3316288" cy="1279525"/>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26A314CE-21BA-47BE-893D-D3DF377B83B5}"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976438" y="5291138"/>
            <a:ext cx="6048375" cy="625475"/>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CB83F149-34DC-4121-8ED6-AB31EFE94980}"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503238" y="301625"/>
            <a:ext cx="9069387" cy="1258888"/>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5123" name="Rectangle 2"/>
          <p:cNvSpPr>
            <a:spLocks noGrp="1" noChangeArrowheads="1"/>
          </p:cNvSpPr>
          <p:nvPr>
            <p:ph type="body" idx="1"/>
          </p:nvPr>
        </p:nvSpPr>
        <p:spPr bwMode="auto">
          <a:xfrm>
            <a:off x="503238" y="1768475"/>
            <a:ext cx="9069387" cy="498792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503238" y="6886575"/>
            <a:ext cx="2344737" cy="5207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cs typeface="Lucida Sans Unicode" pitchFamily="34" charset="0"/>
              </a:defRPr>
            </a:lvl1pPr>
          </a:lstStyle>
          <a:p>
            <a:pPr>
              <a:defRPr/>
            </a:pPr>
            <a:endParaRPr lang="en-GB"/>
          </a:p>
        </p:txBody>
      </p:sp>
      <p:sp>
        <p:nvSpPr>
          <p:cNvPr id="1028" name="Rectangle 4"/>
          <p:cNvSpPr>
            <a:spLocks noGrp="1" noChangeArrowheads="1"/>
          </p:cNvSpPr>
          <p:nvPr>
            <p:ph type="ftr"/>
          </p:nvPr>
        </p:nvSpPr>
        <p:spPr bwMode="auto">
          <a:xfrm>
            <a:off x="3448050" y="6886575"/>
            <a:ext cx="3192463" cy="5207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cs typeface="Lucida Sans Unicode" pitchFamily="34" charset="0"/>
              </a:defRPr>
            </a:lvl1pPr>
          </a:lstStyle>
          <a:p>
            <a:pPr>
              <a:defRPr/>
            </a:pPr>
            <a:endParaRPr lang="en-GB"/>
          </a:p>
        </p:txBody>
      </p:sp>
      <p:sp>
        <p:nvSpPr>
          <p:cNvPr id="1029" name="Rectangle 5"/>
          <p:cNvSpPr>
            <a:spLocks noGrp="1" noChangeArrowheads="1"/>
          </p:cNvSpPr>
          <p:nvPr>
            <p:ph type="sldNum"/>
          </p:nvPr>
        </p:nvSpPr>
        <p:spPr bwMode="auto">
          <a:xfrm>
            <a:off x="7227888" y="6886575"/>
            <a:ext cx="2344737" cy="5207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cs typeface="Lucida Sans Unicode" pitchFamily="34" charset="0"/>
              </a:defRPr>
            </a:lvl1pPr>
          </a:lstStyle>
          <a:p>
            <a:pPr>
              <a:defRPr/>
            </a:pPr>
            <a:fld id="{063A27CC-8B7E-4B93-9A6E-CD179DDBC4E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eaLnBrk="0" fontAlgn="base" hangingPunct="0">
        <a:lnSpc>
          <a:spcPct val="87000"/>
        </a:lnSpc>
        <a:spcBef>
          <a:spcPct val="0"/>
        </a:spcBef>
        <a:spcAft>
          <a:spcPct val="0"/>
        </a:spcAft>
        <a:buClr>
          <a:srgbClr val="000000"/>
        </a:buClr>
        <a:buSzPct val="45000"/>
        <a:buFont typeface="Wingdings" pitchFamily="2" charset="2"/>
        <a:defRPr sz="4400">
          <a:solidFill>
            <a:srgbClr val="000000"/>
          </a:solidFill>
          <a:latin typeface="+mj-lt"/>
          <a:ea typeface="+mj-ea"/>
          <a:cs typeface="+mj-cs"/>
        </a:defRPr>
      </a:lvl1pPr>
      <a:lvl2pPr algn="ctr" defTabSz="449263" rtl="0" eaLnBrk="0" fontAlgn="base" hangingPunct="0">
        <a:lnSpc>
          <a:spcPct val="87000"/>
        </a:lnSpc>
        <a:spcBef>
          <a:spcPct val="0"/>
        </a:spcBef>
        <a:spcAft>
          <a:spcPct val="0"/>
        </a:spcAft>
        <a:buClr>
          <a:srgbClr val="000000"/>
        </a:buClr>
        <a:buSzPct val="45000"/>
        <a:buFont typeface="Wingdings" pitchFamily="2" charset="2"/>
        <a:defRPr sz="4400">
          <a:solidFill>
            <a:srgbClr val="000000"/>
          </a:solidFill>
          <a:latin typeface="Arial" charset="0"/>
        </a:defRPr>
      </a:lvl2pPr>
      <a:lvl3pPr algn="ctr" defTabSz="449263" rtl="0" eaLnBrk="0" fontAlgn="base" hangingPunct="0">
        <a:lnSpc>
          <a:spcPct val="87000"/>
        </a:lnSpc>
        <a:spcBef>
          <a:spcPct val="0"/>
        </a:spcBef>
        <a:spcAft>
          <a:spcPct val="0"/>
        </a:spcAft>
        <a:buClr>
          <a:srgbClr val="000000"/>
        </a:buClr>
        <a:buSzPct val="45000"/>
        <a:buFont typeface="Wingdings" pitchFamily="2" charset="2"/>
        <a:defRPr sz="4400">
          <a:solidFill>
            <a:srgbClr val="000000"/>
          </a:solidFill>
          <a:latin typeface="Arial" charset="0"/>
        </a:defRPr>
      </a:lvl3pPr>
      <a:lvl4pPr algn="ctr" defTabSz="449263" rtl="0" eaLnBrk="0" fontAlgn="base" hangingPunct="0">
        <a:lnSpc>
          <a:spcPct val="87000"/>
        </a:lnSpc>
        <a:spcBef>
          <a:spcPct val="0"/>
        </a:spcBef>
        <a:spcAft>
          <a:spcPct val="0"/>
        </a:spcAft>
        <a:buClr>
          <a:srgbClr val="000000"/>
        </a:buClr>
        <a:buSzPct val="45000"/>
        <a:buFont typeface="Wingdings" pitchFamily="2" charset="2"/>
        <a:defRPr sz="4400">
          <a:solidFill>
            <a:srgbClr val="000000"/>
          </a:solidFill>
          <a:latin typeface="Arial" charset="0"/>
        </a:defRPr>
      </a:lvl4pPr>
      <a:lvl5pPr algn="ctr" defTabSz="449263" rtl="0" eaLnBrk="0" fontAlgn="base" hangingPunct="0">
        <a:lnSpc>
          <a:spcPct val="87000"/>
        </a:lnSpc>
        <a:spcBef>
          <a:spcPct val="0"/>
        </a:spcBef>
        <a:spcAft>
          <a:spcPct val="0"/>
        </a:spcAft>
        <a:buClr>
          <a:srgbClr val="000000"/>
        </a:buClr>
        <a:buSzPct val="45000"/>
        <a:buFont typeface="Wingdings" pitchFamily="2" charset="2"/>
        <a:defRPr sz="4400">
          <a:solidFill>
            <a:srgbClr val="000000"/>
          </a:solidFill>
          <a:latin typeface="Arial" charset="0"/>
        </a:defRPr>
      </a:lvl5pPr>
      <a:lvl6pPr marL="457200" algn="ctr" defTabSz="449263" rtl="0" fontAlgn="base" hangingPunct="0">
        <a:lnSpc>
          <a:spcPct val="87000"/>
        </a:lnSpc>
        <a:spcBef>
          <a:spcPct val="0"/>
        </a:spcBef>
        <a:spcAft>
          <a:spcPct val="0"/>
        </a:spcAft>
        <a:buClr>
          <a:srgbClr val="000000"/>
        </a:buClr>
        <a:buSzPct val="45000"/>
        <a:buFont typeface="Wingdings" pitchFamily="2" charset="2"/>
        <a:defRPr sz="4400">
          <a:solidFill>
            <a:srgbClr val="000000"/>
          </a:solidFill>
          <a:latin typeface="Arial" charset="0"/>
        </a:defRPr>
      </a:lvl6pPr>
      <a:lvl7pPr marL="914400" algn="ctr" defTabSz="449263" rtl="0" fontAlgn="base" hangingPunct="0">
        <a:lnSpc>
          <a:spcPct val="87000"/>
        </a:lnSpc>
        <a:spcBef>
          <a:spcPct val="0"/>
        </a:spcBef>
        <a:spcAft>
          <a:spcPct val="0"/>
        </a:spcAft>
        <a:buClr>
          <a:srgbClr val="000000"/>
        </a:buClr>
        <a:buSzPct val="45000"/>
        <a:buFont typeface="Wingdings" pitchFamily="2" charset="2"/>
        <a:defRPr sz="4400">
          <a:solidFill>
            <a:srgbClr val="000000"/>
          </a:solidFill>
          <a:latin typeface="Arial" charset="0"/>
        </a:defRPr>
      </a:lvl7pPr>
      <a:lvl8pPr marL="1371600" algn="ctr" defTabSz="449263" rtl="0" fontAlgn="base" hangingPunct="0">
        <a:lnSpc>
          <a:spcPct val="87000"/>
        </a:lnSpc>
        <a:spcBef>
          <a:spcPct val="0"/>
        </a:spcBef>
        <a:spcAft>
          <a:spcPct val="0"/>
        </a:spcAft>
        <a:buClr>
          <a:srgbClr val="000000"/>
        </a:buClr>
        <a:buSzPct val="45000"/>
        <a:buFont typeface="Wingdings" pitchFamily="2" charset="2"/>
        <a:defRPr sz="4400">
          <a:solidFill>
            <a:srgbClr val="000000"/>
          </a:solidFill>
          <a:latin typeface="Arial" charset="0"/>
        </a:defRPr>
      </a:lvl8pPr>
      <a:lvl9pPr marL="1828800" algn="ctr" defTabSz="449263" rtl="0" fontAlgn="base" hangingPunct="0">
        <a:lnSpc>
          <a:spcPct val="87000"/>
        </a:lnSpc>
        <a:spcBef>
          <a:spcPct val="0"/>
        </a:spcBef>
        <a:spcAft>
          <a:spcPct val="0"/>
        </a:spcAft>
        <a:buClr>
          <a:srgbClr val="000000"/>
        </a:buClr>
        <a:buSzPct val="45000"/>
        <a:buFont typeface="Wingdings" pitchFamily="2" charset="2"/>
        <a:defRPr sz="4400">
          <a:solidFill>
            <a:srgbClr val="000000"/>
          </a:solidFill>
          <a:latin typeface="Arial" charset="0"/>
        </a:defRPr>
      </a:lvl9pPr>
    </p:titleStyle>
    <p:bodyStyle>
      <a:lvl1pPr marL="430213" indent="-323850" algn="l" defTabSz="449263" rtl="0" eaLnBrk="0" fontAlgn="base" hangingPunct="0">
        <a:lnSpc>
          <a:spcPct val="87000"/>
        </a:lnSpc>
        <a:spcBef>
          <a:spcPct val="0"/>
        </a:spcBef>
        <a:spcAft>
          <a:spcPts val="1425"/>
        </a:spcAft>
        <a:buClr>
          <a:srgbClr val="000000"/>
        </a:buClr>
        <a:buSzPct val="45000"/>
        <a:buFont typeface="Wingdings" pitchFamily="2" charset="2"/>
        <a:buChar char=""/>
        <a:defRPr sz="3200">
          <a:solidFill>
            <a:srgbClr val="000000"/>
          </a:solidFill>
          <a:latin typeface="+mn-lt"/>
          <a:ea typeface="+mn-ea"/>
          <a:cs typeface="+mn-cs"/>
        </a:defRPr>
      </a:lvl1pPr>
      <a:lvl2pPr marL="862013" indent="-285750" algn="l" defTabSz="449263" rtl="0" eaLnBrk="0" fontAlgn="base" hangingPunct="0">
        <a:lnSpc>
          <a:spcPct val="87000"/>
        </a:lnSpc>
        <a:spcBef>
          <a:spcPct val="0"/>
        </a:spcBef>
        <a:spcAft>
          <a:spcPts val="1138"/>
        </a:spcAft>
        <a:buClr>
          <a:srgbClr val="000000"/>
        </a:buClr>
        <a:buSzPct val="75000"/>
        <a:buFont typeface="Symbol" pitchFamily="18" charset="2"/>
        <a:buChar char=""/>
        <a:defRPr sz="2800">
          <a:solidFill>
            <a:srgbClr val="000000"/>
          </a:solidFill>
          <a:latin typeface="+mn-lt"/>
        </a:defRPr>
      </a:lvl2pPr>
      <a:lvl3pPr marL="1293813" indent="-215900" algn="l" defTabSz="449263" rtl="0" eaLnBrk="0" fontAlgn="base" hangingPunct="0">
        <a:lnSpc>
          <a:spcPct val="87000"/>
        </a:lnSpc>
        <a:spcBef>
          <a:spcPct val="0"/>
        </a:spcBef>
        <a:spcAft>
          <a:spcPts val="850"/>
        </a:spcAft>
        <a:buClr>
          <a:srgbClr val="000000"/>
        </a:buClr>
        <a:buSzPct val="45000"/>
        <a:buFont typeface="Wingdings" pitchFamily="2" charset="2"/>
        <a:buChar char=""/>
        <a:defRPr sz="2400">
          <a:solidFill>
            <a:srgbClr val="000000"/>
          </a:solidFill>
          <a:latin typeface="+mn-lt"/>
        </a:defRPr>
      </a:lvl3pPr>
      <a:lvl4pPr marL="1725613" indent="-214313" algn="l" defTabSz="449263" rtl="0" eaLnBrk="0" fontAlgn="base" hangingPunct="0">
        <a:lnSpc>
          <a:spcPct val="87000"/>
        </a:lnSpc>
        <a:spcBef>
          <a:spcPct val="0"/>
        </a:spcBef>
        <a:spcAft>
          <a:spcPts val="575"/>
        </a:spcAft>
        <a:buClr>
          <a:srgbClr val="000000"/>
        </a:buClr>
        <a:buSzPct val="75000"/>
        <a:buFont typeface="Symbol" pitchFamily="18" charset="2"/>
        <a:buChar char=""/>
        <a:defRPr sz="2000">
          <a:solidFill>
            <a:srgbClr val="000000"/>
          </a:solidFill>
          <a:latin typeface="+mn-lt"/>
        </a:defRPr>
      </a:lvl4pPr>
      <a:lvl5pPr marL="2157413" indent="-215900" algn="l" defTabSz="449263" rtl="0" eaLnBrk="0" fontAlgn="base" hangingPunct="0">
        <a:lnSpc>
          <a:spcPct val="87000"/>
        </a:lnSpc>
        <a:spcBef>
          <a:spcPct val="0"/>
        </a:spcBef>
        <a:spcAft>
          <a:spcPts val="288"/>
        </a:spcAft>
        <a:buClr>
          <a:srgbClr val="000000"/>
        </a:buClr>
        <a:buSzPct val="45000"/>
        <a:buFont typeface="Wingdings" pitchFamily="2" charset="2"/>
        <a:buChar char=""/>
        <a:defRPr sz="2000">
          <a:solidFill>
            <a:srgbClr val="000000"/>
          </a:solidFill>
          <a:latin typeface="+mn-lt"/>
        </a:defRPr>
      </a:lvl5pPr>
      <a:lvl6pPr marL="2614613" indent="-215900" algn="l" defTabSz="449263" rtl="0" fontAlgn="base" hangingPunct="0">
        <a:lnSpc>
          <a:spcPct val="87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1813" indent="-215900" algn="l" defTabSz="449263" rtl="0" fontAlgn="base" hangingPunct="0">
        <a:lnSpc>
          <a:spcPct val="87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013" indent="-215900" algn="l" defTabSz="449263" rtl="0" fontAlgn="base" hangingPunct="0">
        <a:lnSpc>
          <a:spcPct val="87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213" indent="-215900" algn="l" defTabSz="449263" rtl="0" fontAlgn="base" hangingPunct="0">
        <a:lnSpc>
          <a:spcPct val="87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38.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6.e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8.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7.e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8.emf"/><Relationship Id="rId4" Type="http://schemas.openxmlformats.org/officeDocument/2006/relationships/oleObject" Target="../embeddings/oleObject5.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hyperlink" Target="http://en.wikipedia.org/wiki/Kilometre" TargetMode="External"/><Relationship Id="rId13" Type="http://schemas.openxmlformats.org/officeDocument/2006/relationships/hyperlink" Target="http://en.wikipedia.org/wiki/B83_nuclear_bomb" TargetMode="External"/><Relationship Id="rId3" Type="http://schemas.openxmlformats.org/officeDocument/2006/relationships/hyperlink" Target="http://en.wikipedia.org/wiki/Kinetic_energy" TargetMode="External"/><Relationship Id="rId7" Type="http://schemas.openxmlformats.org/officeDocument/2006/relationships/hyperlink" Target="http://en.wikipedia.org/wiki/TNT_equivalent" TargetMode="External"/><Relationship Id="rId12" Type="http://schemas.openxmlformats.org/officeDocument/2006/relationships/hyperlink" Target="http://en.wikipedia.org/wiki/TN_8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en.wikipedia.org/wiki/Foot_(unit)" TargetMode="External"/><Relationship Id="rId11" Type="http://schemas.openxmlformats.org/officeDocument/2006/relationships/hyperlink" Target="http://en.wikipedia.org/wiki/W76" TargetMode="External"/><Relationship Id="rId5" Type="http://schemas.openxmlformats.org/officeDocument/2006/relationships/hyperlink" Target="http://en.wikipedia.org/wiki/Metre" TargetMode="External"/><Relationship Id="rId15" Type="http://schemas.openxmlformats.org/officeDocument/2006/relationships/hyperlink" Target="http://en.wikipedia.org/wiki/Mile" TargetMode="External"/><Relationship Id="rId10" Type="http://schemas.openxmlformats.org/officeDocument/2006/relationships/hyperlink" Target="http://en.wikipedia.org/wiki/Fat_Man" TargetMode="External"/><Relationship Id="rId4" Type="http://schemas.openxmlformats.org/officeDocument/2006/relationships/hyperlink" Target="http://en.wikipedia.org/wiki/Air_burst" TargetMode="External"/><Relationship Id="rId9" Type="http://schemas.openxmlformats.org/officeDocument/2006/relationships/hyperlink" Target="http://en.wikipedia.org/wiki/Little_Boy" TargetMode="External"/><Relationship Id="rId14" Type="http://schemas.openxmlformats.org/officeDocument/2006/relationships/hyperlink" Target="http://en.wikipedia.org/wiki/Castle_Brav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360363" y="827088"/>
            <a:ext cx="8856662" cy="1223962"/>
          </a:xfrm>
        </p:spPr>
        <p:txBody>
          <a:bodyPr/>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800" dirty="0" smtClean="0"/>
              <a:t/>
            </a:r>
            <a:br>
              <a:rPr lang="en-GB" sz="4800" dirty="0" smtClean="0"/>
            </a:br>
            <a:endParaRPr lang="en-GB" sz="4800" dirty="0" smtClean="0"/>
          </a:p>
        </p:txBody>
      </p:sp>
      <p:sp>
        <p:nvSpPr>
          <p:cNvPr id="6147" name="Rectangle 3"/>
          <p:cNvSpPr>
            <a:spLocks noGrp="1" noChangeArrowheads="1"/>
          </p:cNvSpPr>
          <p:nvPr>
            <p:ph type="body" idx="1"/>
          </p:nvPr>
        </p:nvSpPr>
        <p:spPr>
          <a:xfrm>
            <a:off x="503238" y="2266950"/>
            <a:ext cx="9069387" cy="4489450"/>
          </a:xfrm>
        </p:spPr>
        <p:txBody>
          <a:bodyPr/>
          <a:lstStyle/>
          <a:p>
            <a:pPr eaLnBrk="1">
              <a:buNone/>
            </a:pPr>
            <a:r>
              <a:rPr lang="cs-CZ" u="sng" dirty="0" err="1" smtClean="0"/>
              <a:t>Impaktové</a:t>
            </a:r>
            <a:r>
              <a:rPr lang="cs-CZ" u="sng" dirty="0" smtClean="0"/>
              <a:t> struktury: (z angl</a:t>
            </a:r>
            <a:r>
              <a:rPr lang="cs-CZ" u="sng" dirty="0"/>
              <a:t>. </a:t>
            </a:r>
            <a:r>
              <a:rPr lang="cs-CZ" u="sng" dirty="0" smtClean="0"/>
              <a:t>Slova „</a:t>
            </a:r>
            <a:r>
              <a:rPr lang="cs-CZ" u="sng" dirty="0" err="1"/>
              <a:t>impact“dopad</a:t>
            </a:r>
            <a:r>
              <a:rPr lang="cs-CZ" u="sng" dirty="0" smtClean="0"/>
              <a:t>)</a:t>
            </a:r>
            <a:endParaRPr lang="cs-CZ" dirty="0" smtClean="0"/>
          </a:p>
          <a:p>
            <a:pPr eaLnBrk="1">
              <a:buFont typeface="Wingdings" pitchFamily="2" charset="2"/>
              <a:buNone/>
            </a:pPr>
            <a:r>
              <a:rPr lang="cs-CZ" dirty="0" smtClean="0"/>
              <a:t>	geologická struktura vzniklá po dopadu  kosmického tělesa, s charakteristickými znaky danými velmi rychlým uvolněním značné  kinetické energie</a:t>
            </a:r>
          </a:p>
          <a:p>
            <a:pPr eaLnBrk="1">
              <a:buFont typeface="Wingdings" pitchFamily="2" charset="2"/>
              <a:buNone/>
            </a:pPr>
            <a:r>
              <a:rPr lang="cs-CZ" dirty="0" smtClean="0"/>
              <a:t>	</a:t>
            </a:r>
            <a:r>
              <a:rPr lang="cs-CZ" sz="2800" dirty="0" smtClean="0"/>
              <a:t>- též „(impaktní) kráter“, ale většina impaktů na Zemi je již morfologicky nevýrazných (zvl. velké a staré)</a:t>
            </a:r>
          </a:p>
        </p:txBody>
      </p:sp>
      <p:sp>
        <p:nvSpPr>
          <p:cNvPr id="6148" name="Rectangle 4"/>
          <p:cNvSpPr>
            <a:spLocks noChangeArrowheads="1"/>
          </p:cNvSpPr>
          <p:nvPr/>
        </p:nvSpPr>
        <p:spPr bwMode="auto">
          <a:xfrm>
            <a:off x="431800" y="684213"/>
            <a:ext cx="8785225" cy="975908"/>
          </a:xfrm>
          <a:prstGeom prst="rect">
            <a:avLst/>
          </a:prstGeom>
          <a:noFill/>
          <a:ln w="9525">
            <a:noFill/>
            <a:miter lim="800000"/>
            <a:headEnd/>
            <a:tailEnd/>
          </a:ln>
        </p:spPr>
        <p:txBody>
          <a:bodyPr>
            <a:spAutoFit/>
          </a:bodyPr>
          <a:lstStyle/>
          <a:p>
            <a:pPr algn="ctr"/>
            <a:r>
              <a:rPr lang="cs-CZ" sz="4800" dirty="0" smtClean="0">
                <a:solidFill>
                  <a:schemeClr val="accent2"/>
                </a:solidFill>
              </a:rPr>
              <a:t>Velké meteoritické </a:t>
            </a:r>
            <a:r>
              <a:rPr lang="cs-CZ" sz="4800" dirty="0" err="1" smtClean="0">
                <a:solidFill>
                  <a:schemeClr val="accent2"/>
                </a:solidFill>
              </a:rPr>
              <a:t>impakty</a:t>
            </a:r>
            <a:endParaRPr lang="cs-CZ" sz="4800" dirty="0" smtClean="0">
              <a:solidFill>
                <a:schemeClr val="accent2"/>
              </a:solidFill>
            </a:endParaRPr>
          </a:p>
          <a:p>
            <a:pPr algn="ctr"/>
            <a:r>
              <a:rPr lang="cs-CZ" dirty="0" smtClean="0">
                <a:solidFill>
                  <a:schemeClr val="accent2"/>
                </a:solidFill>
              </a:rPr>
              <a:t>s využitím materiálů V. Procházky</a:t>
            </a:r>
            <a:endParaRPr lang="cs-CZ" dirty="0">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upload.wikimedia.org/wikipedia/commons/thumb/8/84/Map_of_Vredefort_dome.jpg/1024px-Map_of_Vredefort_dome.jpg"/>
          <p:cNvPicPr>
            <a:picLocks noChangeAspect="1" noChangeArrowheads="1"/>
          </p:cNvPicPr>
          <p:nvPr/>
        </p:nvPicPr>
        <p:blipFill>
          <a:blip r:embed="rId3" cstate="print"/>
          <a:srcRect/>
          <a:stretch>
            <a:fillRect/>
          </a:stretch>
        </p:blipFill>
        <p:spPr bwMode="auto">
          <a:xfrm>
            <a:off x="215776" y="467469"/>
            <a:ext cx="4641279" cy="3861689"/>
          </a:xfrm>
          <a:prstGeom prst="rect">
            <a:avLst/>
          </a:prstGeom>
          <a:noFill/>
        </p:spPr>
      </p:pic>
      <p:pic>
        <p:nvPicPr>
          <p:cNvPr id="151556" name="Picture 4" descr="http://upload.wikimedia.org/wikipedia/commons/thumb/5/5c/Earth%27s_geolological_timeline.svg/990px-Earth%27s_geolological_timeline.svg.png"/>
          <p:cNvPicPr>
            <a:picLocks noChangeAspect="1" noChangeArrowheads="1"/>
          </p:cNvPicPr>
          <p:nvPr/>
        </p:nvPicPr>
        <p:blipFill>
          <a:blip r:embed="rId4" cstate="print"/>
          <a:srcRect/>
          <a:stretch>
            <a:fillRect/>
          </a:stretch>
        </p:blipFill>
        <p:spPr bwMode="auto">
          <a:xfrm>
            <a:off x="5043363" y="395461"/>
            <a:ext cx="5037262" cy="1679088"/>
          </a:xfrm>
          <a:prstGeom prst="rect">
            <a:avLst/>
          </a:prstGeom>
          <a:noFill/>
        </p:spPr>
      </p:pic>
      <p:pic>
        <p:nvPicPr>
          <p:cNvPr id="151558" name="Picture 6" descr="http://upload.wikimedia.org/wikipedia/commons/thumb/2/22/Vredefort_crater_cross_section_2.png/1920px-Vredefort_crater_cross_section_2.png"/>
          <p:cNvPicPr>
            <a:picLocks noChangeAspect="1" noChangeArrowheads="1"/>
          </p:cNvPicPr>
          <p:nvPr/>
        </p:nvPicPr>
        <p:blipFill>
          <a:blip r:embed="rId5" cstate="print"/>
          <a:srcRect/>
          <a:stretch>
            <a:fillRect/>
          </a:stretch>
        </p:blipFill>
        <p:spPr bwMode="auto">
          <a:xfrm>
            <a:off x="287784" y="4499917"/>
            <a:ext cx="8928992" cy="2748455"/>
          </a:xfrm>
          <a:prstGeom prst="rect">
            <a:avLst/>
          </a:prstGeom>
          <a:noFill/>
        </p:spPr>
      </p:pic>
      <p:pic>
        <p:nvPicPr>
          <p:cNvPr id="151560" name="Picture 8" descr="The multiple-ringed Vredefort Crater"/>
          <p:cNvPicPr>
            <a:picLocks noChangeAspect="1" noChangeArrowheads="1"/>
          </p:cNvPicPr>
          <p:nvPr/>
        </p:nvPicPr>
        <p:blipFill>
          <a:blip r:embed="rId6" cstate="print"/>
          <a:srcRect/>
          <a:stretch>
            <a:fillRect/>
          </a:stretch>
        </p:blipFill>
        <p:spPr bwMode="auto">
          <a:xfrm>
            <a:off x="7193398" y="2555701"/>
            <a:ext cx="1784533" cy="1796430"/>
          </a:xfrm>
          <a:prstGeom prst="rect">
            <a:avLst/>
          </a:prstGeom>
          <a:noFill/>
        </p:spPr>
      </p:pic>
      <p:sp>
        <p:nvSpPr>
          <p:cNvPr id="6" name="TextovéPole 5"/>
          <p:cNvSpPr txBox="1"/>
          <p:nvPr/>
        </p:nvSpPr>
        <p:spPr>
          <a:xfrm>
            <a:off x="4248224" y="0"/>
            <a:ext cx="2094099" cy="360099"/>
          </a:xfrm>
          <a:prstGeom prst="rect">
            <a:avLst/>
          </a:prstGeom>
          <a:noFill/>
        </p:spPr>
        <p:txBody>
          <a:bodyPr wrap="none" rtlCol="0">
            <a:spAutoFit/>
          </a:bodyPr>
          <a:lstStyle/>
          <a:p>
            <a:r>
              <a:rPr lang="cs-CZ" sz="2000" b="1" dirty="0" err="1" smtClean="0">
                <a:solidFill>
                  <a:schemeClr val="tx1"/>
                </a:solidFill>
              </a:rPr>
              <a:t>Vredefort</a:t>
            </a:r>
            <a:r>
              <a:rPr lang="cs-CZ" sz="2000" b="1" dirty="0" smtClean="0">
                <a:solidFill>
                  <a:schemeClr val="tx1"/>
                </a:solidFill>
              </a:rPr>
              <a:t> Dome</a:t>
            </a:r>
            <a:endParaRPr lang="cs-CZ" sz="2000" b="1"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upload.wikimedia.org/wikipedia/commons/c/cd/Sudbury_Basin_Non-Ferrous_Metals_-_Eastern_Canada_map.png"/>
          <p:cNvPicPr>
            <a:picLocks noChangeAspect="1" noChangeArrowheads="1"/>
          </p:cNvPicPr>
          <p:nvPr/>
        </p:nvPicPr>
        <p:blipFill>
          <a:blip r:embed="rId3" cstate="print"/>
          <a:srcRect/>
          <a:stretch>
            <a:fillRect/>
          </a:stretch>
        </p:blipFill>
        <p:spPr bwMode="auto">
          <a:xfrm>
            <a:off x="287784" y="683493"/>
            <a:ext cx="3744168" cy="3725778"/>
          </a:xfrm>
          <a:prstGeom prst="rect">
            <a:avLst/>
          </a:prstGeom>
          <a:noFill/>
        </p:spPr>
      </p:pic>
      <p:pic>
        <p:nvPicPr>
          <p:cNvPr id="153604" name="Picture 4" descr="http://upload.wikimedia.org/wikipedia/commons/thumb/a/a3/Shattercone%2C_Sudbury_Impact_Structure_%281.85_Ga%29_Ontario.jpg/1280px-Shattercone%2C_Sudbury_Impact_Structure_%281.85_Ga%29_Ontario.jpg"/>
          <p:cNvPicPr>
            <a:picLocks noChangeAspect="1" noChangeArrowheads="1"/>
          </p:cNvPicPr>
          <p:nvPr/>
        </p:nvPicPr>
        <p:blipFill>
          <a:blip r:embed="rId4" cstate="print"/>
          <a:srcRect/>
          <a:stretch>
            <a:fillRect/>
          </a:stretch>
        </p:blipFill>
        <p:spPr bwMode="auto">
          <a:xfrm>
            <a:off x="4498443" y="1763613"/>
            <a:ext cx="5582182" cy="4378524"/>
          </a:xfrm>
          <a:prstGeom prst="rect">
            <a:avLst/>
          </a:prstGeom>
          <a:noFill/>
        </p:spPr>
      </p:pic>
      <p:pic>
        <p:nvPicPr>
          <p:cNvPr id="153606" name="Picture 6" descr="http://upload.wikimedia.org/wikipedia/commons/5/53/SIR-B_Sudbury_Impact_Crater.jpg"/>
          <p:cNvPicPr>
            <a:picLocks noChangeAspect="1" noChangeArrowheads="1"/>
          </p:cNvPicPr>
          <p:nvPr/>
        </p:nvPicPr>
        <p:blipFill>
          <a:blip r:embed="rId5" cstate="print"/>
          <a:srcRect/>
          <a:stretch>
            <a:fillRect/>
          </a:stretch>
        </p:blipFill>
        <p:spPr bwMode="auto">
          <a:xfrm>
            <a:off x="215776" y="4787949"/>
            <a:ext cx="4114800" cy="2371725"/>
          </a:xfrm>
          <a:prstGeom prst="rect">
            <a:avLst/>
          </a:prstGeom>
          <a:noFill/>
        </p:spPr>
      </p:pic>
      <p:sp>
        <p:nvSpPr>
          <p:cNvPr id="5" name="TextovéPole 4"/>
          <p:cNvSpPr txBox="1"/>
          <p:nvPr/>
        </p:nvSpPr>
        <p:spPr>
          <a:xfrm>
            <a:off x="3744168" y="0"/>
            <a:ext cx="2276777" cy="360099"/>
          </a:xfrm>
          <a:prstGeom prst="rect">
            <a:avLst/>
          </a:prstGeom>
          <a:noFill/>
        </p:spPr>
        <p:txBody>
          <a:bodyPr wrap="none" rtlCol="0">
            <a:spAutoFit/>
          </a:bodyPr>
          <a:lstStyle/>
          <a:p>
            <a:r>
              <a:rPr lang="cs-CZ" sz="2000" b="1" dirty="0" err="1" smtClean="0">
                <a:solidFill>
                  <a:schemeClr val="tx1"/>
                </a:solidFill>
              </a:rPr>
              <a:t>Sudbury</a:t>
            </a:r>
            <a:r>
              <a:rPr lang="cs-CZ" sz="2000" b="1" dirty="0" smtClean="0">
                <a:solidFill>
                  <a:schemeClr val="tx1"/>
                </a:solidFill>
              </a:rPr>
              <a:t>, Kanada</a:t>
            </a:r>
            <a:endParaRPr lang="cs-CZ" sz="2000" b="1"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92200" y="336550"/>
            <a:ext cx="8401050" cy="839788"/>
          </a:xfrm>
        </p:spPr>
        <p:txBody>
          <a:bodyPr/>
          <a:lstStyle/>
          <a:p>
            <a:pPr eaLnBrk="1"/>
            <a:r>
              <a:rPr lang="cs-CZ" sz="3600" smtClean="0"/>
              <a:t>Barringerův kráter</a:t>
            </a:r>
            <a:endParaRPr lang="en-US" sz="3600" smtClean="0"/>
          </a:p>
        </p:txBody>
      </p:sp>
      <p:sp>
        <p:nvSpPr>
          <p:cNvPr id="11267" name="Text Box 3"/>
          <p:cNvSpPr txBox="1">
            <a:spLocks noChangeArrowheads="1"/>
          </p:cNvSpPr>
          <p:nvPr/>
        </p:nvSpPr>
        <p:spPr bwMode="auto">
          <a:xfrm flipV="1">
            <a:off x="587375" y="4857750"/>
            <a:ext cx="9240838" cy="404813"/>
          </a:xfrm>
          <a:prstGeom prst="rect">
            <a:avLst/>
          </a:prstGeom>
          <a:noFill/>
          <a:ln w="9525">
            <a:noFill/>
            <a:miter lim="800000"/>
            <a:headEnd/>
            <a:tailEnd/>
          </a:ln>
        </p:spPr>
        <p:txBody>
          <a:bodyPr rot="10800000" lIns="100794" tIns="50397" rIns="100794" bIns="50397">
            <a:spAutoFit/>
          </a:bodyPr>
          <a:lstStyle/>
          <a:p>
            <a:pPr defTabSz="495300" hangingPunct="1">
              <a:lnSpc>
                <a:spcPct val="100000"/>
              </a:lnSpc>
              <a:buClrTx/>
              <a:buSzTx/>
              <a:buFontTx/>
              <a:buNone/>
            </a:pPr>
            <a:endParaRPr lang="cs-CZ" sz="2000">
              <a:solidFill>
                <a:schemeClr val="tx1"/>
              </a:solidFill>
            </a:endParaRPr>
          </a:p>
        </p:txBody>
      </p:sp>
      <p:pic>
        <p:nvPicPr>
          <p:cNvPr id="11268" name="Picture 4" descr="ARIZON2"/>
          <p:cNvPicPr>
            <a:picLocks noChangeAspect="1" noChangeArrowheads="1"/>
          </p:cNvPicPr>
          <p:nvPr/>
        </p:nvPicPr>
        <p:blipFill>
          <a:blip r:embed="rId3" cstate="print"/>
          <a:srcRect/>
          <a:stretch>
            <a:fillRect/>
          </a:stretch>
        </p:blipFill>
        <p:spPr bwMode="auto">
          <a:xfrm>
            <a:off x="0" y="1679575"/>
            <a:ext cx="6216650" cy="4029075"/>
          </a:xfrm>
          <a:prstGeom prst="rect">
            <a:avLst/>
          </a:prstGeom>
          <a:noFill/>
          <a:ln w="9525">
            <a:noFill/>
            <a:miter lim="800000"/>
            <a:headEnd/>
            <a:tailEnd/>
          </a:ln>
        </p:spPr>
      </p:pic>
      <p:pic>
        <p:nvPicPr>
          <p:cNvPr id="11269" name="Picture 5" descr="SIMPLE"/>
          <p:cNvPicPr>
            <a:picLocks noChangeAspect="1" noChangeArrowheads="1"/>
          </p:cNvPicPr>
          <p:nvPr/>
        </p:nvPicPr>
        <p:blipFill>
          <a:blip r:embed="rId4" cstate="print"/>
          <a:srcRect/>
          <a:stretch>
            <a:fillRect/>
          </a:stretch>
        </p:blipFill>
        <p:spPr bwMode="auto">
          <a:xfrm>
            <a:off x="0" y="5851525"/>
            <a:ext cx="6216650" cy="1708150"/>
          </a:xfrm>
          <a:prstGeom prst="rect">
            <a:avLst/>
          </a:prstGeom>
          <a:noFill/>
          <a:ln w="9525">
            <a:noFill/>
            <a:miter lim="800000"/>
            <a:headEnd/>
            <a:tailEnd/>
          </a:ln>
        </p:spPr>
      </p:pic>
      <p:sp>
        <p:nvSpPr>
          <p:cNvPr id="11270" name="Text Box 6"/>
          <p:cNvSpPr txBox="1">
            <a:spLocks noChangeArrowheads="1"/>
          </p:cNvSpPr>
          <p:nvPr/>
        </p:nvSpPr>
        <p:spPr bwMode="auto">
          <a:xfrm>
            <a:off x="6635750" y="2519363"/>
            <a:ext cx="3444875" cy="504825"/>
          </a:xfrm>
          <a:prstGeom prst="rect">
            <a:avLst/>
          </a:prstGeom>
          <a:noFill/>
          <a:ln w="9525">
            <a:noFill/>
            <a:miter lim="800000"/>
            <a:headEnd/>
            <a:tailEnd/>
          </a:ln>
        </p:spPr>
        <p:txBody>
          <a:bodyPr lIns="100794" tIns="50397" rIns="100794" bIns="50397">
            <a:spAutoFit/>
          </a:bodyPr>
          <a:lstStyle/>
          <a:p>
            <a:pPr defTabSz="495300" eaLnBrk="0">
              <a:lnSpc>
                <a:spcPct val="100000"/>
              </a:lnSpc>
              <a:spcBef>
                <a:spcPct val="50000"/>
              </a:spcBef>
              <a:buClrTx/>
              <a:buSzTx/>
              <a:buFontTx/>
              <a:buNone/>
            </a:pPr>
            <a:endParaRPr lang="sk-SK" sz="2600">
              <a:solidFill>
                <a:schemeClr val="tx1"/>
              </a:solidFill>
              <a:latin typeface="Tahoma" pitchFamily="34" charset="0"/>
            </a:endParaRPr>
          </a:p>
        </p:txBody>
      </p:sp>
      <p:sp>
        <p:nvSpPr>
          <p:cNvPr id="11271" name="Rectangle 7"/>
          <p:cNvSpPr>
            <a:spLocks noChangeArrowheads="1"/>
          </p:cNvSpPr>
          <p:nvPr/>
        </p:nvSpPr>
        <p:spPr bwMode="auto">
          <a:xfrm>
            <a:off x="6384925" y="2268538"/>
            <a:ext cx="3443288" cy="4535487"/>
          </a:xfrm>
          <a:prstGeom prst="rect">
            <a:avLst/>
          </a:prstGeom>
          <a:noFill/>
          <a:ln w="9525">
            <a:noFill/>
            <a:miter lim="800000"/>
            <a:headEnd/>
            <a:tailEnd/>
          </a:ln>
        </p:spPr>
        <p:txBody>
          <a:bodyPr lIns="100794" tIns="50397" rIns="100794" bIns="50397"/>
          <a:lstStyle/>
          <a:p>
            <a:pPr marL="430213" indent="-323850">
              <a:spcAft>
                <a:spcPts val="1425"/>
              </a:spcAft>
            </a:pPr>
            <a:r>
              <a:rPr lang="cs-CZ" sz="2400">
                <a:solidFill>
                  <a:srgbClr val="000000"/>
                </a:solidFill>
              </a:rPr>
              <a:t>Dopadem malého meteoritu (planetky) o průměru do 100-200 m vznikne jednoduchý kráter, jako například Barringerův kráter v Arizoně.</a:t>
            </a:r>
            <a:endParaRPr lang="en-US" sz="2400">
              <a:solidFill>
                <a:srgbClr val="0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a:r>
              <a:rPr lang="cs-CZ" sz="3600" smtClean="0"/>
              <a:t>Kráter Chicxulub - Yucatán </a:t>
            </a:r>
            <a:br>
              <a:rPr lang="cs-CZ" sz="3600" smtClean="0"/>
            </a:br>
            <a:r>
              <a:rPr lang="cs-CZ" sz="2800" smtClean="0"/>
              <a:t>(dopad na hranici druhohor a třetihor)</a:t>
            </a:r>
            <a:br>
              <a:rPr lang="cs-CZ" sz="2800" smtClean="0"/>
            </a:br>
            <a:r>
              <a:rPr lang="cs-CZ" sz="3200" smtClean="0"/>
              <a:t>- </a:t>
            </a:r>
            <a:r>
              <a:rPr lang="cs-CZ" sz="3200" smtClean="0">
                <a:solidFill>
                  <a:schemeClr val="tx1"/>
                </a:solidFill>
              </a:rPr>
              <a:t>tíhová mapa</a:t>
            </a:r>
            <a:r>
              <a:rPr lang="cs-CZ" sz="3200" smtClean="0"/>
              <a:t>:</a:t>
            </a:r>
            <a:endParaRPr lang="en-US" sz="3200" smtClean="0"/>
          </a:p>
        </p:txBody>
      </p:sp>
      <p:sp>
        <p:nvSpPr>
          <p:cNvPr id="12291" name="Rectangle 9"/>
          <p:cNvSpPr>
            <a:spLocks noGrp="1" noChangeArrowheads="1"/>
          </p:cNvSpPr>
          <p:nvPr>
            <p:ph type="body" sz="half" idx="1"/>
          </p:nvPr>
        </p:nvSpPr>
        <p:spPr>
          <a:xfrm>
            <a:off x="503238" y="1768475"/>
            <a:ext cx="3673475" cy="4987925"/>
          </a:xfrm>
        </p:spPr>
        <p:txBody>
          <a:bodyPr/>
          <a:lstStyle/>
          <a:p>
            <a:pPr marL="342900" indent="-342900" eaLnBrk="1">
              <a:lnSpc>
                <a:spcPct val="100000"/>
              </a:lnSpc>
              <a:spcBef>
                <a:spcPct val="20000"/>
              </a:spcBef>
              <a:spcAft>
                <a:spcPct val="0"/>
              </a:spcAft>
              <a:buSzPct val="100000"/>
              <a:buFont typeface="Times New Roman" pitchFamily="18" charset="0"/>
              <a:buNone/>
            </a:pPr>
            <a:r>
              <a:rPr lang="cs-CZ" sz="2400" smtClean="0">
                <a:latin typeface="Times New Roman" pitchFamily="18" charset="0"/>
              </a:rPr>
              <a:t>Dopadem velkého meteoritu (planetky) vznikne komplexní kráter, jako například kráter Chicxulub.</a:t>
            </a:r>
            <a:endParaRPr lang="en-US" sz="2400" smtClean="0">
              <a:latin typeface="Times New Roman" pitchFamily="18" charset="0"/>
            </a:endParaRPr>
          </a:p>
          <a:p>
            <a:pPr marL="342900" indent="-342900" eaLnBrk="1">
              <a:lnSpc>
                <a:spcPct val="100000"/>
              </a:lnSpc>
              <a:spcBef>
                <a:spcPct val="20000"/>
              </a:spcBef>
              <a:spcAft>
                <a:spcPct val="0"/>
              </a:spcAft>
              <a:buSzPct val="100000"/>
              <a:buFont typeface="Times New Roman" pitchFamily="18" charset="0"/>
              <a:buChar char="•"/>
            </a:pPr>
            <a:endParaRPr lang="cs-CZ" smtClean="0">
              <a:latin typeface="Times New Roman" pitchFamily="18" charset="0"/>
            </a:endParaRPr>
          </a:p>
        </p:txBody>
      </p:sp>
      <p:sp>
        <p:nvSpPr>
          <p:cNvPr id="12292" name="Text Box 3"/>
          <p:cNvSpPr txBox="1">
            <a:spLocks noChangeArrowheads="1"/>
          </p:cNvSpPr>
          <p:nvPr/>
        </p:nvSpPr>
        <p:spPr bwMode="auto">
          <a:xfrm flipV="1">
            <a:off x="587375" y="4857750"/>
            <a:ext cx="9240838" cy="404813"/>
          </a:xfrm>
          <a:prstGeom prst="rect">
            <a:avLst/>
          </a:prstGeom>
          <a:noFill/>
          <a:ln w="9525">
            <a:noFill/>
            <a:miter lim="800000"/>
            <a:headEnd/>
            <a:tailEnd/>
          </a:ln>
        </p:spPr>
        <p:txBody>
          <a:bodyPr rot="10800000" lIns="100794" tIns="50397" rIns="100794" bIns="50397">
            <a:spAutoFit/>
          </a:bodyPr>
          <a:lstStyle/>
          <a:p>
            <a:pPr defTabSz="495300" hangingPunct="1">
              <a:lnSpc>
                <a:spcPct val="100000"/>
              </a:lnSpc>
              <a:buClrTx/>
              <a:buSzTx/>
              <a:buFontTx/>
              <a:buNone/>
            </a:pPr>
            <a:endParaRPr lang="cs-CZ" sz="2000">
              <a:solidFill>
                <a:schemeClr val="tx1"/>
              </a:solidFill>
            </a:endParaRPr>
          </a:p>
        </p:txBody>
      </p:sp>
      <p:sp>
        <p:nvSpPr>
          <p:cNvPr id="12293" name="Text Box 4"/>
          <p:cNvSpPr txBox="1">
            <a:spLocks noChangeArrowheads="1"/>
          </p:cNvSpPr>
          <p:nvPr/>
        </p:nvSpPr>
        <p:spPr bwMode="auto">
          <a:xfrm>
            <a:off x="6635750" y="2519363"/>
            <a:ext cx="3444875" cy="504825"/>
          </a:xfrm>
          <a:prstGeom prst="rect">
            <a:avLst/>
          </a:prstGeom>
          <a:noFill/>
          <a:ln w="9525">
            <a:noFill/>
            <a:miter lim="800000"/>
            <a:headEnd/>
            <a:tailEnd/>
          </a:ln>
        </p:spPr>
        <p:txBody>
          <a:bodyPr lIns="100794" tIns="50397" rIns="100794" bIns="50397">
            <a:spAutoFit/>
          </a:bodyPr>
          <a:lstStyle/>
          <a:p>
            <a:pPr defTabSz="495300" eaLnBrk="0">
              <a:lnSpc>
                <a:spcPct val="100000"/>
              </a:lnSpc>
              <a:spcBef>
                <a:spcPct val="50000"/>
              </a:spcBef>
              <a:buClrTx/>
              <a:buSzTx/>
              <a:buFontTx/>
              <a:buNone/>
            </a:pPr>
            <a:endParaRPr lang="sk-SK" sz="2600">
              <a:solidFill>
                <a:schemeClr val="tx1"/>
              </a:solidFill>
              <a:latin typeface="Tahoma" pitchFamily="34" charset="0"/>
            </a:endParaRPr>
          </a:p>
        </p:txBody>
      </p:sp>
      <p:sp>
        <p:nvSpPr>
          <p:cNvPr id="12294" name="Rectangle 5"/>
          <p:cNvSpPr>
            <a:spLocks noChangeArrowheads="1"/>
          </p:cNvSpPr>
          <p:nvPr/>
        </p:nvSpPr>
        <p:spPr bwMode="auto">
          <a:xfrm>
            <a:off x="6384925" y="2268538"/>
            <a:ext cx="3443288" cy="4535487"/>
          </a:xfrm>
          <a:prstGeom prst="rect">
            <a:avLst/>
          </a:prstGeom>
          <a:noFill/>
          <a:ln w="9525">
            <a:noFill/>
            <a:miter lim="800000"/>
            <a:headEnd/>
            <a:tailEnd/>
          </a:ln>
        </p:spPr>
        <p:txBody>
          <a:bodyPr lIns="100794" tIns="50397" rIns="100794" bIns="50397"/>
          <a:lstStyle/>
          <a:p>
            <a:pPr marL="430213" indent="-323850">
              <a:spcAft>
                <a:spcPts val="1425"/>
              </a:spcAft>
            </a:pPr>
            <a:endParaRPr lang="en-US" sz="2400">
              <a:solidFill>
                <a:srgbClr val="000000"/>
              </a:solidFill>
            </a:endParaRPr>
          </a:p>
        </p:txBody>
      </p:sp>
      <p:pic>
        <p:nvPicPr>
          <p:cNvPr id="12295" name="Picture 7" descr="CHICXULB"/>
          <p:cNvPicPr>
            <a:picLocks noChangeAspect="1" noChangeArrowheads="1"/>
          </p:cNvPicPr>
          <p:nvPr/>
        </p:nvPicPr>
        <p:blipFill>
          <a:blip r:embed="rId3" cstate="print"/>
          <a:srcRect/>
          <a:stretch>
            <a:fillRect/>
          </a:stretch>
        </p:blipFill>
        <p:spPr bwMode="auto">
          <a:xfrm>
            <a:off x="4679950" y="1979613"/>
            <a:ext cx="4703763" cy="4703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upload.wikimedia.org/wikipedia/commons/thumb/2/24/Yucatan_chix_crater.jpg/300px-Yucatan_chix_crater.jpg"/>
          <p:cNvPicPr>
            <a:picLocks noChangeAspect="1" noChangeArrowheads="1"/>
          </p:cNvPicPr>
          <p:nvPr/>
        </p:nvPicPr>
        <p:blipFill>
          <a:blip r:embed="rId3" cstate="print"/>
          <a:srcRect/>
          <a:stretch>
            <a:fillRect/>
          </a:stretch>
        </p:blipFill>
        <p:spPr bwMode="auto">
          <a:xfrm>
            <a:off x="359792" y="1043533"/>
            <a:ext cx="2857500" cy="3190876"/>
          </a:xfrm>
          <a:prstGeom prst="rect">
            <a:avLst/>
          </a:prstGeom>
          <a:noFill/>
        </p:spPr>
      </p:pic>
      <p:pic>
        <p:nvPicPr>
          <p:cNvPr id="155652" name="Picture 4" descr="http://upload.wikimedia.org/wikipedia/commons/e/eb/Chicxulub-gravity-anomaly-m.png"/>
          <p:cNvPicPr>
            <a:picLocks noChangeAspect="1" noChangeArrowheads="1"/>
          </p:cNvPicPr>
          <p:nvPr/>
        </p:nvPicPr>
        <p:blipFill>
          <a:blip r:embed="rId4" cstate="print"/>
          <a:srcRect/>
          <a:stretch>
            <a:fillRect/>
          </a:stretch>
        </p:blipFill>
        <p:spPr bwMode="auto">
          <a:xfrm>
            <a:off x="5688384" y="827509"/>
            <a:ext cx="3787552" cy="3787552"/>
          </a:xfrm>
          <a:prstGeom prst="rect">
            <a:avLst/>
          </a:prstGeom>
          <a:noFill/>
        </p:spPr>
      </p:pic>
      <p:sp>
        <p:nvSpPr>
          <p:cNvPr id="7" name="TextovéPole 6"/>
          <p:cNvSpPr txBox="1"/>
          <p:nvPr/>
        </p:nvSpPr>
        <p:spPr>
          <a:xfrm>
            <a:off x="3816176" y="323453"/>
            <a:ext cx="3643113" cy="333296"/>
          </a:xfrm>
          <a:prstGeom prst="rect">
            <a:avLst/>
          </a:prstGeom>
          <a:noFill/>
        </p:spPr>
        <p:txBody>
          <a:bodyPr wrap="none" rtlCol="0">
            <a:spAutoFit/>
          </a:bodyPr>
          <a:lstStyle/>
          <a:p>
            <a:r>
              <a:rPr lang="cs-CZ" dirty="0" err="1" smtClean="0">
                <a:solidFill>
                  <a:schemeClr val="tx1"/>
                </a:solidFill>
              </a:rPr>
              <a:t>Xicxulub</a:t>
            </a:r>
            <a:r>
              <a:rPr lang="cs-CZ" dirty="0" smtClean="0">
                <a:solidFill>
                  <a:schemeClr val="tx1"/>
                </a:solidFill>
              </a:rPr>
              <a:t> kráter, </a:t>
            </a:r>
            <a:r>
              <a:rPr lang="cs-CZ" dirty="0" err="1" smtClean="0">
                <a:solidFill>
                  <a:schemeClr val="tx1"/>
                </a:solidFill>
              </a:rPr>
              <a:t>Yukatán</a:t>
            </a:r>
            <a:r>
              <a:rPr lang="cs-CZ" dirty="0" smtClean="0">
                <a:solidFill>
                  <a:schemeClr val="tx1"/>
                </a:solidFill>
              </a:rPr>
              <a:t>, Mexiko</a:t>
            </a:r>
            <a:endParaRPr lang="cs-CZ" dirty="0">
              <a:solidFill>
                <a:schemeClr val="tx1"/>
              </a:solidFill>
            </a:endParaRPr>
          </a:p>
        </p:txBody>
      </p:sp>
      <p:pic>
        <p:nvPicPr>
          <p:cNvPr id="155654" name="Picture 6" descr="http://upload.wikimedia.org/wikipedia/en/b/bc/Chicxulub_shockedquartz.png"/>
          <p:cNvPicPr>
            <a:picLocks noChangeAspect="1" noChangeArrowheads="1"/>
          </p:cNvPicPr>
          <p:nvPr/>
        </p:nvPicPr>
        <p:blipFill>
          <a:blip r:embed="rId5" cstate="print"/>
          <a:srcRect/>
          <a:stretch>
            <a:fillRect/>
          </a:stretch>
        </p:blipFill>
        <p:spPr bwMode="auto">
          <a:xfrm>
            <a:off x="431800" y="4571925"/>
            <a:ext cx="3867150" cy="2781301"/>
          </a:xfrm>
          <a:prstGeom prst="rect">
            <a:avLst/>
          </a:prstGeom>
          <a:noFill/>
        </p:spPr>
      </p:pic>
      <p:pic>
        <p:nvPicPr>
          <p:cNvPr id="155656" name="Picture 8" descr="http://upload.wikimedia.org/wikipedia/commons/5/52/820qtz.jpg"/>
          <p:cNvPicPr>
            <a:picLocks noChangeAspect="1" noChangeArrowheads="1"/>
          </p:cNvPicPr>
          <p:nvPr/>
        </p:nvPicPr>
        <p:blipFill>
          <a:blip r:embed="rId6" cstate="print"/>
          <a:srcRect/>
          <a:stretch>
            <a:fillRect/>
          </a:stretch>
        </p:blipFill>
        <p:spPr bwMode="auto">
          <a:xfrm>
            <a:off x="6552480" y="5219997"/>
            <a:ext cx="2436329" cy="2051646"/>
          </a:xfrm>
          <a:prstGeom prst="rect">
            <a:avLst/>
          </a:prstGeom>
          <a:noFill/>
        </p:spPr>
      </p:pic>
      <p:sp>
        <p:nvSpPr>
          <p:cNvPr id="10" name="TextovéPole 9"/>
          <p:cNvSpPr txBox="1"/>
          <p:nvPr/>
        </p:nvSpPr>
        <p:spPr>
          <a:xfrm>
            <a:off x="4536256" y="5652045"/>
            <a:ext cx="2052678" cy="1056187"/>
          </a:xfrm>
          <a:prstGeom prst="rect">
            <a:avLst/>
          </a:prstGeom>
          <a:noFill/>
        </p:spPr>
        <p:txBody>
          <a:bodyPr wrap="none" rtlCol="0">
            <a:spAutoFit/>
          </a:bodyPr>
          <a:lstStyle/>
          <a:p>
            <a:r>
              <a:rPr lang="cs-CZ" dirty="0" err="1" smtClean="0"/>
              <a:t>F</a:t>
            </a:r>
            <a:r>
              <a:rPr lang="cs-CZ" dirty="0" err="1" smtClean="0">
                <a:solidFill>
                  <a:schemeClr val="tx1"/>
                </a:solidFill>
              </a:rPr>
              <a:t>šokové</a:t>
            </a:r>
            <a:r>
              <a:rPr lang="cs-CZ" dirty="0">
                <a:solidFill>
                  <a:schemeClr val="tx1"/>
                </a:solidFill>
              </a:rPr>
              <a:t> </a:t>
            </a:r>
            <a:r>
              <a:rPr lang="cs-CZ" dirty="0" smtClean="0">
                <a:solidFill>
                  <a:schemeClr val="tx1"/>
                </a:solidFill>
              </a:rPr>
              <a:t>křemeny,</a:t>
            </a:r>
          </a:p>
          <a:p>
            <a:r>
              <a:rPr lang="cs-CZ" dirty="0" err="1" smtClean="0">
                <a:solidFill>
                  <a:schemeClr val="tx1"/>
                </a:solidFill>
              </a:rPr>
              <a:t>Def</a:t>
            </a:r>
            <a:r>
              <a:rPr lang="cs-CZ" dirty="0" smtClean="0">
                <a:solidFill>
                  <a:schemeClr val="tx1"/>
                </a:solidFill>
              </a:rPr>
              <a:t>. lamelování</a:t>
            </a:r>
          </a:p>
          <a:p>
            <a:r>
              <a:rPr lang="cs-CZ" dirty="0" err="1" smtClean="0">
                <a:solidFill>
                  <a:schemeClr val="tx1"/>
                </a:solidFill>
              </a:rPr>
              <a:t>Křem</a:t>
            </a:r>
            <a:r>
              <a:rPr lang="cs-CZ" dirty="0" smtClean="0">
                <a:solidFill>
                  <a:schemeClr val="tx1"/>
                </a:solidFill>
              </a:rPr>
              <a:t>. zrn</a:t>
            </a:r>
          </a:p>
          <a:p>
            <a:endParaRPr lang="cs-CZ" dirty="0"/>
          </a:p>
        </p:txBody>
      </p:sp>
      <p:sp>
        <p:nvSpPr>
          <p:cNvPr id="11" name="TextovéPole 10"/>
          <p:cNvSpPr txBox="1"/>
          <p:nvPr/>
        </p:nvSpPr>
        <p:spPr>
          <a:xfrm>
            <a:off x="5544368" y="4715941"/>
            <a:ext cx="3967753" cy="333296"/>
          </a:xfrm>
          <a:prstGeom prst="rect">
            <a:avLst/>
          </a:prstGeom>
          <a:noFill/>
        </p:spPr>
        <p:txBody>
          <a:bodyPr wrap="none" rtlCol="0">
            <a:spAutoFit/>
          </a:bodyPr>
          <a:lstStyle/>
          <a:p>
            <a:r>
              <a:rPr lang="cs-CZ" dirty="0" smtClean="0">
                <a:solidFill>
                  <a:schemeClr val="tx1"/>
                </a:solidFill>
              </a:rPr>
              <a:t>Gravimetrická mapa kráteru </a:t>
            </a:r>
            <a:r>
              <a:rPr lang="cs-CZ" dirty="0" err="1" smtClean="0">
                <a:solidFill>
                  <a:schemeClr val="tx1"/>
                </a:solidFill>
              </a:rPr>
              <a:t>Xicxulub</a:t>
            </a:r>
            <a:endParaRPr lang="cs-CZ"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52413" y="252413"/>
            <a:ext cx="9828212" cy="3275012"/>
          </a:xfrm>
        </p:spPr>
        <p:txBody>
          <a:bodyPr/>
          <a:lstStyle/>
          <a:p>
            <a:pPr eaLnBrk="1"/>
            <a:r>
              <a:rPr lang="cs-CZ" sz="3600" dirty="0" err="1" smtClean="0"/>
              <a:t>Ries</a:t>
            </a:r>
            <a:r>
              <a:rPr lang="cs-CZ" sz="3600" dirty="0" smtClean="0"/>
              <a:t>, </a:t>
            </a:r>
            <a:r>
              <a:rPr lang="cs-CZ" sz="3600" dirty="0" err="1" smtClean="0"/>
              <a:t>Steinheim</a:t>
            </a:r>
            <a:r>
              <a:rPr lang="cs-CZ" sz="3600" dirty="0" smtClean="0"/>
              <a:t>, </a:t>
            </a:r>
            <a:br>
              <a:rPr lang="cs-CZ" sz="3600" dirty="0" smtClean="0"/>
            </a:br>
            <a:r>
              <a:rPr lang="cs-CZ" sz="3600" dirty="0" smtClean="0"/>
              <a:t/>
            </a:r>
            <a:br>
              <a:rPr lang="cs-CZ" sz="3600" dirty="0" smtClean="0"/>
            </a:br>
            <a:r>
              <a:rPr lang="cs-CZ" sz="2400" dirty="0" smtClean="0"/>
              <a:t>Zdrojová oblast vltavínů,  kráter o průměru cca 2,5 km vznikl dopadem dvojčete meteoritu, který vytvořil </a:t>
            </a:r>
            <a:r>
              <a:rPr lang="cs-CZ" sz="2400" dirty="0" err="1" smtClean="0"/>
              <a:t>Ries</a:t>
            </a:r>
            <a:r>
              <a:rPr lang="cs-CZ" sz="2400" dirty="0" smtClean="0"/>
              <a:t> –14,5 </a:t>
            </a:r>
            <a:r>
              <a:rPr lang="cs-CZ" sz="2400" dirty="0" err="1" smtClean="0"/>
              <a:t>Ma</a:t>
            </a:r>
            <a:r>
              <a:rPr lang="cs-CZ" sz="2400" dirty="0" smtClean="0"/>
              <a:t> </a:t>
            </a:r>
            <a:br>
              <a:rPr lang="cs-CZ" sz="2400" dirty="0" smtClean="0"/>
            </a:br>
            <a:r>
              <a:rPr lang="cs-CZ" sz="2400" dirty="0" smtClean="0"/>
              <a:t>Je dobře patrný centrální pahorek i kráterové valy v okolí.</a:t>
            </a:r>
            <a:endParaRPr lang="en-US" sz="2400" dirty="0" smtClean="0"/>
          </a:p>
        </p:txBody>
      </p:sp>
      <p:sp>
        <p:nvSpPr>
          <p:cNvPr id="13315" name="Text Box 3"/>
          <p:cNvSpPr txBox="1">
            <a:spLocks noChangeArrowheads="1"/>
          </p:cNvSpPr>
          <p:nvPr/>
        </p:nvSpPr>
        <p:spPr bwMode="auto">
          <a:xfrm flipV="1">
            <a:off x="587375" y="4857750"/>
            <a:ext cx="9240838" cy="404813"/>
          </a:xfrm>
          <a:prstGeom prst="rect">
            <a:avLst/>
          </a:prstGeom>
          <a:noFill/>
          <a:ln w="9525">
            <a:noFill/>
            <a:miter lim="800000"/>
            <a:headEnd/>
            <a:tailEnd/>
          </a:ln>
        </p:spPr>
        <p:txBody>
          <a:bodyPr rot="10800000" lIns="100794" tIns="50397" rIns="100794" bIns="50397">
            <a:spAutoFit/>
          </a:bodyPr>
          <a:lstStyle/>
          <a:p>
            <a:pPr defTabSz="495300" hangingPunct="1">
              <a:lnSpc>
                <a:spcPct val="100000"/>
              </a:lnSpc>
              <a:buClrTx/>
              <a:buSzTx/>
              <a:buFontTx/>
              <a:buNone/>
            </a:pPr>
            <a:endParaRPr lang="cs-CZ" sz="2000">
              <a:solidFill>
                <a:schemeClr val="tx1"/>
              </a:solidFill>
            </a:endParaRPr>
          </a:p>
        </p:txBody>
      </p:sp>
      <p:pic>
        <p:nvPicPr>
          <p:cNvPr id="13316" name="Picture 4" descr="Steinheim_uplift"/>
          <p:cNvPicPr>
            <a:picLocks noChangeAspect="1" noChangeArrowheads="1"/>
          </p:cNvPicPr>
          <p:nvPr/>
        </p:nvPicPr>
        <p:blipFill>
          <a:blip r:embed="rId3" cstate="print"/>
          <a:srcRect/>
          <a:stretch>
            <a:fillRect/>
          </a:stretch>
        </p:blipFill>
        <p:spPr bwMode="auto">
          <a:xfrm>
            <a:off x="0" y="3132138"/>
            <a:ext cx="10080625" cy="2582862"/>
          </a:xfrm>
          <a:prstGeom prst="rect">
            <a:avLst/>
          </a:prstGeom>
          <a:noFill/>
          <a:ln w="9525">
            <a:noFill/>
            <a:miter lim="800000"/>
            <a:headEnd/>
            <a:tailEnd/>
          </a:ln>
        </p:spPr>
      </p:pic>
      <p:pic>
        <p:nvPicPr>
          <p:cNvPr id="5122" name="Picture 2" descr="C:\Users\Vasek\Downloads\1200px-Nördlinger_Ries_2808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800" y="5908269"/>
            <a:ext cx="3482753" cy="165140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pload.wikimedia.org/wikipedia/commons/f/ff/Ries_Crater_Ri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4528" y="5869875"/>
            <a:ext cx="2304256" cy="1728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Clearwater kopie"/>
          <p:cNvPicPr>
            <a:picLocks noChangeAspect="1" noChangeArrowheads="1"/>
          </p:cNvPicPr>
          <p:nvPr/>
        </p:nvPicPr>
        <p:blipFill>
          <a:blip r:embed="rId3" cstate="print"/>
          <a:srcRect/>
          <a:stretch>
            <a:fillRect/>
          </a:stretch>
        </p:blipFill>
        <p:spPr bwMode="auto">
          <a:xfrm>
            <a:off x="503238" y="377825"/>
            <a:ext cx="9074150" cy="680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Vasek\Downloads\Suevit_Rochechouart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2" y="1619597"/>
            <a:ext cx="5330825" cy="497363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313236" y="251445"/>
            <a:ext cx="184731" cy="333296"/>
          </a:xfrm>
          <a:prstGeom prst="rect">
            <a:avLst/>
          </a:prstGeom>
          <a:noFill/>
        </p:spPr>
        <p:txBody>
          <a:bodyPr wrap="none" rtlCol="0">
            <a:spAutoFit/>
          </a:bodyPr>
          <a:lstStyle/>
          <a:p>
            <a:endParaRPr lang="cs-CZ" dirty="0"/>
          </a:p>
        </p:txBody>
      </p:sp>
      <p:pic>
        <p:nvPicPr>
          <p:cNvPr id="6147" name="Picture 3" descr="C:\Users\Vasek\Downloads\Suev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432" y="827509"/>
            <a:ext cx="3511849" cy="26347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Vasek\Downloads\Suevit_Logois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00" y="3895479"/>
            <a:ext cx="4418210" cy="409936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719832" y="251445"/>
            <a:ext cx="8981946" cy="574260"/>
          </a:xfrm>
          <a:prstGeom prst="rect">
            <a:avLst/>
          </a:prstGeom>
          <a:noFill/>
        </p:spPr>
        <p:txBody>
          <a:bodyPr wrap="none" rtlCol="0">
            <a:spAutoFit/>
          </a:bodyPr>
          <a:lstStyle/>
          <a:p>
            <a:r>
              <a:rPr lang="cs-CZ" dirty="0" smtClean="0"/>
              <a:t>Příklady impaktních brekcií skládajících se ze spečených úlomků  roztavených úlomků</a:t>
            </a:r>
          </a:p>
          <a:p>
            <a:r>
              <a:rPr lang="cs-CZ" dirty="0" smtClean="0"/>
              <a:t>s </a:t>
            </a:r>
            <a:r>
              <a:rPr lang="cs-CZ" smtClean="0"/>
              <a:t>úlomky nenatavenými</a:t>
            </a:r>
            <a:endParaRPr lang="cs-CZ"/>
          </a:p>
        </p:txBody>
      </p:sp>
    </p:spTree>
    <p:extLst>
      <p:ext uri="{BB962C8B-B14F-4D97-AF65-F5344CB8AC3E}">
        <p14:creationId xmlns:p14="http://schemas.microsoft.com/office/powerpoint/2010/main" val="3834201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48" y="1187549"/>
            <a:ext cx="8712721" cy="5808481"/>
          </a:xfrm>
          <a:prstGeom prst="rect">
            <a:avLst/>
          </a:prstGeom>
        </p:spPr>
      </p:pic>
      <p:sp>
        <p:nvSpPr>
          <p:cNvPr id="3" name="TextovéPole 2"/>
          <p:cNvSpPr txBox="1"/>
          <p:nvPr/>
        </p:nvSpPr>
        <p:spPr>
          <a:xfrm>
            <a:off x="2087984" y="323453"/>
            <a:ext cx="3788217" cy="333296"/>
          </a:xfrm>
          <a:prstGeom prst="rect">
            <a:avLst/>
          </a:prstGeom>
          <a:noFill/>
        </p:spPr>
        <p:txBody>
          <a:bodyPr wrap="none" rtlCol="0">
            <a:spAutoFit/>
          </a:bodyPr>
          <a:lstStyle/>
          <a:p>
            <a:r>
              <a:rPr lang="cs-CZ" dirty="0" smtClean="0"/>
              <a:t>Impaktní kráter </a:t>
            </a:r>
            <a:r>
              <a:rPr lang="cs-CZ" dirty="0" err="1" smtClean="0"/>
              <a:t>Lappajärvi</a:t>
            </a:r>
            <a:r>
              <a:rPr lang="cs-CZ" dirty="0" smtClean="0"/>
              <a:t>, Finsko, </a:t>
            </a:r>
            <a:endParaRPr lang="cs-CZ" dirty="0"/>
          </a:p>
        </p:txBody>
      </p:sp>
    </p:spTree>
    <p:extLst>
      <p:ext uri="{BB962C8B-B14F-4D97-AF65-F5344CB8AC3E}">
        <p14:creationId xmlns:p14="http://schemas.microsoft.com/office/powerpoint/2010/main" val="4057246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30452" y="0"/>
            <a:ext cx="5472608" cy="6632132"/>
          </a:xfrm>
          <a:prstGeom prst="rect">
            <a:avLst/>
          </a:prstGeom>
        </p:spPr>
      </p:pic>
      <p:sp>
        <p:nvSpPr>
          <p:cNvPr id="3" name="TextovéPole 2"/>
          <p:cNvSpPr txBox="1"/>
          <p:nvPr/>
        </p:nvSpPr>
        <p:spPr>
          <a:xfrm>
            <a:off x="6408464" y="179437"/>
            <a:ext cx="2877711" cy="815223"/>
          </a:xfrm>
          <a:prstGeom prst="rect">
            <a:avLst/>
          </a:prstGeom>
          <a:noFill/>
        </p:spPr>
        <p:txBody>
          <a:bodyPr wrap="none" rtlCol="0">
            <a:spAutoFit/>
          </a:bodyPr>
          <a:lstStyle/>
          <a:p>
            <a:r>
              <a:rPr lang="cs-CZ" dirty="0" smtClean="0"/>
              <a:t>Kráter </a:t>
            </a:r>
            <a:r>
              <a:rPr lang="cs-CZ" dirty="0" err="1" smtClean="0"/>
              <a:t>Lappajärvi</a:t>
            </a:r>
            <a:r>
              <a:rPr lang="cs-CZ" dirty="0" smtClean="0"/>
              <a:t>, Finsko, </a:t>
            </a:r>
          </a:p>
          <a:p>
            <a:endParaRPr lang="cs-CZ" dirty="0"/>
          </a:p>
          <a:p>
            <a:r>
              <a:rPr lang="cs-CZ" dirty="0" smtClean="0"/>
              <a:t>76 – </a:t>
            </a:r>
            <a:r>
              <a:rPr lang="cs-CZ" smtClean="0"/>
              <a:t>73 Ma</a:t>
            </a:r>
            <a:endParaRPr lang="cs-CZ" dirty="0"/>
          </a:p>
        </p:txBody>
      </p:sp>
      <p:pic>
        <p:nvPicPr>
          <p:cNvPr id="5124" name="Picture 4" descr="Výsledek obrázku pro lappajärvi impact cr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00" y="899517"/>
            <a:ext cx="3661286" cy="324866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ýsledek obrázku pro lappajärvi impact cr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4773" y="4355901"/>
            <a:ext cx="4594870" cy="289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781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575816" y="107429"/>
            <a:ext cx="9072562" cy="1263650"/>
          </a:xfrm>
        </p:spPr>
        <p:txBody>
          <a:bodyPr/>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dirty="0" smtClean="0"/>
              <a:t>Původ </a:t>
            </a:r>
            <a:r>
              <a:rPr lang="cs-CZ" dirty="0" err="1" smtClean="0"/>
              <a:t>meteroritů</a:t>
            </a:r>
            <a:r>
              <a:rPr lang="cs-CZ" dirty="0" smtClean="0"/>
              <a:t>, komet, planetek</a:t>
            </a:r>
            <a:endParaRPr lang="en-GB" dirty="0" smtClean="0"/>
          </a:p>
        </p:txBody>
      </p:sp>
      <p:sp>
        <p:nvSpPr>
          <p:cNvPr id="7171" name="Rectangle 2"/>
          <p:cNvSpPr>
            <a:spLocks noGrp="1" noChangeArrowheads="1"/>
          </p:cNvSpPr>
          <p:nvPr>
            <p:ph type="body" idx="1"/>
          </p:nvPr>
        </p:nvSpPr>
        <p:spPr>
          <a:xfrm>
            <a:off x="503808" y="1187549"/>
            <a:ext cx="9072562" cy="2879626"/>
          </a:xfrm>
        </p:spPr>
        <p:txBody>
          <a:bodyPr/>
          <a:lstStyle/>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cs-CZ" sz="2400" dirty="0" smtClean="0"/>
              <a:t>Souvisí s procesy vzniku sluneční soustavy </a:t>
            </a:r>
            <a:r>
              <a:rPr lang="en-GB" sz="2400" dirty="0" err="1" smtClean="0"/>
              <a:t>asi</a:t>
            </a:r>
            <a:r>
              <a:rPr lang="en-GB" sz="2400" dirty="0" smtClean="0"/>
              <a:t> </a:t>
            </a:r>
            <a:r>
              <a:rPr lang="en-GB" sz="2400" dirty="0" err="1" smtClean="0"/>
              <a:t>před</a:t>
            </a:r>
            <a:r>
              <a:rPr lang="en-GB" sz="2400" dirty="0" smtClean="0"/>
              <a:t> 4,</a:t>
            </a:r>
            <a:r>
              <a:rPr lang="cs-CZ" sz="2400" dirty="0" smtClean="0"/>
              <a:t>6</a:t>
            </a:r>
            <a:r>
              <a:rPr lang="en-GB" sz="2400" dirty="0" smtClean="0"/>
              <a:t> </a:t>
            </a:r>
            <a:r>
              <a:rPr lang="en-GB" sz="2400" dirty="0" err="1" smtClean="0"/>
              <a:t>miliardami</a:t>
            </a:r>
            <a:r>
              <a:rPr lang="en-GB" sz="2400" dirty="0" smtClean="0"/>
              <a:t> let</a:t>
            </a:r>
          </a:p>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cs-CZ" sz="2400" dirty="0" smtClean="0"/>
              <a:t> vznik planet -  akrece, </a:t>
            </a:r>
            <a:r>
              <a:rPr lang="en-GB" sz="2400" dirty="0" err="1" smtClean="0"/>
              <a:t>velmi</a:t>
            </a:r>
            <a:r>
              <a:rPr lang="en-GB" sz="2400" dirty="0" smtClean="0"/>
              <a:t> </a:t>
            </a:r>
            <a:r>
              <a:rPr lang="en-GB" sz="2400" dirty="0" err="1" smtClean="0"/>
              <a:t>časté</a:t>
            </a:r>
            <a:r>
              <a:rPr lang="en-GB" sz="2400" dirty="0" smtClean="0"/>
              <a:t> </a:t>
            </a:r>
            <a:r>
              <a:rPr lang="en-GB" sz="2400" dirty="0" err="1" smtClean="0"/>
              <a:t>srážky</a:t>
            </a:r>
            <a:r>
              <a:rPr lang="en-GB" sz="2400" dirty="0" smtClean="0"/>
              <a:t> </a:t>
            </a:r>
            <a:r>
              <a:rPr lang="cs-CZ" sz="2400" dirty="0" smtClean="0"/>
              <a:t>různě velkých částic, bombardování </a:t>
            </a:r>
            <a:r>
              <a:rPr lang="cs-CZ" sz="2400" dirty="0" err="1" smtClean="0"/>
              <a:t>protoplanet</a:t>
            </a:r>
            <a:r>
              <a:rPr lang="cs-CZ" sz="2400" dirty="0" smtClean="0"/>
              <a:t>, </a:t>
            </a:r>
            <a:r>
              <a:rPr lang="cs-CZ" sz="2400" dirty="0" err="1" smtClean="0"/>
              <a:t>zvěšování</a:t>
            </a:r>
            <a:r>
              <a:rPr lang="cs-CZ" sz="2400" dirty="0"/>
              <a:t> </a:t>
            </a:r>
            <a:r>
              <a:rPr lang="cs-CZ" sz="2400" dirty="0" smtClean="0"/>
              <a:t>jejich,  později nárazy do již </a:t>
            </a:r>
            <a:r>
              <a:rPr lang="cs-CZ" sz="2400" dirty="0" err="1" smtClean="0"/>
              <a:t>solidifiovaných</a:t>
            </a:r>
            <a:r>
              <a:rPr lang="cs-CZ" sz="2400" dirty="0" smtClean="0"/>
              <a:t> planet</a:t>
            </a:r>
          </a:p>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t> </a:t>
            </a:r>
            <a:r>
              <a:rPr lang="en-GB" sz="2400" dirty="0" err="1" smtClean="0"/>
              <a:t>planetkami</a:t>
            </a:r>
            <a:r>
              <a:rPr lang="en-GB" sz="2400" dirty="0" smtClean="0"/>
              <a:t> (“</a:t>
            </a:r>
            <a:r>
              <a:rPr lang="en-GB" sz="2400" dirty="0" err="1" smtClean="0"/>
              <a:t>bombardování</a:t>
            </a:r>
            <a:r>
              <a:rPr lang="en-GB" sz="2400" dirty="0" smtClean="0"/>
              <a:t>”) </a:t>
            </a:r>
            <a:r>
              <a:rPr lang="en-GB" sz="2400" dirty="0" err="1" smtClean="0"/>
              <a:t>asi</a:t>
            </a:r>
            <a:r>
              <a:rPr lang="en-GB" sz="2400" dirty="0" smtClean="0"/>
              <a:t> do 3,8 </a:t>
            </a:r>
            <a:r>
              <a:rPr lang="en-GB" sz="2400" dirty="0" err="1" smtClean="0"/>
              <a:t>miliard</a:t>
            </a:r>
            <a:r>
              <a:rPr lang="cs-CZ" sz="2400" dirty="0" smtClean="0"/>
              <a:t>, pak již impakty řidší</a:t>
            </a:r>
            <a:endParaRPr lang="cs-CZ" dirty="0" smtClean="0"/>
          </a:p>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smtClean="0"/>
          </a:p>
        </p:txBody>
      </p:sp>
      <p:pic>
        <p:nvPicPr>
          <p:cNvPr id="7172" name="Picture 5" descr="MATHILD3"/>
          <p:cNvPicPr>
            <a:picLocks noChangeAspect="1" noChangeArrowheads="1"/>
          </p:cNvPicPr>
          <p:nvPr/>
        </p:nvPicPr>
        <p:blipFill>
          <a:blip r:embed="rId3" cstate="print"/>
          <a:srcRect/>
          <a:stretch>
            <a:fillRect/>
          </a:stretch>
        </p:blipFill>
        <p:spPr bwMode="auto">
          <a:xfrm>
            <a:off x="863600" y="4067175"/>
            <a:ext cx="7772400" cy="30956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784" y="1115541"/>
            <a:ext cx="3960192" cy="2640128"/>
          </a:xfrm>
          <a:prstGeom prst="rect">
            <a:avLst/>
          </a:prstGeom>
        </p:spPr>
      </p:pic>
      <p:sp>
        <p:nvSpPr>
          <p:cNvPr id="3" name="TextovéPole 2"/>
          <p:cNvSpPr txBox="1"/>
          <p:nvPr/>
        </p:nvSpPr>
        <p:spPr>
          <a:xfrm>
            <a:off x="2736056" y="467469"/>
            <a:ext cx="4775666" cy="333296"/>
          </a:xfrm>
          <a:prstGeom prst="rect">
            <a:avLst/>
          </a:prstGeom>
          <a:noFill/>
        </p:spPr>
        <p:txBody>
          <a:bodyPr wrap="none" rtlCol="0">
            <a:spAutoFit/>
          </a:bodyPr>
          <a:lstStyle/>
          <a:p>
            <a:r>
              <a:rPr lang="cs-CZ" dirty="0" err="1" smtClean="0"/>
              <a:t>Impaktové</a:t>
            </a:r>
            <a:r>
              <a:rPr lang="cs-CZ" dirty="0" smtClean="0"/>
              <a:t> brekcie kráteru </a:t>
            </a:r>
            <a:r>
              <a:rPr lang="cs-CZ" dirty="0" err="1" smtClean="0"/>
              <a:t>Lappajärvi</a:t>
            </a:r>
            <a:r>
              <a:rPr lang="cs-CZ" dirty="0" smtClean="0"/>
              <a:t>, Finsko</a:t>
            </a:r>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374337" y="1898790"/>
            <a:ext cx="6588148" cy="4392099"/>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911" y="4397947"/>
            <a:ext cx="4536257" cy="3024171"/>
          </a:xfrm>
          <a:prstGeom prst="rect">
            <a:avLst/>
          </a:prstGeom>
        </p:spPr>
      </p:pic>
    </p:spTree>
    <p:extLst>
      <p:ext uri="{BB962C8B-B14F-4D97-AF65-F5344CB8AC3E}">
        <p14:creationId xmlns:p14="http://schemas.microsoft.com/office/powerpoint/2010/main" val="1321543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a:xfrm>
            <a:off x="503238" y="301625"/>
            <a:ext cx="8569325" cy="957263"/>
          </a:xfrm>
        </p:spPr>
        <p:txBody>
          <a:bodyPr/>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dirty="0" err="1" smtClean="0"/>
              <a:t>Oficiálně</a:t>
            </a:r>
            <a:r>
              <a:rPr lang="en-GB" sz="3200" dirty="0" smtClean="0"/>
              <a:t> </a:t>
            </a:r>
            <a:r>
              <a:rPr lang="en-GB" sz="3200" dirty="0" err="1" smtClean="0"/>
              <a:t>uznávané</a:t>
            </a:r>
            <a:r>
              <a:rPr lang="en-GB" sz="3200" dirty="0" smtClean="0"/>
              <a:t> </a:t>
            </a:r>
            <a:r>
              <a:rPr lang="cs-CZ" sz="3200" dirty="0" smtClean="0"/>
              <a:t>impakt</a:t>
            </a:r>
            <a:r>
              <a:rPr lang="en-GB" sz="3200" dirty="0" smtClean="0"/>
              <a:t>y v </a:t>
            </a:r>
            <a:r>
              <a:rPr lang="en-GB" sz="3200" dirty="0" err="1" smtClean="0"/>
              <a:t>roce</a:t>
            </a:r>
            <a:r>
              <a:rPr lang="en-GB" sz="3200" dirty="0" smtClean="0"/>
              <a:t> 200</a:t>
            </a:r>
            <a:r>
              <a:rPr lang="cs-CZ" sz="3200" dirty="0" smtClean="0"/>
              <a:t>7</a:t>
            </a:r>
            <a:endParaRPr lang="en-GB" sz="3200" dirty="0" smtClean="0"/>
          </a:p>
        </p:txBody>
      </p:sp>
      <p:sp>
        <p:nvSpPr>
          <p:cNvPr id="1028" name="Rectangle 3"/>
          <p:cNvSpPr>
            <a:spLocks noGrp="1" noChangeArrowheads="1"/>
          </p:cNvSpPr>
          <p:nvPr>
            <p:ph type="body" sz="half" idx="1"/>
          </p:nvPr>
        </p:nvSpPr>
        <p:spPr>
          <a:xfrm>
            <a:off x="503238" y="1331913"/>
            <a:ext cx="8858250" cy="1219200"/>
          </a:xfrm>
        </p:spPr>
        <p:txBody>
          <a:bodyPr/>
          <a:lstStyle/>
          <a:p>
            <a:pPr marL="342900" indent="-342900" eaLnBrk="1">
              <a:lnSpc>
                <a:spcPct val="100000"/>
              </a:lnSpc>
              <a:spcBef>
                <a:spcPct val="20000"/>
              </a:spcBef>
              <a:spcAft>
                <a:spcPct val="0"/>
              </a:spcAft>
              <a:buSzPct val="100000"/>
              <a:buFont typeface="Times New Roman" pitchFamily="18" charset="0"/>
              <a:buChar char="•"/>
            </a:pPr>
            <a:r>
              <a:rPr lang="cs-CZ" sz="2800" smtClean="0">
                <a:latin typeface="Times New Roman" pitchFamily="18" charset="0"/>
              </a:rPr>
              <a:t>Uznáváno 204 dopadů (někdy více kráterů), z toho jen 119 s oboustranně vymezeným stářím</a:t>
            </a:r>
          </a:p>
        </p:txBody>
      </p:sp>
      <p:graphicFrame>
        <p:nvGraphicFramePr>
          <p:cNvPr id="1026" name="Object 6"/>
          <p:cNvGraphicFramePr>
            <a:graphicFrameLocks noGrp="1" noChangeAspect="1"/>
          </p:cNvGraphicFramePr>
          <p:nvPr>
            <p:ph sz="half" idx="2"/>
          </p:nvPr>
        </p:nvGraphicFramePr>
        <p:xfrm>
          <a:off x="936625" y="2339975"/>
          <a:ext cx="8518525" cy="5089525"/>
        </p:xfrm>
        <a:graphic>
          <a:graphicData uri="http://schemas.openxmlformats.org/presentationml/2006/ole">
            <mc:AlternateContent xmlns:mc="http://schemas.openxmlformats.org/markup-compatibility/2006">
              <mc:Choice xmlns:v="urn:schemas-microsoft-com:vml" Requires="v">
                <p:oleObj spid="_x0000_s1047" name="Graf" r:id="rId4" imgW="6458104" imgH="3857522" progId="Excel.Chart.8">
                  <p:embed/>
                </p:oleObj>
              </mc:Choice>
              <mc:Fallback>
                <p:oleObj name="Graf" r:id="rId4" imgW="6458104" imgH="3857522" progId="Excel.Char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625" y="2339975"/>
                        <a:ext cx="8518525" cy="508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a:r>
              <a:rPr lang="cs-CZ" smtClean="0"/>
              <a:t>většina známých impaktů:</a:t>
            </a:r>
          </a:p>
        </p:txBody>
      </p:sp>
      <p:sp>
        <p:nvSpPr>
          <p:cNvPr id="15363" name="Rectangle 3"/>
          <p:cNvSpPr>
            <a:spLocks noGrp="1" noChangeArrowheads="1"/>
          </p:cNvSpPr>
          <p:nvPr>
            <p:ph type="body" idx="1"/>
          </p:nvPr>
        </p:nvSpPr>
        <p:spPr>
          <a:xfrm>
            <a:off x="503238" y="2411413"/>
            <a:ext cx="5545137" cy="4464050"/>
          </a:xfrm>
        </p:spPr>
        <p:txBody>
          <a:bodyPr/>
          <a:lstStyle/>
          <a:p>
            <a:pPr eaLnBrk="1"/>
            <a:endParaRPr lang="cs-CZ" smtClean="0"/>
          </a:p>
          <a:p>
            <a:pPr eaLnBrk="1"/>
            <a:r>
              <a:rPr lang="cs-CZ" sz="2800" smtClean="0"/>
              <a:t>byla nalezena na území geologických velmocí (Kanada, USA, býv. SSSR, Austrálie, Skandinávie; např. v Číně ani jeden), zpravidla se sušším klimatem (v současnosti!)</a:t>
            </a:r>
          </a:p>
          <a:p>
            <a:pPr eaLnBrk="1"/>
            <a:endParaRPr lang="cs-CZ" sz="2800" smtClean="0"/>
          </a:p>
        </p:txBody>
      </p:sp>
      <p:pic>
        <p:nvPicPr>
          <p:cNvPr id="15364" name="Picture 4" descr="AfricaMap copy"/>
          <p:cNvPicPr>
            <a:picLocks noChangeAspect="1" noChangeArrowheads="1"/>
          </p:cNvPicPr>
          <p:nvPr/>
        </p:nvPicPr>
        <p:blipFill>
          <a:blip r:embed="rId3" cstate="print"/>
          <a:srcRect/>
          <a:stretch>
            <a:fillRect/>
          </a:stretch>
        </p:blipFill>
        <p:spPr bwMode="auto">
          <a:xfrm>
            <a:off x="6335713" y="2987675"/>
            <a:ext cx="3438525" cy="3438525"/>
          </a:xfrm>
          <a:prstGeom prst="rect">
            <a:avLst/>
          </a:prstGeom>
          <a:noFill/>
          <a:ln w="9525">
            <a:noFill/>
            <a:miter lim="800000"/>
            <a:headEnd/>
            <a:tailEnd/>
          </a:ln>
        </p:spPr>
      </p:pic>
      <p:sp>
        <p:nvSpPr>
          <p:cNvPr id="15365" name="Rectangle 5"/>
          <p:cNvSpPr>
            <a:spLocks noChangeArrowheads="1"/>
          </p:cNvSpPr>
          <p:nvPr/>
        </p:nvSpPr>
        <p:spPr bwMode="auto">
          <a:xfrm>
            <a:off x="503238" y="1331913"/>
            <a:ext cx="9001125" cy="935037"/>
          </a:xfrm>
          <a:prstGeom prst="rect">
            <a:avLst/>
          </a:prstGeom>
          <a:noFill/>
          <a:ln w="9525">
            <a:noFill/>
            <a:round/>
            <a:headEnd/>
            <a:tailEnd/>
          </a:ln>
        </p:spPr>
        <p:txBody>
          <a:bodyPr lIns="0" tIns="0" rIns="0" bIns="0"/>
          <a:lstStyle/>
          <a:p>
            <a:pPr marL="430213" indent="-323850">
              <a:spcAft>
                <a:spcPts val="1425"/>
              </a:spcAft>
              <a:buFont typeface="Wingdings" pitchFamily="2" charset="2"/>
              <a:buChar char=""/>
            </a:pPr>
            <a:r>
              <a:rPr lang="cs-CZ" sz="3200">
                <a:solidFill>
                  <a:srgbClr val="000000"/>
                </a:solidFill>
              </a:rPr>
              <a:t>je poměrně mladých, ale často na staré kůře; téměř všechny na pevnině</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p:txBody>
          <a:bodyPr/>
          <a:lstStyle/>
          <a:p>
            <a:pPr eaLnBrk="1"/>
            <a:r>
              <a:rPr lang="cs-CZ" sz="2800" dirty="0" smtClean="0"/>
              <a:t>jen 15 známých </a:t>
            </a:r>
            <a:r>
              <a:rPr lang="cs-CZ" sz="2800" dirty="0" err="1" smtClean="0"/>
              <a:t>impaktů</a:t>
            </a:r>
            <a:r>
              <a:rPr lang="cs-CZ" sz="2800" dirty="0" smtClean="0"/>
              <a:t> má průměr &gt; 50 km; všechny na pevninách nebo šelfech </a:t>
            </a:r>
          </a:p>
          <a:p>
            <a:pPr eaLnBrk="1"/>
            <a:r>
              <a:rPr lang="cs-CZ" sz="2800" dirty="0" smtClean="0"/>
              <a:t>na pevninách by mělo být objeveno dalších </a:t>
            </a:r>
            <a:r>
              <a:rPr lang="cs-CZ" sz="2800" b="1" dirty="0" smtClean="0"/>
              <a:t>108</a:t>
            </a:r>
            <a:r>
              <a:rPr lang="cs-CZ" sz="2800" dirty="0" smtClean="0"/>
              <a:t> (extrapolace podle všech </a:t>
            </a:r>
            <a:r>
              <a:rPr lang="cs-CZ" sz="2800" dirty="0" err="1" smtClean="0"/>
              <a:t>impaktů</a:t>
            </a:r>
            <a:r>
              <a:rPr lang="cs-CZ" sz="2800" dirty="0" smtClean="0"/>
              <a:t>), v moři nejméně </a:t>
            </a:r>
            <a:r>
              <a:rPr lang="cs-CZ" sz="2800" b="1" dirty="0" smtClean="0"/>
              <a:t>40</a:t>
            </a:r>
            <a:r>
              <a:rPr lang="cs-CZ" sz="2800" dirty="0" smtClean="0"/>
              <a:t>, které jsou mladší než 2,5 miliardy let a vzhledem k hloubce šokové přeměny (&gt;7 km) nemohly být erozí úplně smazány</a:t>
            </a:r>
          </a:p>
          <a:p>
            <a:pPr eaLnBrk="1"/>
            <a:r>
              <a:rPr lang="cs-CZ" sz="2800" dirty="0" smtClean="0"/>
              <a:t>zatím není znám zachovalý </a:t>
            </a:r>
            <a:r>
              <a:rPr lang="cs-CZ" sz="2800" dirty="0" err="1" smtClean="0"/>
              <a:t>impakt</a:t>
            </a:r>
            <a:r>
              <a:rPr lang="cs-CZ" sz="2800" dirty="0" smtClean="0"/>
              <a:t> z archaika (prahor) (&gt;2,5 miliardy let) </a:t>
            </a:r>
          </a:p>
        </p:txBody>
      </p:sp>
      <p:sp>
        <p:nvSpPr>
          <p:cNvPr id="16387" name="Rectangle 4"/>
          <p:cNvSpPr>
            <a:spLocks noGrp="1" noChangeArrowheads="1"/>
          </p:cNvSpPr>
          <p:nvPr>
            <p:ph type="title"/>
          </p:nvPr>
        </p:nvSpPr>
        <p:spPr/>
        <p:txBody>
          <a:bodyPr/>
          <a:lstStyle/>
          <a:p>
            <a:pPr eaLnBrk="1"/>
            <a:r>
              <a:rPr lang="cs-CZ" sz="4000" smtClean="0"/>
              <a:t>možný počet impaktů větších než 50 km - extrapolace: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a:r>
              <a:rPr lang="cs-CZ" smtClean="0"/>
              <a:t>Projevy impaktu</a:t>
            </a:r>
          </a:p>
        </p:txBody>
      </p:sp>
      <p:sp>
        <p:nvSpPr>
          <p:cNvPr id="17411" name="Rectangle 3"/>
          <p:cNvSpPr>
            <a:spLocks noGrp="1" noChangeArrowheads="1"/>
          </p:cNvSpPr>
          <p:nvPr>
            <p:ph type="body" idx="1"/>
          </p:nvPr>
        </p:nvSpPr>
        <p:spPr>
          <a:xfrm>
            <a:off x="431800" y="1619250"/>
            <a:ext cx="9140825" cy="5137150"/>
          </a:xfrm>
        </p:spPr>
        <p:txBody>
          <a:bodyPr/>
          <a:lstStyle/>
          <a:p>
            <a:pPr eaLnBrk="1">
              <a:lnSpc>
                <a:spcPct val="100000"/>
              </a:lnSpc>
              <a:buFont typeface="Wingdings" pitchFamily="2" charset="2"/>
              <a:buNone/>
            </a:pPr>
            <a:r>
              <a:rPr lang="cs-CZ" sz="2800" dirty="0" smtClean="0"/>
              <a:t>Šoková přeměna</a:t>
            </a:r>
            <a:r>
              <a:rPr lang="cs-CZ" sz="2400" dirty="0" smtClean="0"/>
              <a:t> hornin: aspoň dvě tlakové vlny (dopad + výbuch tělesa) </a:t>
            </a:r>
          </a:p>
          <a:p>
            <a:pPr lvl="1" eaLnBrk="1">
              <a:lnSpc>
                <a:spcPct val="100000"/>
              </a:lnSpc>
            </a:pPr>
            <a:r>
              <a:rPr lang="cs-CZ" sz="2000" dirty="0" smtClean="0"/>
              <a:t>	</a:t>
            </a:r>
            <a:r>
              <a:rPr lang="cs-CZ" sz="2400" dirty="0" smtClean="0"/>
              <a:t>vysokotlaké fáze (SiO</a:t>
            </a:r>
            <a:r>
              <a:rPr lang="cs-CZ" sz="1600" dirty="0" smtClean="0"/>
              <a:t>2</a:t>
            </a:r>
            <a:r>
              <a:rPr lang="cs-CZ" sz="2400" dirty="0" smtClean="0"/>
              <a:t> – </a:t>
            </a:r>
            <a:r>
              <a:rPr lang="cs-CZ" sz="2400" dirty="0" err="1" smtClean="0"/>
              <a:t>coesit</a:t>
            </a:r>
            <a:r>
              <a:rPr lang="cs-CZ" sz="2400" dirty="0" smtClean="0"/>
              <a:t>, </a:t>
            </a:r>
            <a:r>
              <a:rPr lang="cs-CZ" sz="2400" dirty="0" err="1" smtClean="0"/>
              <a:t>stišovit</a:t>
            </a:r>
            <a:r>
              <a:rPr lang="cs-CZ" sz="2400" dirty="0" smtClean="0"/>
              <a:t>; diamant)</a:t>
            </a:r>
          </a:p>
          <a:p>
            <a:pPr lvl="1" eaLnBrk="1">
              <a:lnSpc>
                <a:spcPct val="100000"/>
              </a:lnSpc>
            </a:pPr>
            <a:r>
              <a:rPr lang="cs-CZ" sz="2000" dirty="0" smtClean="0"/>
              <a:t>drcení, vznik brekcií, „injekce“ v pevném stavu</a:t>
            </a:r>
          </a:p>
          <a:p>
            <a:pPr eaLnBrk="1">
              <a:lnSpc>
                <a:spcPct val="100000"/>
              </a:lnSpc>
              <a:buFont typeface="Wingdings" pitchFamily="2" charset="2"/>
              <a:buNone/>
            </a:pPr>
            <a:r>
              <a:rPr lang="cs-CZ" sz="2400" dirty="0" smtClean="0"/>
              <a:t>	stlačené horniny se „odrazí“– vznik přechodné dutiny</a:t>
            </a:r>
            <a:endParaRPr lang="cs-CZ" sz="2800" dirty="0" smtClean="0"/>
          </a:p>
          <a:p>
            <a:pPr eaLnBrk="1">
              <a:lnSpc>
                <a:spcPct val="100000"/>
              </a:lnSpc>
              <a:buFont typeface="Wingdings" pitchFamily="2" charset="2"/>
              <a:buNone/>
            </a:pPr>
            <a:r>
              <a:rPr lang="cs-CZ" sz="2400" dirty="0" smtClean="0"/>
              <a:t>Teplota &gt; 3000 °C již u kráterů větších než 1-2 km (žádné zbytky meteoritů - vypaření); tavení</a:t>
            </a:r>
          </a:p>
          <a:p>
            <a:pPr eaLnBrk="1">
              <a:lnSpc>
                <a:spcPct val="100000"/>
              </a:lnSpc>
            </a:pPr>
            <a:r>
              <a:rPr lang="cs-CZ" sz="2400" dirty="0" smtClean="0"/>
              <a:t>např. kinetická energie při vzniku kráteru </a:t>
            </a:r>
            <a:r>
              <a:rPr lang="cs-CZ" sz="2400" dirty="0" err="1" smtClean="0"/>
              <a:t>Popigaj</a:t>
            </a:r>
            <a:r>
              <a:rPr lang="cs-CZ" sz="2400" dirty="0" smtClean="0"/>
              <a:t> (d = 100 km) je srovnatelná s potenciální e. vyzdvižených horninových mas Alp</a:t>
            </a:r>
          </a:p>
          <a:p>
            <a:pPr eaLnBrk="1">
              <a:lnSpc>
                <a:spcPct val="100000"/>
              </a:lnSpc>
            </a:pPr>
            <a:r>
              <a:rPr lang="cs-CZ" sz="2400" dirty="0" smtClean="0"/>
              <a:t>při hroucení přechodné dutiny se smísí bloky různých hornin a tavenina („</a:t>
            </a:r>
            <a:r>
              <a:rPr lang="cs-CZ" sz="2400" dirty="0" err="1" smtClean="0"/>
              <a:t>megabrekcie</a:t>
            </a:r>
            <a:r>
              <a:rPr lang="cs-CZ" sz="2400" dirty="0" smtClean="0"/>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4752975" y="323850"/>
            <a:ext cx="4103688" cy="2016125"/>
          </a:xfrm>
          <a:prstGeom prst="rect">
            <a:avLst/>
          </a:prstGeom>
          <a:noFill/>
          <a:ln w="9525">
            <a:noFill/>
            <a:miter lim="800000"/>
            <a:headEnd/>
            <a:tailEnd/>
          </a:ln>
        </p:spPr>
      </p:pic>
      <p:pic>
        <p:nvPicPr>
          <p:cNvPr id="18435" name="Picture 5"/>
          <p:cNvPicPr>
            <a:picLocks noChangeAspect="1" noChangeArrowheads="1"/>
          </p:cNvPicPr>
          <p:nvPr/>
        </p:nvPicPr>
        <p:blipFill>
          <a:blip r:embed="rId4" cstate="print"/>
          <a:srcRect l="5574" r="3094"/>
          <a:stretch>
            <a:fillRect/>
          </a:stretch>
        </p:blipFill>
        <p:spPr bwMode="auto">
          <a:xfrm>
            <a:off x="3816350" y="2484438"/>
            <a:ext cx="5903913" cy="3848100"/>
          </a:xfrm>
          <a:prstGeom prst="rect">
            <a:avLst/>
          </a:prstGeom>
          <a:noFill/>
          <a:ln w="9525">
            <a:noFill/>
            <a:miter lim="800000"/>
            <a:headEnd/>
            <a:tailEnd/>
          </a:ln>
        </p:spPr>
      </p:pic>
      <p:pic>
        <p:nvPicPr>
          <p:cNvPr id="18436" name="Picture 6"/>
          <p:cNvPicPr>
            <a:picLocks noChangeAspect="1" noChangeArrowheads="1"/>
          </p:cNvPicPr>
          <p:nvPr/>
        </p:nvPicPr>
        <p:blipFill>
          <a:blip r:embed="rId5" cstate="print"/>
          <a:srcRect/>
          <a:stretch>
            <a:fillRect/>
          </a:stretch>
        </p:blipFill>
        <p:spPr bwMode="auto">
          <a:xfrm>
            <a:off x="792163" y="466725"/>
            <a:ext cx="2881312" cy="1439863"/>
          </a:xfrm>
          <a:prstGeom prst="rect">
            <a:avLst/>
          </a:prstGeom>
          <a:noFill/>
          <a:ln w="9525">
            <a:noFill/>
            <a:miter lim="800000"/>
            <a:headEnd/>
            <a:tailEnd/>
          </a:ln>
        </p:spPr>
      </p:pic>
      <p:pic>
        <p:nvPicPr>
          <p:cNvPr id="18437" name="Picture 7"/>
          <p:cNvPicPr>
            <a:picLocks noChangeAspect="1" noChangeArrowheads="1"/>
          </p:cNvPicPr>
          <p:nvPr/>
        </p:nvPicPr>
        <p:blipFill>
          <a:blip r:embed="rId6" cstate="print"/>
          <a:srcRect/>
          <a:stretch>
            <a:fillRect/>
          </a:stretch>
        </p:blipFill>
        <p:spPr bwMode="auto">
          <a:xfrm>
            <a:off x="144463" y="2339975"/>
            <a:ext cx="3581400" cy="2019300"/>
          </a:xfrm>
          <a:prstGeom prst="rect">
            <a:avLst/>
          </a:prstGeom>
          <a:noFill/>
          <a:ln w="9525">
            <a:noFill/>
            <a:miter lim="800000"/>
            <a:headEnd/>
            <a:tailEnd/>
          </a:ln>
        </p:spPr>
      </p:pic>
      <p:pic>
        <p:nvPicPr>
          <p:cNvPr id="18438" name="Picture 11" descr="COMPLEX"/>
          <p:cNvPicPr>
            <a:picLocks noChangeAspect="1" noChangeArrowheads="1"/>
          </p:cNvPicPr>
          <p:nvPr/>
        </p:nvPicPr>
        <p:blipFill>
          <a:blip r:embed="rId7" cstate="print"/>
          <a:srcRect l="1149" t="1022" r="383" b="18959"/>
          <a:stretch>
            <a:fillRect/>
          </a:stretch>
        </p:blipFill>
        <p:spPr bwMode="auto">
          <a:xfrm>
            <a:off x="71438" y="6192838"/>
            <a:ext cx="6121400" cy="1366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a:r>
              <a:rPr lang="cs-CZ" smtClean="0"/>
              <a:t>Kráterová tavenina</a:t>
            </a:r>
          </a:p>
        </p:txBody>
      </p:sp>
      <p:sp>
        <p:nvSpPr>
          <p:cNvPr id="19459" name="Rectangle 3"/>
          <p:cNvSpPr>
            <a:spLocks noGrp="1" noChangeArrowheads="1"/>
          </p:cNvSpPr>
          <p:nvPr>
            <p:ph type="body" idx="1"/>
          </p:nvPr>
        </p:nvSpPr>
        <p:spPr/>
        <p:txBody>
          <a:bodyPr/>
          <a:lstStyle/>
          <a:p>
            <a:pPr eaLnBrk="1">
              <a:lnSpc>
                <a:spcPct val="77000"/>
              </a:lnSpc>
            </a:pPr>
            <a:r>
              <a:rPr lang="cs-CZ" dirty="0" smtClean="0"/>
              <a:t>Roztavení hornin v místě dopadu</a:t>
            </a:r>
          </a:p>
          <a:p>
            <a:pPr lvl="1" eaLnBrk="1">
              <a:lnSpc>
                <a:spcPct val="77000"/>
              </a:lnSpc>
            </a:pPr>
            <a:r>
              <a:rPr lang="cs-CZ" dirty="0" smtClean="0"/>
              <a:t>působením šokové vlny začíná tavení asi od 40 </a:t>
            </a:r>
            <a:r>
              <a:rPr lang="cs-CZ" dirty="0" err="1" smtClean="0"/>
              <a:t>GPa</a:t>
            </a:r>
            <a:r>
              <a:rPr lang="cs-CZ" dirty="0" smtClean="0"/>
              <a:t> (od 1000 °C)</a:t>
            </a:r>
          </a:p>
          <a:p>
            <a:pPr eaLnBrk="1">
              <a:lnSpc>
                <a:spcPct val="77000"/>
              </a:lnSpc>
            </a:pPr>
            <a:r>
              <a:rPr lang="cs-CZ" dirty="0" smtClean="0"/>
              <a:t>	více se taví lépe stlačitelné minerály/horniny</a:t>
            </a:r>
          </a:p>
          <a:p>
            <a:pPr eaLnBrk="1">
              <a:lnSpc>
                <a:spcPct val="77000"/>
              </a:lnSpc>
              <a:buFont typeface="Wingdings" pitchFamily="2" charset="2"/>
              <a:buNone/>
            </a:pPr>
            <a:r>
              <a:rPr lang="cs-CZ" dirty="0" smtClean="0"/>
              <a:t>Kontaminace </a:t>
            </a:r>
            <a:r>
              <a:rPr lang="cs-CZ" dirty="0" err="1" smtClean="0"/>
              <a:t>impaktujícím</a:t>
            </a:r>
            <a:r>
              <a:rPr lang="cs-CZ" dirty="0" smtClean="0"/>
              <a:t> tělesem </a:t>
            </a:r>
            <a:r>
              <a:rPr lang="cs-CZ" sz="2800" dirty="0" smtClean="0"/>
              <a:t>(tzv. </a:t>
            </a:r>
            <a:r>
              <a:rPr lang="cs-CZ" sz="2800" dirty="0" err="1" smtClean="0"/>
              <a:t>siderofilní</a:t>
            </a:r>
            <a:r>
              <a:rPr lang="cs-CZ" sz="2800" dirty="0" smtClean="0"/>
              <a:t> prvky – nejprůkaznější Ir; též Ni, </a:t>
            </a:r>
            <a:r>
              <a:rPr lang="cs-CZ" sz="2800" dirty="0" err="1" smtClean="0"/>
              <a:t>Cr</a:t>
            </a:r>
            <a:r>
              <a:rPr lang="cs-CZ" dirty="0" smtClean="0"/>
              <a:t>)</a:t>
            </a:r>
          </a:p>
          <a:p>
            <a:pPr eaLnBrk="1">
              <a:lnSpc>
                <a:spcPct val="77000"/>
              </a:lnSpc>
              <a:buFont typeface="Wingdings" pitchFamily="2" charset="2"/>
              <a:buNone/>
            </a:pPr>
            <a:r>
              <a:rPr lang="cs-CZ" dirty="0" smtClean="0"/>
              <a:t>Možný výlev magmatu ze zemského pláště </a:t>
            </a:r>
          </a:p>
          <a:p>
            <a:pPr eaLnBrk="1">
              <a:lnSpc>
                <a:spcPct val="77000"/>
              </a:lnSpc>
            </a:pPr>
            <a:r>
              <a:rPr lang="cs-CZ" dirty="0" smtClean="0"/>
              <a:t>	</a:t>
            </a:r>
            <a:r>
              <a:rPr lang="cs-CZ" dirty="0" err="1" smtClean="0"/>
              <a:t>Sudbury</a:t>
            </a:r>
            <a:r>
              <a:rPr lang="cs-CZ" dirty="0" smtClean="0"/>
              <a:t> </a:t>
            </a:r>
            <a:r>
              <a:rPr lang="cs-CZ" sz="2800" dirty="0" smtClean="0"/>
              <a:t>(největší ložiska </a:t>
            </a:r>
            <a:r>
              <a:rPr lang="cs-CZ" sz="2800" dirty="0" err="1" smtClean="0"/>
              <a:t>Pt</a:t>
            </a:r>
            <a:r>
              <a:rPr lang="cs-CZ" sz="2800" dirty="0" smtClean="0"/>
              <a:t>, Ni aj.)</a:t>
            </a:r>
          </a:p>
          <a:p>
            <a:pPr eaLnBrk="1">
              <a:lnSpc>
                <a:spcPct val="77000"/>
              </a:lnSpc>
            </a:pPr>
            <a:r>
              <a:rPr lang="cs-CZ" dirty="0" smtClean="0"/>
              <a:t>měsíční „moře“: vznikla z největších impaktů?</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503238" y="301625"/>
            <a:ext cx="9069387" cy="669925"/>
          </a:xfrm>
        </p:spPr>
        <p:txBody>
          <a:bodyPr/>
          <a:lstStyle/>
          <a:p>
            <a:pPr eaLnBrk="1"/>
            <a:r>
              <a:rPr lang="cs-CZ" smtClean="0"/>
              <a:t>Sudbury</a:t>
            </a:r>
          </a:p>
        </p:txBody>
      </p:sp>
      <p:pic>
        <p:nvPicPr>
          <p:cNvPr id="20483" name="Picture 6"/>
          <p:cNvPicPr>
            <a:picLocks noChangeAspect="1" noChangeArrowheads="1"/>
          </p:cNvPicPr>
          <p:nvPr/>
        </p:nvPicPr>
        <p:blipFill>
          <a:blip r:embed="rId3" cstate="print"/>
          <a:srcRect/>
          <a:stretch>
            <a:fillRect/>
          </a:stretch>
        </p:blipFill>
        <p:spPr bwMode="auto">
          <a:xfrm>
            <a:off x="431800" y="1017588"/>
            <a:ext cx="8712200" cy="6453187"/>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503238" y="301625"/>
            <a:ext cx="9069387" cy="957263"/>
          </a:xfrm>
        </p:spPr>
        <p:txBody>
          <a:bodyPr/>
          <a:lstStyle/>
          <a:p>
            <a:pPr eaLnBrk="1"/>
            <a:r>
              <a:rPr lang="cs-CZ" smtClean="0"/>
              <a:t>kontaminace iridiem</a:t>
            </a:r>
          </a:p>
        </p:txBody>
      </p:sp>
      <p:graphicFrame>
        <p:nvGraphicFramePr>
          <p:cNvPr id="2050" name="Object 4"/>
          <p:cNvGraphicFramePr>
            <a:graphicFrameLocks noGrp="1" noChangeAspect="1"/>
          </p:cNvGraphicFramePr>
          <p:nvPr>
            <p:ph idx="1"/>
          </p:nvPr>
        </p:nvGraphicFramePr>
        <p:xfrm>
          <a:off x="576263" y="1295400"/>
          <a:ext cx="8785225" cy="6027738"/>
        </p:xfrm>
        <a:graphic>
          <a:graphicData uri="http://schemas.openxmlformats.org/presentationml/2006/ole">
            <mc:AlternateContent xmlns:mc="http://schemas.openxmlformats.org/markup-compatibility/2006">
              <mc:Choice xmlns:v="urn:schemas-microsoft-com:vml" Requires="v">
                <p:oleObj spid="_x0000_s2071" name="Graf" r:id="rId4" imgW="8886876" imgH="6096069" progId="Excel.Chart.8">
                  <p:embed/>
                </p:oleObj>
              </mc:Choice>
              <mc:Fallback>
                <p:oleObj name="Graf" r:id="rId4" imgW="8886876" imgH="6096069"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63" y="1295400"/>
                        <a:ext cx="8785225" cy="60277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a:r>
              <a:rPr lang="cs-CZ" sz="4000" smtClean="0"/>
              <a:t>Odchylky kráterové taveniny od složení roztaveného materiálu </a:t>
            </a:r>
            <a:r>
              <a:rPr lang="cs-CZ" sz="2800" smtClean="0"/>
              <a:t>(bez kontaminace)</a:t>
            </a:r>
          </a:p>
        </p:txBody>
      </p:sp>
      <p:sp>
        <p:nvSpPr>
          <p:cNvPr id="21507" name="Rectangle 3"/>
          <p:cNvSpPr>
            <a:spLocks noGrp="1" noChangeArrowheads="1"/>
          </p:cNvSpPr>
          <p:nvPr>
            <p:ph type="body" idx="1"/>
          </p:nvPr>
        </p:nvSpPr>
        <p:spPr/>
        <p:txBody>
          <a:bodyPr/>
          <a:lstStyle/>
          <a:p>
            <a:pPr eaLnBrk="1"/>
            <a:r>
              <a:rPr lang="cs-CZ" smtClean="0"/>
              <a:t>silně redukovaná (vysoké teploty)</a:t>
            </a:r>
          </a:p>
          <a:p>
            <a:pPr lvl="1" eaLnBrk="1"/>
            <a:r>
              <a:rPr lang="cs-CZ" smtClean="0"/>
              <a:t>rozklad H</a:t>
            </a:r>
            <a:r>
              <a:rPr lang="cs-CZ" sz="1800" smtClean="0"/>
              <a:t>2</a:t>
            </a:r>
            <a:r>
              <a:rPr lang="cs-CZ" smtClean="0"/>
              <a:t>O, CO</a:t>
            </a:r>
            <a:r>
              <a:rPr lang="cs-CZ" sz="1800" smtClean="0"/>
              <a:t>2</a:t>
            </a:r>
            <a:r>
              <a:rPr lang="cs-CZ" smtClean="0"/>
              <a:t> za vzniku H</a:t>
            </a:r>
            <a:r>
              <a:rPr lang="cs-CZ" sz="1800" smtClean="0"/>
              <a:t>2</a:t>
            </a:r>
            <a:r>
              <a:rPr lang="cs-CZ" smtClean="0"/>
              <a:t>, CO, které při chladnutí reagují na uhlovodíky</a:t>
            </a:r>
          </a:p>
          <a:p>
            <a:pPr lvl="1" eaLnBrk="1"/>
            <a:r>
              <a:rPr lang="cs-CZ" smtClean="0"/>
              <a:t>nízký poměr FeO/Fe</a:t>
            </a:r>
            <a:r>
              <a:rPr lang="cs-CZ" sz="1800" smtClean="0"/>
              <a:t>2</a:t>
            </a:r>
            <a:r>
              <a:rPr lang="cs-CZ" smtClean="0"/>
              <a:t>O</a:t>
            </a:r>
            <a:r>
              <a:rPr lang="cs-CZ" sz="1800" smtClean="0"/>
              <a:t>3</a:t>
            </a:r>
            <a:r>
              <a:rPr lang="cs-CZ" smtClean="0"/>
              <a:t>; i kuličky kovového Fe </a:t>
            </a:r>
          </a:p>
          <a:p>
            <a:pPr lvl="1" eaLnBrk="1"/>
            <a:r>
              <a:rPr lang="cs-CZ" smtClean="0"/>
              <a:t>při zvětrávání skla však může být Fe rychle oxidováno</a:t>
            </a:r>
          </a:p>
          <a:p>
            <a:pPr eaLnBrk="1"/>
            <a:r>
              <a:rPr lang="cs-CZ" smtClean="0"/>
              <a:t>vypařování: ztráta F, Sb, trochu i alkálií, Si</a:t>
            </a:r>
          </a:p>
          <a:p>
            <a:pPr lvl="1" eaLnBrk="1"/>
            <a:r>
              <a:rPr lang="cs-CZ" smtClean="0"/>
              <a:t>pasivně se zvyšuje obsah Al, Ti, Th, větš. i Ca, Mg</a:t>
            </a:r>
          </a:p>
          <a:p>
            <a:pPr lvl="1" eaLnBrk="1"/>
            <a:r>
              <a:rPr lang="cs-CZ" smtClean="0"/>
              <a:t>složité, někdy jen kompenzuje účinek výběrového tavení; závislost na teplotě</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a:xfrm>
            <a:off x="503238" y="346075"/>
            <a:ext cx="9072562" cy="769938"/>
          </a:xfrm>
        </p:spPr>
        <p:txBody>
          <a:bodyPr/>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mtClean="0"/>
              <a:t>Měsíc</a:t>
            </a:r>
          </a:p>
        </p:txBody>
      </p:sp>
      <p:sp>
        <p:nvSpPr>
          <p:cNvPr id="8195" name="Rectangle 2"/>
          <p:cNvSpPr>
            <a:spLocks noGrp="1" noChangeArrowheads="1"/>
          </p:cNvSpPr>
          <p:nvPr>
            <p:ph type="body" idx="1"/>
          </p:nvPr>
        </p:nvSpPr>
        <p:spPr>
          <a:xfrm>
            <a:off x="215900" y="1187450"/>
            <a:ext cx="4679950" cy="4098925"/>
          </a:xfrm>
        </p:spPr>
        <p:txBody>
          <a:bodyPr/>
          <a:lstStyle/>
          <a:p>
            <a:pPr eaLnBrk="1">
              <a:lnSpc>
                <a:spcPct val="93000"/>
              </a:lnSpc>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mtClean="0"/>
              <a:t>krátery od </a:t>
            </a:r>
            <a:r>
              <a:rPr lang="cs-CZ" smtClean="0"/>
              <a:t>mikroskopické </a:t>
            </a:r>
            <a:r>
              <a:rPr lang="en-GB" smtClean="0"/>
              <a:t>velikosti </a:t>
            </a:r>
            <a:endParaRPr lang="cs-CZ" smtClean="0"/>
          </a:p>
          <a:p>
            <a:pPr lvl="1"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mtClean="0"/>
              <a:t>i malé částice prachu dopadají nebrzděny vzduchem</a:t>
            </a:r>
          </a:p>
          <a:p>
            <a:pPr eaLnBrk="1">
              <a:lnSpc>
                <a:spcPct val="93000"/>
              </a:lnSpc>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mtClean="0"/>
              <a:t>Měsíční „moře“ – velké impakty </a:t>
            </a:r>
            <a:r>
              <a:rPr lang="cs-CZ" smtClean="0"/>
              <a:t>?</a:t>
            </a:r>
            <a:endParaRPr lang="en-GB" smtClean="0"/>
          </a:p>
        </p:txBody>
      </p:sp>
      <p:pic>
        <p:nvPicPr>
          <p:cNvPr id="8196" name="Picture 5"/>
          <p:cNvPicPr>
            <a:picLocks noChangeAspect="1" noChangeArrowheads="1"/>
          </p:cNvPicPr>
          <p:nvPr/>
        </p:nvPicPr>
        <p:blipFill>
          <a:blip r:embed="rId3" cstate="print"/>
          <a:srcRect/>
          <a:stretch>
            <a:fillRect/>
          </a:stretch>
        </p:blipFill>
        <p:spPr bwMode="auto">
          <a:xfrm>
            <a:off x="4968875" y="2517775"/>
            <a:ext cx="4592638" cy="4078288"/>
          </a:xfrm>
          <a:prstGeom prst="rect">
            <a:avLst/>
          </a:prstGeom>
          <a:noFill/>
          <a:ln w="9525">
            <a:noFill/>
            <a:miter lim="800000"/>
            <a:headEnd/>
            <a:tailEnd/>
          </a:ln>
        </p:spPr>
      </p:pic>
      <p:pic>
        <p:nvPicPr>
          <p:cNvPr id="8197" name="Picture 6" descr="minikrater mikrometr a pul"/>
          <p:cNvPicPr>
            <a:picLocks noChangeAspect="1" noChangeArrowheads="1"/>
          </p:cNvPicPr>
          <p:nvPr/>
        </p:nvPicPr>
        <p:blipFill>
          <a:blip r:embed="rId4" cstate="print"/>
          <a:srcRect/>
          <a:stretch>
            <a:fillRect/>
          </a:stretch>
        </p:blipFill>
        <p:spPr bwMode="auto">
          <a:xfrm>
            <a:off x="792163" y="4932363"/>
            <a:ext cx="3181350" cy="248126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9"/>
          <p:cNvSpPr>
            <a:spLocks noGrp="1" noChangeArrowheads="1"/>
          </p:cNvSpPr>
          <p:nvPr>
            <p:ph type="title"/>
          </p:nvPr>
        </p:nvSpPr>
        <p:spPr/>
        <p:txBody>
          <a:bodyPr/>
          <a:lstStyle/>
          <a:p>
            <a:pPr eaLnBrk="1"/>
            <a:r>
              <a:rPr lang="cs-CZ" sz="4000" smtClean="0"/>
              <a:t>vypařování </a:t>
            </a:r>
            <a:br>
              <a:rPr lang="cs-CZ" sz="4000" smtClean="0"/>
            </a:br>
            <a:r>
              <a:rPr lang="cs-CZ" sz="3200" smtClean="0"/>
              <a:t>(experimenty ve vakuu – Bazilevskij et al., 1983)</a:t>
            </a:r>
            <a:r>
              <a:rPr lang="cs-CZ" sz="4000" smtClean="0"/>
              <a:t> </a:t>
            </a:r>
          </a:p>
        </p:txBody>
      </p:sp>
      <p:graphicFrame>
        <p:nvGraphicFramePr>
          <p:cNvPr id="3074" name="Object 16"/>
          <p:cNvGraphicFramePr>
            <a:graphicFrameLocks noGrp="1" noChangeAspect="1"/>
          </p:cNvGraphicFramePr>
          <p:nvPr>
            <p:ph sz="half" idx="1"/>
          </p:nvPr>
        </p:nvGraphicFramePr>
        <p:xfrm>
          <a:off x="774700" y="2286000"/>
          <a:ext cx="3914775" cy="3952875"/>
        </p:xfrm>
        <a:graphic>
          <a:graphicData uri="http://schemas.openxmlformats.org/presentationml/2006/ole">
            <mc:AlternateContent xmlns:mc="http://schemas.openxmlformats.org/markup-compatibility/2006">
              <mc:Choice xmlns:v="urn:schemas-microsoft-com:vml" Requires="v">
                <p:oleObj spid="_x0000_s3116" name="Graf" r:id="rId4" imgW="3914775" imgH="3953053" progId="Excel.Chart.8">
                  <p:embed/>
                </p:oleObj>
              </mc:Choice>
              <mc:Fallback>
                <p:oleObj name="Graf" r:id="rId4" imgW="3914775" imgH="3953053" progId="Excel.Chart.8">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700" y="2286000"/>
                        <a:ext cx="3914775" cy="3952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19"/>
          <p:cNvGraphicFramePr>
            <a:graphicFrameLocks noGrp="1" noChangeAspect="1"/>
          </p:cNvGraphicFramePr>
          <p:nvPr>
            <p:ph sz="half" idx="2"/>
          </p:nvPr>
        </p:nvGraphicFramePr>
        <p:xfrm>
          <a:off x="5375275" y="2281238"/>
          <a:ext cx="3933825" cy="3962400"/>
        </p:xfrm>
        <a:graphic>
          <a:graphicData uri="http://schemas.openxmlformats.org/presentationml/2006/ole">
            <mc:AlternateContent xmlns:mc="http://schemas.openxmlformats.org/markup-compatibility/2006">
              <mc:Choice xmlns:v="urn:schemas-microsoft-com:vml" Requires="v">
                <p:oleObj spid="_x0000_s3117" name="Graf" r:id="rId6" imgW="3933825" imgH="3962400" progId="Excel.Chart.8">
                  <p:embed/>
                </p:oleObj>
              </mc:Choice>
              <mc:Fallback>
                <p:oleObj name="Graf" r:id="rId6" imgW="3933825" imgH="3962400" progId="Excel.Chart.8">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5275" y="2281238"/>
                        <a:ext cx="3933825" cy="39624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a:r>
              <a:rPr lang="cs-CZ" smtClean="0"/>
              <a:t>impaktová skla "autochtonní" </a:t>
            </a:r>
            <a:r>
              <a:rPr lang="cs-CZ" sz="4000" smtClean="0"/>
              <a:t>(relat. nepřemístěná tavenina)</a:t>
            </a:r>
          </a:p>
        </p:txBody>
      </p:sp>
      <p:sp>
        <p:nvSpPr>
          <p:cNvPr id="22531" name="Rectangle 3"/>
          <p:cNvSpPr>
            <a:spLocks noGrp="1" noChangeArrowheads="1"/>
          </p:cNvSpPr>
          <p:nvPr>
            <p:ph type="body" idx="1"/>
          </p:nvPr>
        </p:nvSpPr>
        <p:spPr/>
        <p:txBody>
          <a:bodyPr/>
          <a:lstStyle/>
          <a:p>
            <a:pPr eaLnBrk="1"/>
            <a:r>
              <a:rPr lang="cs-CZ" sz="2800" smtClean="0"/>
              <a:t>sklovitě tuhne spíše kyselejší tavenina (více SiO</a:t>
            </a:r>
            <a:r>
              <a:rPr lang="cs-CZ" sz="1800" smtClean="0"/>
              <a:t>2</a:t>
            </a:r>
            <a:r>
              <a:rPr lang="cs-CZ" sz="2800" smtClean="0"/>
              <a:t>) - viskóznější, pomalejší růst krystalů</a:t>
            </a:r>
          </a:p>
          <a:p>
            <a:pPr lvl="1" eaLnBrk="1"/>
            <a:r>
              <a:rPr lang="cs-CZ" sz="2400" smtClean="0"/>
              <a:t>až &gt;2000 °C</a:t>
            </a:r>
          </a:p>
          <a:p>
            <a:pPr lvl="1" eaLnBrk="1">
              <a:buFont typeface="Symbol" pitchFamily="18" charset="2"/>
              <a:buNone/>
            </a:pPr>
            <a:endParaRPr lang="cs-CZ" sz="2400" smtClean="0"/>
          </a:p>
          <a:p>
            <a:pPr eaLnBrk="1"/>
            <a:r>
              <a:rPr lang="cs-CZ" sz="2800" smtClean="0"/>
              <a:t>Darwinské a macedonské sklo</a:t>
            </a:r>
          </a:p>
          <a:p>
            <a:pPr eaLnBrk="1"/>
            <a:r>
              <a:rPr lang="cs-CZ" sz="2800" smtClean="0"/>
              <a:t>Libyjské sklo - 98% SiO</a:t>
            </a:r>
            <a:r>
              <a:rPr lang="cs-CZ" sz="1800" smtClean="0"/>
              <a:t>2</a:t>
            </a:r>
            <a:r>
              <a:rPr lang="cs-CZ" sz="2800" smtClean="0"/>
              <a:t> - lechatelierit</a:t>
            </a:r>
          </a:p>
          <a:p>
            <a:pPr lvl="1" eaLnBrk="1"/>
            <a:r>
              <a:rPr lang="cs-CZ" sz="2400" smtClean="0"/>
              <a:t>	kráter již erodován; prohřáto z nadloží? (delší tavení, chladnutí </a:t>
            </a:r>
            <a:r>
              <a:rPr lang="cs-CZ" sz="2400" smtClean="0">
                <a:cs typeface="Arial" charset="0"/>
              </a:rPr>
              <a:t>≤1°C / s</a:t>
            </a:r>
            <a:r>
              <a:rPr lang="cs-CZ" sz="2400" smtClean="0"/>
              <a:t>) </a:t>
            </a:r>
          </a:p>
          <a:p>
            <a:pPr eaLnBrk="1"/>
            <a:r>
              <a:rPr lang="cs-CZ" sz="2800" smtClean="0"/>
              <a:t>Žamanšinity</a:t>
            </a:r>
          </a:p>
          <a:p>
            <a:pPr lvl="1" eaLnBrk="1"/>
            <a:r>
              <a:rPr lang="cs-CZ" sz="2400" smtClean="0"/>
              <a:t>chybí kontaminace meteoritem (Větvička a kol., 2004); vypařil se dříve než mohlo dojít ke smísení?</a:t>
            </a:r>
          </a:p>
          <a:p>
            <a:pPr lvl="1" eaLnBrk="1"/>
            <a:endParaRPr lang="cs-CZ" sz="240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a:r>
              <a:rPr lang="cs-CZ" smtClean="0"/>
              <a:t>impaktní tavenina – Ries</a:t>
            </a:r>
            <a:br>
              <a:rPr lang="cs-CZ" smtClean="0"/>
            </a:br>
            <a:r>
              <a:rPr lang="cs-CZ" sz="3200" smtClean="0"/>
              <a:t>-sklo, zbytky křemene, lechatelierit</a:t>
            </a:r>
            <a:endParaRPr lang="cs-CZ" smtClean="0"/>
          </a:p>
        </p:txBody>
      </p:sp>
      <p:pic>
        <p:nvPicPr>
          <p:cNvPr id="23555" name="Picture 4"/>
          <p:cNvPicPr>
            <a:picLocks noChangeAspect="1" noChangeArrowheads="1"/>
          </p:cNvPicPr>
          <p:nvPr/>
        </p:nvPicPr>
        <p:blipFill>
          <a:blip r:embed="rId3" cstate="print"/>
          <a:srcRect/>
          <a:stretch>
            <a:fillRect/>
          </a:stretch>
        </p:blipFill>
        <p:spPr bwMode="auto">
          <a:xfrm>
            <a:off x="1655763" y="1763713"/>
            <a:ext cx="7294562" cy="5418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a:r>
              <a:rPr lang="cs-CZ" smtClean="0"/>
              <a:t>Sférule</a:t>
            </a:r>
          </a:p>
        </p:txBody>
      </p:sp>
      <p:sp>
        <p:nvSpPr>
          <p:cNvPr id="24579" name="Rectangle 3"/>
          <p:cNvSpPr>
            <a:spLocks noGrp="1" noChangeArrowheads="1"/>
          </p:cNvSpPr>
          <p:nvPr>
            <p:ph type="body" idx="1"/>
          </p:nvPr>
        </p:nvSpPr>
        <p:spPr/>
        <p:txBody>
          <a:bodyPr/>
          <a:lstStyle/>
          <a:p>
            <a:pPr eaLnBrk="1">
              <a:lnSpc>
                <a:spcPct val="77000"/>
              </a:lnSpc>
            </a:pPr>
            <a:r>
              <a:rPr lang="cs-CZ" smtClean="0"/>
              <a:t>z kapek taveniny; velikost max. první mm</a:t>
            </a:r>
          </a:p>
          <a:p>
            <a:pPr eaLnBrk="1">
              <a:lnSpc>
                <a:spcPct val="77000"/>
              </a:lnSpc>
            </a:pPr>
            <a:r>
              <a:rPr lang="cs-CZ" sz="2800" smtClean="0"/>
              <a:t>v Č(SS)R už dlouho systematicky mapovány s těžkými minerály (většinou antropogenní původ)</a:t>
            </a:r>
          </a:p>
          <a:p>
            <a:pPr eaLnBrk="1">
              <a:lnSpc>
                <a:spcPct val="77000"/>
              </a:lnSpc>
              <a:buFont typeface="Wingdings" pitchFamily="2" charset="2"/>
              <a:buNone/>
            </a:pPr>
            <a:r>
              <a:rPr lang="cs-CZ" smtClean="0"/>
              <a:t>nejznámější: z kráteru </a:t>
            </a:r>
            <a:r>
              <a:rPr lang="cs-CZ" u="sng" smtClean="0"/>
              <a:t>Chicxulub</a:t>
            </a:r>
            <a:r>
              <a:rPr lang="cs-CZ" smtClean="0"/>
              <a:t> (65 mil. let)</a:t>
            </a:r>
          </a:p>
          <a:p>
            <a:pPr lvl="1" eaLnBrk="1">
              <a:lnSpc>
                <a:spcPct val="77000"/>
              </a:lnSpc>
            </a:pPr>
            <a:r>
              <a:rPr lang="cs-CZ" smtClean="0"/>
              <a:t>	až &gt;7000 km daleko vrstva mocná 2-3 mm; únik a opětovný návrat vyvrženin do atmosféry?</a:t>
            </a:r>
          </a:p>
          <a:p>
            <a:pPr lvl="1" eaLnBrk="1">
              <a:lnSpc>
                <a:spcPct val="77000"/>
              </a:lnSpc>
              <a:buFont typeface="Symbol" pitchFamily="18" charset="2"/>
              <a:buNone/>
            </a:pPr>
            <a:endParaRPr lang="cs-CZ" smtClean="0"/>
          </a:p>
          <a:p>
            <a:pPr eaLnBrk="1">
              <a:lnSpc>
                <a:spcPct val="77000"/>
              </a:lnSpc>
              <a:buFont typeface="Wingdings" pitchFamily="2" charset="2"/>
              <a:buNone/>
            </a:pPr>
            <a:r>
              <a:rPr lang="cs-CZ" smtClean="0"/>
              <a:t>nejisté sférule (vrstvy mocné až 1m! s vysokým Ir) ve starých vrstvách (&gt;2500 Ma) v Austrálii; nepatří k žádnému známému impaktu </a:t>
            </a:r>
            <a:r>
              <a:rPr lang="cs-CZ" sz="2400" smtClean="0"/>
              <a:t>(Lowe, Byerly 1986; Simonson et al., 1997)</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a:xfrm>
            <a:off x="503238" y="301625"/>
            <a:ext cx="3529012" cy="5999163"/>
          </a:xfrm>
        </p:spPr>
        <p:txBody>
          <a:bodyPr/>
          <a:lstStyle/>
          <a:p>
            <a:pPr eaLnBrk="1"/>
            <a:r>
              <a:rPr lang="cs-CZ" sz="4000" smtClean="0"/>
              <a:t>sférule </a:t>
            </a:r>
            <a:r>
              <a:rPr lang="cs-CZ" sz="3600" smtClean="0"/>
              <a:t>z vrstvy staré cca 370 Ma (globální událost)</a:t>
            </a:r>
            <a:r>
              <a:rPr lang="cs-CZ" sz="4000" smtClean="0"/>
              <a:t/>
            </a:r>
            <a:br>
              <a:rPr lang="cs-CZ" sz="4000" smtClean="0"/>
            </a:br>
            <a:r>
              <a:rPr lang="cs-CZ" sz="2800" smtClean="0"/>
              <a:t>(Claeys a Casier, 1994)</a:t>
            </a:r>
            <a:br>
              <a:rPr lang="cs-CZ" sz="2800" smtClean="0"/>
            </a:br>
            <a:r>
              <a:rPr lang="cs-CZ" sz="2800" smtClean="0"/>
              <a:t/>
            </a:r>
            <a:br>
              <a:rPr lang="cs-CZ" sz="2800" smtClean="0"/>
            </a:br>
            <a:r>
              <a:rPr lang="cs-CZ" sz="3200" smtClean="0"/>
              <a:t>- velmi bohaté Al (až </a:t>
            </a:r>
            <a:r>
              <a:rPr lang="en-US" sz="3200" smtClean="0">
                <a:cs typeface="Arial" charset="0"/>
              </a:rPr>
              <a:t>~</a:t>
            </a:r>
            <a:r>
              <a:rPr lang="cs-CZ" sz="3200" smtClean="0"/>
              <a:t>30 % Al</a:t>
            </a:r>
            <a:r>
              <a:rPr lang="cs-CZ" sz="2400" smtClean="0"/>
              <a:t>2</a:t>
            </a:r>
            <a:r>
              <a:rPr lang="cs-CZ" sz="3200" smtClean="0"/>
              <a:t>O</a:t>
            </a:r>
            <a:r>
              <a:rPr lang="cs-CZ" sz="2400" smtClean="0"/>
              <a:t>3</a:t>
            </a:r>
            <a:r>
              <a:rPr lang="cs-CZ" sz="3200" smtClean="0"/>
              <a:t>)</a:t>
            </a:r>
          </a:p>
        </p:txBody>
      </p:sp>
      <p:pic>
        <p:nvPicPr>
          <p:cNvPr id="25603" name="Picture 5"/>
          <p:cNvPicPr>
            <a:picLocks noChangeAspect="1" noChangeArrowheads="1"/>
          </p:cNvPicPr>
          <p:nvPr/>
        </p:nvPicPr>
        <p:blipFill>
          <a:blip r:embed="rId3" cstate="print">
            <a:lum bright="6000"/>
          </a:blip>
          <a:srcRect/>
          <a:stretch>
            <a:fillRect/>
          </a:stretch>
        </p:blipFill>
        <p:spPr bwMode="auto">
          <a:xfrm>
            <a:off x="4248150" y="827088"/>
            <a:ext cx="5143500" cy="65532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a:r>
              <a:rPr lang="cs-CZ" smtClean="0"/>
              <a:t>Tektity</a:t>
            </a:r>
          </a:p>
        </p:txBody>
      </p:sp>
      <p:sp>
        <p:nvSpPr>
          <p:cNvPr id="26627" name="Rectangle 3"/>
          <p:cNvSpPr>
            <a:spLocks noGrp="1" noChangeArrowheads="1"/>
          </p:cNvSpPr>
          <p:nvPr>
            <p:ph type="body" idx="1"/>
          </p:nvPr>
        </p:nvSpPr>
        <p:spPr>
          <a:xfrm>
            <a:off x="503238" y="1403350"/>
            <a:ext cx="9069387" cy="4987925"/>
          </a:xfrm>
        </p:spPr>
        <p:txBody>
          <a:bodyPr/>
          <a:lstStyle/>
          <a:p>
            <a:pPr eaLnBrk="1"/>
            <a:r>
              <a:rPr lang="cs-CZ" smtClean="0"/>
              <a:t>homogennější než autochtonní impaktová skla (vysoká teplota - až téměř 2000 °C)</a:t>
            </a:r>
          </a:p>
          <a:p>
            <a:pPr eaLnBrk="1"/>
            <a:r>
              <a:rPr lang="cs-CZ" smtClean="0"/>
              <a:t>tlak plynů 0,001-0,05 atm. </a:t>
            </a:r>
            <a:r>
              <a:rPr lang="cs-CZ" sz="2800" smtClean="0"/>
              <a:t>– odpovídá stratosféře</a:t>
            </a:r>
          </a:p>
          <a:p>
            <a:pPr eaLnBrk="1"/>
            <a:r>
              <a:rPr lang="cs-CZ" smtClean="0"/>
              <a:t>chladnutí až &gt; 200 °C / min. (až 400 - menší vltavíny)</a:t>
            </a:r>
          </a:p>
          <a:p>
            <a:pPr eaLnBrk="1"/>
            <a:r>
              <a:rPr lang="cs-CZ" smtClean="0"/>
              <a:t>prodělaly transport vzduchem; tvarování rotací</a:t>
            </a:r>
          </a:p>
          <a:p>
            <a:pPr eaLnBrk="1"/>
            <a:r>
              <a:rPr lang="cs-CZ" smtClean="0"/>
              <a:t>mohou mít silné vnitřní pnutí: např. dvoubarevné vltavíny - spojení kapek při letu?</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skulpt1"/>
          <p:cNvPicPr>
            <a:picLocks noChangeAspect="1" noChangeArrowheads="1"/>
          </p:cNvPicPr>
          <p:nvPr/>
        </p:nvPicPr>
        <p:blipFill>
          <a:blip r:embed="rId3" cstate="print"/>
          <a:srcRect/>
          <a:stretch>
            <a:fillRect/>
          </a:stretch>
        </p:blipFill>
        <p:spPr bwMode="auto">
          <a:xfrm>
            <a:off x="792163" y="2855913"/>
            <a:ext cx="3027362" cy="4019550"/>
          </a:xfrm>
          <a:prstGeom prst="rect">
            <a:avLst/>
          </a:prstGeom>
          <a:noFill/>
          <a:ln w="9525">
            <a:noFill/>
            <a:miter lim="800000"/>
            <a:headEnd/>
            <a:tailEnd/>
          </a:ln>
        </p:spPr>
      </p:pic>
      <p:pic>
        <p:nvPicPr>
          <p:cNvPr id="27651" name="Picture 6" descr="skulpt detail"/>
          <p:cNvPicPr>
            <a:picLocks noChangeAspect="1" noChangeArrowheads="1"/>
          </p:cNvPicPr>
          <p:nvPr/>
        </p:nvPicPr>
        <p:blipFill>
          <a:blip r:embed="rId4" cstate="print"/>
          <a:srcRect/>
          <a:stretch>
            <a:fillRect/>
          </a:stretch>
        </p:blipFill>
        <p:spPr bwMode="auto">
          <a:xfrm>
            <a:off x="4319588" y="2941638"/>
            <a:ext cx="4475162" cy="3717925"/>
          </a:xfrm>
          <a:prstGeom prst="rect">
            <a:avLst/>
          </a:prstGeom>
          <a:noFill/>
          <a:ln w="9525">
            <a:noFill/>
            <a:miter lim="800000"/>
            <a:headEnd/>
            <a:tailEnd/>
          </a:ln>
        </p:spPr>
      </p:pic>
      <p:sp>
        <p:nvSpPr>
          <p:cNvPr id="27652" name="Rectangle 7"/>
          <p:cNvSpPr>
            <a:spLocks noChangeArrowheads="1"/>
          </p:cNvSpPr>
          <p:nvPr/>
        </p:nvSpPr>
        <p:spPr bwMode="auto">
          <a:xfrm>
            <a:off x="719138" y="611188"/>
            <a:ext cx="9001125" cy="431800"/>
          </a:xfrm>
          <a:prstGeom prst="rect">
            <a:avLst/>
          </a:prstGeom>
          <a:noFill/>
          <a:ln w="9525">
            <a:noFill/>
            <a:round/>
            <a:headEnd/>
            <a:tailEnd/>
          </a:ln>
        </p:spPr>
        <p:txBody>
          <a:bodyPr lIns="0" tIns="0" rIns="0" bIns="0" anchor="ctr"/>
          <a:lstStyle/>
          <a:p>
            <a:pPr algn="ctr"/>
            <a:r>
              <a:rPr lang="cs-CZ" sz="3200">
                <a:solidFill>
                  <a:srgbClr val="000000"/>
                </a:solidFill>
              </a:rPr>
              <a:t>skulptace</a:t>
            </a:r>
            <a:br>
              <a:rPr lang="cs-CZ" sz="3200">
                <a:solidFill>
                  <a:srgbClr val="000000"/>
                </a:solidFill>
              </a:rPr>
            </a:br>
            <a:endParaRPr lang="cs-CZ" sz="3200">
              <a:solidFill>
                <a:srgbClr val="000000"/>
              </a:solidFill>
            </a:endParaRPr>
          </a:p>
        </p:txBody>
      </p:sp>
      <p:sp>
        <p:nvSpPr>
          <p:cNvPr id="27653" name="Text Box 9"/>
          <p:cNvSpPr txBox="1">
            <a:spLocks noChangeArrowheads="1"/>
          </p:cNvSpPr>
          <p:nvPr/>
        </p:nvSpPr>
        <p:spPr bwMode="auto">
          <a:xfrm>
            <a:off x="1079500" y="1116013"/>
            <a:ext cx="7632700" cy="1044575"/>
          </a:xfrm>
          <a:prstGeom prst="rect">
            <a:avLst/>
          </a:prstGeom>
          <a:noFill/>
          <a:ln w="9525">
            <a:noFill/>
            <a:miter lim="800000"/>
            <a:headEnd/>
            <a:tailEnd/>
          </a:ln>
        </p:spPr>
        <p:txBody>
          <a:bodyPr>
            <a:spAutoFit/>
          </a:bodyPr>
          <a:lstStyle/>
          <a:p>
            <a:pPr>
              <a:buFont typeface="Wingdings" pitchFamily="2" charset="2"/>
              <a:buChar char=""/>
            </a:pPr>
            <a:r>
              <a:rPr lang="cs-CZ" sz="2400">
                <a:solidFill>
                  <a:srgbClr val="000000"/>
                </a:solidFill>
              </a:rPr>
              <a:t> selektivním zvětráváním (hmota bohatší SiO</a:t>
            </a:r>
            <a:r>
              <a:rPr lang="cs-CZ">
                <a:solidFill>
                  <a:srgbClr val="000000"/>
                </a:solidFill>
              </a:rPr>
              <a:t>2</a:t>
            </a:r>
            <a:r>
              <a:rPr lang="cs-CZ" sz="2400">
                <a:solidFill>
                  <a:srgbClr val="000000"/>
                </a:solidFill>
              </a:rPr>
              <a:t> je</a:t>
            </a:r>
          </a:p>
          <a:p>
            <a:r>
              <a:rPr lang="cs-CZ" sz="2400">
                <a:solidFill>
                  <a:srgbClr val="000000"/>
                </a:solidFill>
              </a:rPr>
              <a:t>  odolnější); predisponována pnutím (M. Trnka)</a:t>
            </a:r>
          </a:p>
          <a:p>
            <a:pPr>
              <a:buFont typeface="Wingdings" pitchFamily="2" charset="2"/>
              <a:buChar char=""/>
            </a:pPr>
            <a:r>
              <a:rPr lang="cs-CZ" sz="2400">
                <a:solidFill>
                  <a:srgbClr val="000000"/>
                </a:solidFill>
              </a:rPr>
              <a:t> event. znovu zaoblení při transportu vodním tokem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a:r>
              <a:rPr lang="cs-CZ" smtClean="0"/>
              <a:t>tektity</a:t>
            </a:r>
          </a:p>
        </p:txBody>
      </p:sp>
      <p:sp>
        <p:nvSpPr>
          <p:cNvPr id="28675" name="Rectangle 3"/>
          <p:cNvSpPr>
            <a:spLocks noGrp="1" noChangeArrowheads="1"/>
          </p:cNvSpPr>
          <p:nvPr>
            <p:ph type="body" idx="1"/>
          </p:nvPr>
        </p:nvSpPr>
        <p:spPr/>
        <p:txBody>
          <a:bodyPr/>
          <a:lstStyle/>
          <a:p>
            <a:pPr eaLnBrk="1">
              <a:buFont typeface="Wingdings" pitchFamily="2" charset="2"/>
              <a:buNone/>
            </a:pPr>
            <a:r>
              <a:rPr lang="cs-CZ" smtClean="0"/>
              <a:t>Vltavíny (moldavity) </a:t>
            </a:r>
            <a:r>
              <a:rPr lang="cs-CZ" sz="2800" smtClean="0"/>
              <a:t>(popsal již J. Mayer, 1787)</a:t>
            </a:r>
          </a:p>
          <a:p>
            <a:pPr lvl="1" eaLnBrk="1"/>
            <a:r>
              <a:rPr lang="cs-CZ" smtClean="0"/>
              <a:t>považovány i za olivín, sopečné sklo (i z Měsíce), strusku, úlomky skleněných meteoritů</a:t>
            </a:r>
          </a:p>
          <a:p>
            <a:pPr lvl="1" eaLnBrk="1"/>
            <a:r>
              <a:rPr lang="cs-CZ" smtClean="0"/>
              <a:t>14,8 Ma; původ: kráter Ries; nejmenší objem</a:t>
            </a:r>
          </a:p>
          <a:p>
            <a:pPr eaLnBrk="1">
              <a:buFont typeface="Wingdings" pitchFamily="2" charset="2"/>
              <a:buNone/>
            </a:pPr>
            <a:r>
              <a:rPr lang="cs-CZ" smtClean="0"/>
              <a:t>Severoamerické tektity a mikrotektity </a:t>
            </a:r>
            <a:r>
              <a:rPr lang="cs-CZ" sz="2800" smtClean="0"/>
              <a:t>(nejobjemnější, nejstarší - 35 Ma)</a:t>
            </a:r>
          </a:p>
          <a:p>
            <a:pPr eaLnBrk="1">
              <a:buFont typeface="Wingdings" pitchFamily="2" charset="2"/>
              <a:buNone/>
            </a:pPr>
            <a:r>
              <a:rPr lang="cs-CZ" smtClean="0"/>
              <a:t>Australsko-asijské tektity a mikrotektity </a:t>
            </a:r>
            <a:r>
              <a:rPr lang="cs-CZ" sz="2800" smtClean="0"/>
              <a:t>(nejmladší - 800 000 let)</a:t>
            </a:r>
          </a:p>
          <a:p>
            <a:pPr eaLnBrk="1">
              <a:buFont typeface="Wingdings" pitchFamily="2" charset="2"/>
              <a:buNone/>
            </a:pPr>
            <a:r>
              <a:rPr lang="cs-CZ" smtClean="0"/>
              <a:t>Ivority a mikroivority; </a:t>
            </a:r>
            <a:r>
              <a:rPr lang="cs-CZ" sz="2800" smtClean="0"/>
              <a:t>původ: kráter Bosumtwi</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descr="vlt1"/>
          <p:cNvPicPr>
            <a:picLocks noChangeAspect="1" noChangeArrowheads="1"/>
          </p:cNvPicPr>
          <p:nvPr/>
        </p:nvPicPr>
        <p:blipFill>
          <a:blip r:embed="rId3" cstate="print">
            <a:lum bright="-12000"/>
          </a:blip>
          <a:srcRect/>
          <a:stretch>
            <a:fillRect/>
          </a:stretch>
        </p:blipFill>
        <p:spPr bwMode="auto">
          <a:xfrm>
            <a:off x="5389563" y="4067175"/>
            <a:ext cx="4691062" cy="3298825"/>
          </a:xfrm>
          <a:prstGeom prst="rect">
            <a:avLst/>
          </a:prstGeom>
          <a:noFill/>
          <a:ln w="9525">
            <a:noFill/>
            <a:miter lim="800000"/>
            <a:headEnd/>
            <a:tailEnd/>
          </a:ln>
        </p:spPr>
      </p:pic>
      <p:pic>
        <p:nvPicPr>
          <p:cNvPr id="29699" name="Picture 10" descr="vlt2"/>
          <p:cNvPicPr>
            <a:picLocks noChangeAspect="1" noChangeArrowheads="1"/>
          </p:cNvPicPr>
          <p:nvPr/>
        </p:nvPicPr>
        <p:blipFill>
          <a:blip r:embed="rId4" cstate="print"/>
          <a:srcRect/>
          <a:stretch>
            <a:fillRect/>
          </a:stretch>
        </p:blipFill>
        <p:spPr bwMode="auto">
          <a:xfrm>
            <a:off x="144463" y="179388"/>
            <a:ext cx="6408737" cy="2957512"/>
          </a:xfrm>
          <a:prstGeom prst="rect">
            <a:avLst/>
          </a:prstGeom>
          <a:noFill/>
          <a:ln w="9525">
            <a:noFill/>
            <a:miter lim="800000"/>
            <a:headEnd/>
            <a:tailEnd/>
          </a:ln>
        </p:spPr>
      </p:pic>
      <p:pic>
        <p:nvPicPr>
          <p:cNvPr id="29700" name="Picture 12" descr="vlt3"/>
          <p:cNvPicPr>
            <a:picLocks noChangeAspect="1" noChangeArrowheads="1"/>
          </p:cNvPicPr>
          <p:nvPr/>
        </p:nvPicPr>
        <p:blipFill>
          <a:blip r:embed="rId5" cstate="print"/>
          <a:srcRect/>
          <a:stretch>
            <a:fillRect/>
          </a:stretch>
        </p:blipFill>
        <p:spPr bwMode="auto">
          <a:xfrm>
            <a:off x="144463" y="3703638"/>
            <a:ext cx="4900612" cy="3748087"/>
          </a:xfrm>
          <a:prstGeom prst="rect">
            <a:avLst/>
          </a:prstGeom>
          <a:noFill/>
          <a:ln w="9525">
            <a:noFill/>
            <a:miter lim="800000"/>
            <a:headEnd/>
            <a:tailEnd/>
          </a:ln>
        </p:spPr>
      </p:pic>
      <p:pic>
        <p:nvPicPr>
          <p:cNvPr id="29701" name="Picture 13" descr="vlt4"/>
          <p:cNvPicPr>
            <a:picLocks noChangeAspect="1" noChangeArrowheads="1"/>
          </p:cNvPicPr>
          <p:nvPr/>
        </p:nvPicPr>
        <p:blipFill>
          <a:blip r:embed="rId6" cstate="print">
            <a:lum bright="-12000"/>
          </a:blip>
          <a:srcRect/>
          <a:stretch>
            <a:fillRect/>
          </a:stretch>
        </p:blipFill>
        <p:spPr bwMode="auto">
          <a:xfrm>
            <a:off x="6696075" y="776288"/>
            <a:ext cx="3384550" cy="305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a:r>
              <a:rPr lang="cs-CZ" smtClean="0"/>
              <a:t>Složení tektitů</a:t>
            </a:r>
          </a:p>
        </p:txBody>
      </p:sp>
      <p:sp>
        <p:nvSpPr>
          <p:cNvPr id="30723" name="Rectangle 3"/>
          <p:cNvSpPr>
            <a:spLocks noGrp="1" noChangeArrowheads="1"/>
          </p:cNvSpPr>
          <p:nvPr>
            <p:ph type="body" idx="1"/>
          </p:nvPr>
        </p:nvSpPr>
        <p:spPr>
          <a:xfrm>
            <a:off x="503238" y="1476375"/>
            <a:ext cx="9069387" cy="4987925"/>
          </a:xfrm>
        </p:spPr>
        <p:txBody>
          <a:bodyPr/>
          <a:lstStyle/>
          <a:p>
            <a:pPr eaLnBrk="1">
              <a:lnSpc>
                <a:spcPct val="77000"/>
              </a:lnSpc>
            </a:pPr>
            <a:r>
              <a:rPr lang="cs-CZ" sz="2800" smtClean="0"/>
              <a:t>původ ze sedimentů (písek-jíl)</a:t>
            </a:r>
          </a:p>
          <a:p>
            <a:pPr eaLnBrk="1">
              <a:lnSpc>
                <a:spcPct val="77000"/>
              </a:lnSpc>
            </a:pPr>
            <a:r>
              <a:rPr lang="cs-CZ" sz="2800" smtClean="0"/>
              <a:t>velmi málo H</a:t>
            </a:r>
            <a:r>
              <a:rPr lang="cs-CZ" sz="1800" smtClean="0"/>
              <a:t>2</a:t>
            </a:r>
            <a:r>
              <a:rPr lang="cs-CZ" sz="2800" smtClean="0"/>
              <a:t>O (&lt;0,02 %) </a:t>
            </a:r>
          </a:p>
          <a:p>
            <a:pPr eaLnBrk="1">
              <a:lnSpc>
                <a:spcPct val="77000"/>
              </a:lnSpc>
            </a:pPr>
            <a:r>
              <a:rPr lang="cs-CZ" sz="2800" smtClean="0"/>
              <a:t>ochuzeny o těkavé prvky (F, Tl, Sb, Cs, Sn, W), Cu, Pb, trochu Na</a:t>
            </a:r>
          </a:p>
          <a:p>
            <a:pPr eaLnBrk="1">
              <a:lnSpc>
                <a:spcPct val="77000"/>
              </a:lnSpc>
            </a:pPr>
            <a:r>
              <a:rPr lang="cs-CZ" sz="2800" smtClean="0"/>
              <a:t>vysoký SiO</a:t>
            </a:r>
            <a:r>
              <a:rPr lang="cs-CZ" sz="1800" smtClean="0"/>
              <a:t>2</a:t>
            </a:r>
            <a:r>
              <a:rPr lang="cs-CZ" sz="2800" smtClean="0"/>
              <a:t> (vltavíny, georgianity </a:t>
            </a:r>
            <a:r>
              <a:rPr lang="en-US" sz="2800" smtClean="0">
                <a:cs typeface="Arial" charset="0"/>
              </a:rPr>
              <a:t>Ø</a:t>
            </a:r>
            <a:r>
              <a:rPr lang="cs-CZ" sz="2800" smtClean="0"/>
              <a:t> 79-83 % </a:t>
            </a:r>
          </a:p>
          <a:p>
            <a:pPr lvl="1" eaLnBrk="1">
              <a:lnSpc>
                <a:spcPct val="77000"/>
              </a:lnSpc>
            </a:pPr>
            <a:r>
              <a:rPr lang="cs-CZ" smtClean="0"/>
              <a:t>v lávě nemožné)</a:t>
            </a:r>
            <a:r>
              <a:rPr lang="cs-CZ" sz="2400" smtClean="0"/>
              <a:t>; vulk. skla max. cca 76 %</a:t>
            </a:r>
          </a:p>
          <a:p>
            <a:pPr eaLnBrk="1">
              <a:lnSpc>
                <a:spcPct val="77000"/>
              </a:lnSpc>
            </a:pPr>
            <a:r>
              <a:rPr lang="cs-CZ" sz="2800" smtClean="0"/>
              <a:t>lechatelierit - "křemenné" sklo</a:t>
            </a:r>
          </a:p>
          <a:p>
            <a:pPr eaLnBrk="1">
              <a:lnSpc>
                <a:spcPct val="77000"/>
              </a:lnSpc>
            </a:pPr>
            <a:r>
              <a:rPr lang="cs-CZ" sz="2800" smtClean="0"/>
              <a:t>redukované (i více než impaktní skla)</a:t>
            </a:r>
          </a:p>
          <a:p>
            <a:pPr eaLnBrk="1">
              <a:lnSpc>
                <a:spcPct val="77000"/>
              </a:lnSpc>
            </a:pPr>
            <a:r>
              <a:rPr lang="cs-CZ" sz="2800" smtClean="0"/>
              <a:t>coesit, badelleyit; krystaly vždy &lt; 0,1 mm</a:t>
            </a:r>
          </a:p>
          <a:p>
            <a:pPr eaLnBrk="1">
              <a:lnSpc>
                <a:spcPct val="77000"/>
              </a:lnSpc>
              <a:buFont typeface="Wingdings" pitchFamily="2" charset="2"/>
              <a:buNone/>
            </a:pPr>
            <a:r>
              <a:rPr lang="cs-CZ" sz="2800" smtClean="0"/>
              <a:t>	</a:t>
            </a:r>
            <a:r>
              <a:rPr lang="cs-CZ" sz="2400" smtClean="0"/>
              <a:t>+ deformované zbytky různých min. (rutil, chromit...)</a:t>
            </a:r>
          </a:p>
          <a:p>
            <a:pPr eaLnBrk="1">
              <a:lnSpc>
                <a:spcPct val="77000"/>
              </a:lnSpc>
              <a:buFont typeface="Wingdings" pitchFamily="2" charset="2"/>
              <a:buNone/>
            </a:pPr>
            <a:r>
              <a:rPr lang="cs-CZ" sz="2800" smtClean="0"/>
              <a:t>Kontaminace Ir apod. nezjištěna.</a:t>
            </a:r>
            <a:endParaRPr lang="cs-CZ" sz="1800" smtClean="0"/>
          </a:p>
          <a:p>
            <a:pPr eaLnBrk="1">
              <a:lnSpc>
                <a:spcPct val="77000"/>
              </a:lnSpc>
              <a:buFont typeface="Wingdings" pitchFamily="2" charset="2"/>
              <a:buNone/>
            </a:pPr>
            <a:endParaRPr lang="cs-CZ" sz="2400" smtClean="0"/>
          </a:p>
          <a:p>
            <a:pPr eaLnBrk="1">
              <a:lnSpc>
                <a:spcPct val="77000"/>
              </a:lnSpc>
            </a:pPr>
            <a:endParaRPr lang="cs-CZ" sz="24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503238" y="346075"/>
            <a:ext cx="9072562" cy="1174750"/>
          </a:xfrm>
        </p:spPr>
        <p:txBody>
          <a:bodyPr/>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dirty="0" smtClean="0"/>
              <a:t>Dráhy planetek a meteoritů, srážky se Zemí</a:t>
            </a:r>
            <a:endParaRPr lang="en-GB" dirty="0" smtClean="0"/>
          </a:p>
        </p:txBody>
      </p:sp>
      <p:sp>
        <p:nvSpPr>
          <p:cNvPr id="9219" name="Rectangle 2"/>
          <p:cNvSpPr>
            <a:spLocks noGrp="1" noChangeArrowheads="1"/>
          </p:cNvSpPr>
          <p:nvPr>
            <p:ph type="body" idx="1"/>
          </p:nvPr>
        </p:nvSpPr>
        <p:spPr>
          <a:xfrm>
            <a:off x="503238" y="1768475"/>
            <a:ext cx="9145587" cy="5180013"/>
          </a:xfrm>
        </p:spPr>
        <p:txBody>
          <a:bodyPr/>
          <a:lstStyle/>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err="1" smtClean="0"/>
              <a:t>tělesa</a:t>
            </a:r>
            <a:r>
              <a:rPr lang="en-GB" dirty="0" smtClean="0"/>
              <a:t> se </a:t>
            </a:r>
            <a:r>
              <a:rPr lang="en-GB" dirty="0" err="1" smtClean="0"/>
              <a:t>pohybují</a:t>
            </a:r>
            <a:r>
              <a:rPr lang="en-GB" dirty="0" smtClean="0"/>
              <a:t> </a:t>
            </a:r>
            <a:r>
              <a:rPr lang="en-GB" dirty="0" err="1" smtClean="0"/>
              <a:t>přibližně</a:t>
            </a:r>
            <a:r>
              <a:rPr lang="en-GB" dirty="0" smtClean="0"/>
              <a:t> v </a:t>
            </a:r>
            <a:r>
              <a:rPr lang="en-GB" dirty="0" err="1" smtClean="0"/>
              <a:t>rovině</a:t>
            </a:r>
            <a:r>
              <a:rPr lang="en-GB" dirty="0" smtClean="0"/>
              <a:t> </a:t>
            </a:r>
            <a:r>
              <a:rPr lang="en-GB" dirty="0" err="1" smtClean="0"/>
              <a:t>zemské</a:t>
            </a:r>
            <a:r>
              <a:rPr lang="en-GB" dirty="0" smtClean="0"/>
              <a:t> </a:t>
            </a:r>
            <a:r>
              <a:rPr lang="en-GB" dirty="0" err="1" smtClean="0"/>
              <a:t>dráhy</a:t>
            </a:r>
            <a:endParaRPr lang="en-GB" dirty="0" smtClean="0"/>
          </a:p>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err="1" smtClean="0"/>
              <a:t>rychlost</a:t>
            </a:r>
            <a:r>
              <a:rPr lang="en-GB" dirty="0" smtClean="0"/>
              <a:t> </a:t>
            </a:r>
            <a:r>
              <a:rPr lang="en-GB" dirty="0" err="1" smtClean="0"/>
              <a:t>oběhu</a:t>
            </a:r>
            <a:r>
              <a:rPr lang="en-GB" dirty="0" smtClean="0"/>
              <a:t>: </a:t>
            </a:r>
            <a:r>
              <a:rPr lang="en-GB" dirty="0" err="1" smtClean="0"/>
              <a:t>Země</a:t>
            </a:r>
            <a:r>
              <a:rPr lang="en-GB" dirty="0" smtClean="0"/>
              <a:t> 30 km/s, </a:t>
            </a:r>
            <a:r>
              <a:rPr lang="en-GB" dirty="0" err="1" smtClean="0"/>
              <a:t>asteroidy</a:t>
            </a:r>
            <a:r>
              <a:rPr lang="en-GB" dirty="0" smtClean="0"/>
              <a:t> (</a:t>
            </a:r>
            <a:r>
              <a:rPr lang="en-GB" dirty="0" err="1" smtClean="0"/>
              <a:t>planetky</a:t>
            </a:r>
            <a:r>
              <a:rPr lang="en-GB" dirty="0" smtClean="0"/>
              <a:t>) </a:t>
            </a:r>
            <a:r>
              <a:rPr lang="en-GB" dirty="0" err="1" smtClean="0"/>
              <a:t>až</a:t>
            </a:r>
            <a:r>
              <a:rPr lang="en-GB" dirty="0" smtClean="0"/>
              <a:t> 42 km/s</a:t>
            </a:r>
          </a:p>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cs-CZ" dirty="0" smtClean="0"/>
              <a:t>vzájemná </a:t>
            </a:r>
            <a:r>
              <a:rPr lang="en-GB" dirty="0" err="1" smtClean="0"/>
              <a:t>rychlost</a:t>
            </a:r>
            <a:r>
              <a:rPr lang="en-GB" dirty="0" smtClean="0"/>
              <a:t> </a:t>
            </a:r>
            <a:r>
              <a:rPr lang="en-GB" dirty="0" err="1" smtClean="0"/>
              <a:t>většinou</a:t>
            </a:r>
            <a:r>
              <a:rPr lang="en-GB" dirty="0" smtClean="0"/>
              <a:t> 11-25, </a:t>
            </a:r>
            <a:endParaRPr lang="cs-CZ" dirty="0" smtClean="0"/>
          </a:p>
          <a:p>
            <a:pPr eaLnBrk="1">
              <a:lnSpc>
                <a:spcPct val="93000"/>
              </a:lnSpc>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cs-CZ" dirty="0" smtClean="0"/>
              <a:t>M</a:t>
            </a:r>
            <a:r>
              <a:rPr lang="en-GB" dirty="0" err="1" smtClean="0"/>
              <a:t>eteory</a:t>
            </a:r>
            <a:r>
              <a:rPr lang="en-GB" dirty="0" smtClean="0"/>
              <a:t> - </a:t>
            </a:r>
            <a:r>
              <a:rPr lang="en-GB" dirty="0" err="1" smtClean="0"/>
              <a:t>vidět</a:t>
            </a:r>
            <a:r>
              <a:rPr lang="en-GB" dirty="0" smtClean="0"/>
              <a:t> </a:t>
            </a:r>
            <a:r>
              <a:rPr lang="en-GB" dirty="0" err="1" smtClean="0"/>
              <a:t>jsou</a:t>
            </a:r>
            <a:r>
              <a:rPr lang="en-GB" dirty="0" smtClean="0"/>
              <a:t> </a:t>
            </a:r>
            <a:r>
              <a:rPr lang="en-GB" dirty="0" err="1" smtClean="0"/>
              <a:t>i</a:t>
            </a:r>
            <a:r>
              <a:rPr lang="en-GB" dirty="0" smtClean="0"/>
              <a:t> </a:t>
            </a:r>
            <a:r>
              <a:rPr lang="en-GB" dirty="0" err="1" smtClean="0"/>
              <a:t>zrnka</a:t>
            </a:r>
            <a:r>
              <a:rPr lang="en-GB" dirty="0" smtClean="0"/>
              <a:t> </a:t>
            </a:r>
            <a:r>
              <a:rPr lang="en-GB" dirty="0" err="1" smtClean="0"/>
              <a:t>prachu</a:t>
            </a:r>
            <a:endParaRPr lang="en-GB" dirty="0" smtClean="0"/>
          </a:p>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err="1" smtClean="0"/>
              <a:t>atmosféra</a:t>
            </a:r>
            <a:r>
              <a:rPr lang="en-GB" dirty="0" smtClean="0"/>
              <a:t> </a:t>
            </a:r>
            <a:r>
              <a:rPr lang="en-GB" dirty="0" err="1" smtClean="0"/>
              <a:t>zbrzdí</a:t>
            </a:r>
            <a:r>
              <a:rPr lang="en-GB" dirty="0" smtClean="0"/>
              <a:t> </a:t>
            </a:r>
            <a:r>
              <a:rPr lang="en-GB" dirty="0" err="1" smtClean="0"/>
              <a:t>jen</a:t>
            </a:r>
            <a:r>
              <a:rPr lang="en-GB" dirty="0" smtClean="0"/>
              <a:t> </a:t>
            </a:r>
            <a:r>
              <a:rPr lang="en-GB" dirty="0" err="1" smtClean="0"/>
              <a:t>malá</a:t>
            </a:r>
            <a:r>
              <a:rPr lang="en-GB" dirty="0" smtClean="0"/>
              <a:t> </a:t>
            </a:r>
            <a:r>
              <a:rPr lang="en-GB" dirty="0" err="1" smtClean="0"/>
              <a:t>tělesa</a:t>
            </a:r>
            <a:r>
              <a:rPr lang="en-GB" dirty="0" smtClean="0"/>
              <a:t> </a:t>
            </a:r>
          </a:p>
          <a:p>
            <a:pPr lvl="1" eaLnBrk="1">
              <a:lnSpc>
                <a:spcPct val="93000"/>
              </a:lnSpc>
              <a:buFont typeface="Symbol" pitchFamily="18"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t>(</a:t>
            </a:r>
            <a:r>
              <a:rPr lang="en-GB" dirty="0" err="1" smtClean="0"/>
              <a:t>asi</a:t>
            </a:r>
            <a:r>
              <a:rPr lang="en-GB" dirty="0" smtClean="0"/>
              <a:t> do 10-50 m - </a:t>
            </a:r>
            <a:r>
              <a:rPr lang="en-GB" dirty="0" err="1" smtClean="0"/>
              <a:t>podle</a:t>
            </a:r>
            <a:r>
              <a:rPr lang="en-GB" dirty="0" smtClean="0"/>
              <a:t> </a:t>
            </a:r>
            <a:r>
              <a:rPr lang="en-GB" dirty="0" err="1" smtClean="0"/>
              <a:t>rychlosti</a:t>
            </a:r>
            <a:r>
              <a:rPr lang="en-GB" dirty="0" smtClean="0"/>
              <a:t>, </a:t>
            </a:r>
            <a:r>
              <a:rPr lang="en-GB" dirty="0" err="1" smtClean="0"/>
              <a:t>hustoty</a:t>
            </a:r>
            <a:r>
              <a:rPr lang="en-GB" dirty="0" smtClean="0"/>
              <a:t>)</a:t>
            </a:r>
            <a:r>
              <a:rPr lang="cs-CZ" dirty="0" smtClean="0"/>
              <a:t> ,nedopadají kosmickou rychlostí</a:t>
            </a:r>
            <a:endParaRPr lang="en-GB" dirty="0" smtClean="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a:r>
              <a:rPr lang="cs-CZ" smtClean="0"/>
              <a:t>Složení moldavitů</a:t>
            </a:r>
          </a:p>
        </p:txBody>
      </p:sp>
      <p:sp>
        <p:nvSpPr>
          <p:cNvPr id="31747" name="Rectangle 3"/>
          <p:cNvSpPr>
            <a:spLocks noGrp="1" noChangeArrowheads="1"/>
          </p:cNvSpPr>
          <p:nvPr>
            <p:ph type="body" idx="1"/>
          </p:nvPr>
        </p:nvSpPr>
        <p:spPr>
          <a:xfrm>
            <a:off x="576263" y="1619250"/>
            <a:ext cx="9069387" cy="5568950"/>
          </a:xfrm>
        </p:spPr>
        <p:txBody>
          <a:bodyPr/>
          <a:lstStyle/>
          <a:p>
            <a:pPr eaLnBrk="1"/>
            <a:r>
              <a:rPr lang="cs-CZ" sz="2800" smtClean="0"/>
              <a:t>sklo: relat. vysoké Ca, Mg, poměr K/Na</a:t>
            </a:r>
          </a:p>
          <a:p>
            <a:pPr eaLnBrk="1"/>
            <a:r>
              <a:rPr lang="cs-CZ" sz="2800" smtClean="0"/>
              <a:t>lechatelierit (neexistuje ve vulk. sklech)</a:t>
            </a:r>
          </a:p>
          <a:p>
            <a:pPr eaLnBrk="1"/>
            <a:r>
              <a:rPr lang="cs-CZ" sz="2800" smtClean="0"/>
              <a:t>proudová textura, šlíry</a:t>
            </a:r>
          </a:p>
          <a:p>
            <a:pPr eaLnBrk="1">
              <a:buFont typeface="Wingdings" pitchFamily="2" charset="2"/>
              <a:buNone/>
            </a:pPr>
            <a:r>
              <a:rPr lang="cs-CZ" sz="2800" smtClean="0"/>
              <a:t>krystalky – coesit, baddeleyit </a:t>
            </a:r>
          </a:p>
          <a:p>
            <a:pPr eaLnBrk="1">
              <a:buFont typeface="Wingdings" pitchFamily="2" charset="2"/>
              <a:buNone/>
            </a:pPr>
            <a:r>
              <a:rPr lang="cs-CZ" sz="2800" smtClean="0"/>
              <a:t>- kovové Fe; i elementární Si (Cílek, 1985)</a:t>
            </a:r>
          </a:p>
          <a:p>
            <a:pPr eaLnBrk="1">
              <a:buFont typeface="Wingdings" pitchFamily="2" charset="2"/>
              <a:buNone/>
            </a:pPr>
            <a:endParaRPr lang="cs-CZ" sz="2000" smtClean="0"/>
          </a:p>
          <a:p>
            <a:pPr eaLnBrk="1">
              <a:buFont typeface="Wingdings" pitchFamily="2" charset="2"/>
              <a:buNone/>
            </a:pPr>
            <a:r>
              <a:rPr lang="cs-CZ" smtClean="0"/>
              <a:t>Podle místa dopadu: na Z více SiO</a:t>
            </a:r>
            <a:r>
              <a:rPr lang="cs-CZ" sz="2000" smtClean="0"/>
              <a:t>2</a:t>
            </a:r>
            <a:r>
              <a:rPr lang="cs-CZ" smtClean="0"/>
              <a:t>, na V více Fe</a:t>
            </a:r>
          </a:p>
          <a:p>
            <a:pPr eaLnBrk="1"/>
            <a:r>
              <a:rPr lang="cs-CZ" smtClean="0"/>
              <a:t>složení neodpovídá kráterové tavenině v Riesu</a:t>
            </a:r>
          </a:p>
          <a:p>
            <a:pPr lvl="1" eaLnBrk="1"/>
            <a:r>
              <a:rPr lang="cs-CZ" smtClean="0"/>
              <a:t>jiné zdrojové horniny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pPr eaLnBrk="1"/>
            <a:r>
              <a:rPr lang="cs-CZ" sz="3200" smtClean="0"/>
              <a:t>tvarování lechatelieritu - důkaz nízké viskozity </a:t>
            </a:r>
            <a:r>
              <a:rPr lang="cs-CZ" sz="3200" smtClean="0">
                <a:cs typeface="Arial" charset="0"/>
              </a:rPr>
              <a:t>→ </a:t>
            </a:r>
            <a:r>
              <a:rPr lang="cs-CZ" sz="3200" smtClean="0"/>
              <a:t>vysoká teplota (max. </a:t>
            </a:r>
            <a:r>
              <a:rPr lang="en-US" sz="3200" smtClean="0">
                <a:cs typeface="Arial" charset="0"/>
              </a:rPr>
              <a:t>~</a:t>
            </a:r>
            <a:r>
              <a:rPr lang="cs-CZ" sz="3200" smtClean="0"/>
              <a:t>1800°C – jen krátce)</a:t>
            </a:r>
          </a:p>
        </p:txBody>
      </p:sp>
      <p:pic>
        <p:nvPicPr>
          <p:cNvPr id="32771" name="Picture 5" descr="lechat vlt"/>
          <p:cNvPicPr>
            <a:picLocks noChangeAspect="1" noChangeArrowheads="1"/>
          </p:cNvPicPr>
          <p:nvPr/>
        </p:nvPicPr>
        <p:blipFill>
          <a:blip r:embed="rId3" cstate="print">
            <a:lum bright="-6000"/>
          </a:blip>
          <a:srcRect/>
          <a:stretch>
            <a:fillRect/>
          </a:stretch>
        </p:blipFill>
        <p:spPr bwMode="auto">
          <a:xfrm>
            <a:off x="1511300" y="1652588"/>
            <a:ext cx="7273925" cy="5662612"/>
          </a:xfrm>
          <a:prstGeom prst="rect">
            <a:avLst/>
          </a:prstGeom>
          <a:noFill/>
          <a:ln w="9525">
            <a:noFill/>
            <a:miter lim="800000"/>
            <a:headEnd/>
            <a:tailEnd/>
          </a:ln>
        </p:spPr>
      </p:pic>
      <p:pic>
        <p:nvPicPr>
          <p:cNvPr id="32772" name="Picture 6" descr="zkrouc lecht detail"/>
          <p:cNvPicPr>
            <a:picLocks noChangeAspect="1" noChangeArrowheads="1"/>
          </p:cNvPicPr>
          <p:nvPr/>
        </p:nvPicPr>
        <p:blipFill>
          <a:blip r:embed="rId4" cstate="print"/>
          <a:srcRect/>
          <a:stretch>
            <a:fillRect/>
          </a:stretch>
        </p:blipFill>
        <p:spPr bwMode="auto">
          <a:xfrm>
            <a:off x="5616575" y="4716463"/>
            <a:ext cx="3270250" cy="2605087"/>
          </a:xfrm>
          <a:prstGeom prst="rect">
            <a:avLst/>
          </a:prstGeom>
          <a:noFill/>
          <a:ln w="25400">
            <a:solidFill>
              <a:schemeClr val="bg1"/>
            </a:solid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839788" y="252413"/>
            <a:ext cx="8904287" cy="1427162"/>
          </a:xfrm>
        </p:spPr>
        <p:txBody>
          <a:bodyPr/>
          <a:lstStyle/>
          <a:p>
            <a:pPr eaLnBrk="1"/>
            <a:r>
              <a:rPr lang="cs-CZ" sz="3600" smtClean="0"/>
              <a:t>Zdrojová oblast vltavínů - Ries</a:t>
            </a:r>
            <a:br>
              <a:rPr lang="cs-CZ" sz="3600" smtClean="0"/>
            </a:br>
            <a:r>
              <a:rPr lang="cs-CZ" sz="2800" smtClean="0"/>
              <a:t>kráter o průměru cca 24 km vznikl dopadem tělesa o průměru cca 1,5 km. </a:t>
            </a:r>
            <a:endParaRPr lang="en-US" sz="3600" smtClean="0"/>
          </a:p>
        </p:txBody>
      </p:sp>
      <p:sp>
        <p:nvSpPr>
          <p:cNvPr id="33795" name="Text Box 3"/>
          <p:cNvSpPr txBox="1">
            <a:spLocks noChangeArrowheads="1"/>
          </p:cNvSpPr>
          <p:nvPr/>
        </p:nvSpPr>
        <p:spPr bwMode="auto">
          <a:xfrm flipV="1">
            <a:off x="587375" y="4857750"/>
            <a:ext cx="9240838" cy="404813"/>
          </a:xfrm>
          <a:prstGeom prst="rect">
            <a:avLst/>
          </a:prstGeom>
          <a:noFill/>
          <a:ln w="9525">
            <a:noFill/>
            <a:miter lim="800000"/>
            <a:headEnd/>
            <a:tailEnd/>
          </a:ln>
        </p:spPr>
        <p:txBody>
          <a:bodyPr rot="10800000" lIns="100794" tIns="50397" rIns="100794" bIns="50397">
            <a:spAutoFit/>
          </a:bodyPr>
          <a:lstStyle/>
          <a:p>
            <a:pPr defTabSz="495300" hangingPunct="1">
              <a:lnSpc>
                <a:spcPct val="100000"/>
              </a:lnSpc>
              <a:buClrTx/>
              <a:buSzTx/>
              <a:buFontTx/>
              <a:buNone/>
            </a:pPr>
            <a:endParaRPr lang="cs-CZ" sz="2000">
              <a:solidFill>
                <a:schemeClr val="tx1"/>
              </a:solidFill>
            </a:endParaRPr>
          </a:p>
        </p:txBody>
      </p:sp>
      <p:pic>
        <p:nvPicPr>
          <p:cNvPr id="33796" name="Picture 4" descr="ries-100"/>
          <p:cNvPicPr>
            <a:picLocks noChangeAspect="1" noChangeArrowheads="1"/>
          </p:cNvPicPr>
          <p:nvPr/>
        </p:nvPicPr>
        <p:blipFill>
          <a:blip r:embed="rId3" cstate="print"/>
          <a:srcRect/>
          <a:stretch>
            <a:fillRect/>
          </a:stretch>
        </p:blipFill>
        <p:spPr bwMode="auto">
          <a:xfrm>
            <a:off x="1260475" y="1847850"/>
            <a:ext cx="7559675" cy="2973388"/>
          </a:xfrm>
          <a:prstGeom prst="rect">
            <a:avLst/>
          </a:prstGeom>
          <a:noFill/>
          <a:ln w="9525">
            <a:noFill/>
            <a:miter lim="800000"/>
            <a:headEnd/>
            <a:tailEnd/>
          </a:ln>
        </p:spPr>
      </p:pic>
      <p:pic>
        <p:nvPicPr>
          <p:cNvPr id="33797" name="Picture 5" descr="Ries_rez"/>
          <p:cNvPicPr>
            <a:picLocks noChangeAspect="1" noChangeArrowheads="1"/>
          </p:cNvPicPr>
          <p:nvPr/>
        </p:nvPicPr>
        <p:blipFill>
          <a:blip r:embed="rId4" cstate="print"/>
          <a:srcRect b="43326"/>
          <a:stretch>
            <a:fillRect/>
          </a:stretch>
        </p:blipFill>
        <p:spPr bwMode="auto">
          <a:xfrm>
            <a:off x="1008063" y="4535488"/>
            <a:ext cx="7812087" cy="2628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36550" y="252413"/>
            <a:ext cx="9456738" cy="1427162"/>
          </a:xfrm>
        </p:spPr>
        <p:txBody>
          <a:bodyPr/>
          <a:lstStyle/>
          <a:p>
            <a:pPr eaLnBrk="1"/>
            <a:r>
              <a:rPr lang="cs-CZ" sz="3600" smtClean="0"/>
              <a:t>Pádová pole vltavínů a trajektorie letu v závislosti na objemové hustotě</a:t>
            </a:r>
            <a:br>
              <a:rPr lang="cs-CZ" sz="3600" smtClean="0"/>
            </a:br>
            <a:r>
              <a:rPr lang="cs-CZ" sz="3600" smtClean="0"/>
              <a:t> </a:t>
            </a:r>
            <a:r>
              <a:rPr lang="cs-CZ" sz="3200" smtClean="0"/>
              <a:t>- </a:t>
            </a:r>
            <a:r>
              <a:rPr lang="cs-CZ" sz="2800" smtClean="0"/>
              <a:t>hustší tektity dopadají dále od kráteru Ries</a:t>
            </a:r>
            <a:endParaRPr lang="en-US" sz="2800" smtClean="0"/>
          </a:p>
        </p:txBody>
      </p:sp>
      <p:pic>
        <p:nvPicPr>
          <p:cNvPr id="34819" name="Picture 4" descr="fig1"/>
          <p:cNvPicPr>
            <a:picLocks noChangeAspect="1" noChangeArrowheads="1"/>
          </p:cNvPicPr>
          <p:nvPr/>
        </p:nvPicPr>
        <p:blipFill>
          <a:blip r:embed="rId3" cstate="print"/>
          <a:srcRect/>
          <a:stretch>
            <a:fillRect/>
          </a:stretch>
        </p:blipFill>
        <p:spPr bwMode="auto">
          <a:xfrm>
            <a:off x="358775" y="1817688"/>
            <a:ext cx="9145588" cy="5697537"/>
          </a:xfrm>
          <a:prstGeom prst="rect">
            <a:avLst/>
          </a:prstGeom>
          <a:noFill/>
          <a:ln w="9525">
            <a:noFill/>
            <a:miter lim="800000"/>
            <a:headEnd/>
            <a:tailEnd/>
          </a:ln>
        </p:spPr>
      </p:pic>
      <p:sp>
        <p:nvSpPr>
          <p:cNvPr id="34820" name="Rectangle 6"/>
          <p:cNvSpPr>
            <a:spLocks noChangeArrowheads="1"/>
          </p:cNvSpPr>
          <p:nvPr/>
        </p:nvSpPr>
        <p:spPr bwMode="auto">
          <a:xfrm>
            <a:off x="8712200" y="2195513"/>
            <a:ext cx="576263" cy="1800225"/>
          </a:xfrm>
          <a:prstGeom prst="rect">
            <a:avLst/>
          </a:prstGeom>
          <a:solidFill>
            <a:schemeClr val="bg1"/>
          </a:solidFill>
          <a:ln w="9525">
            <a:solidFill>
              <a:schemeClr val="bg1"/>
            </a:solidFill>
            <a:miter lim="800000"/>
            <a:headEnd/>
            <a:tailEnd/>
          </a:ln>
        </p:spPr>
        <p:txBody>
          <a:bodyPr wrap="none" anchor="ctr"/>
          <a:lstStyle/>
          <a:p>
            <a:pPr algn="ctr"/>
            <a:endParaRPr lang="cs-CZ">
              <a:solidFill>
                <a:schemeClr val="tx1"/>
              </a:solidFill>
            </a:endParaRPr>
          </a:p>
        </p:txBody>
      </p:sp>
      <p:sp>
        <p:nvSpPr>
          <p:cNvPr id="34821" name="Rectangle 7"/>
          <p:cNvSpPr>
            <a:spLocks noChangeArrowheads="1"/>
          </p:cNvSpPr>
          <p:nvPr/>
        </p:nvSpPr>
        <p:spPr bwMode="auto">
          <a:xfrm>
            <a:off x="8712200" y="3708400"/>
            <a:ext cx="628650" cy="331788"/>
          </a:xfrm>
          <a:prstGeom prst="rect">
            <a:avLst/>
          </a:prstGeom>
          <a:noFill/>
          <a:ln w="9525">
            <a:noFill/>
            <a:miter lim="800000"/>
            <a:headEnd/>
            <a:tailEnd/>
          </a:ln>
        </p:spPr>
        <p:txBody>
          <a:bodyPr wrap="none">
            <a:spAutoFit/>
          </a:bodyPr>
          <a:lstStyle/>
          <a:p>
            <a:r>
              <a:rPr lang="cs-CZ">
                <a:solidFill>
                  <a:schemeClr val="tx1"/>
                </a:solidFill>
              </a:rPr>
              <a:t>2,25</a:t>
            </a:r>
          </a:p>
        </p:txBody>
      </p:sp>
      <p:sp>
        <p:nvSpPr>
          <p:cNvPr id="34822" name="Rectangle 8"/>
          <p:cNvSpPr>
            <a:spLocks noChangeArrowheads="1"/>
          </p:cNvSpPr>
          <p:nvPr/>
        </p:nvSpPr>
        <p:spPr bwMode="auto">
          <a:xfrm>
            <a:off x="8785225" y="2124075"/>
            <a:ext cx="501650" cy="331788"/>
          </a:xfrm>
          <a:prstGeom prst="rect">
            <a:avLst/>
          </a:prstGeom>
          <a:noFill/>
          <a:ln w="9525">
            <a:noFill/>
            <a:miter lim="800000"/>
            <a:headEnd/>
            <a:tailEnd/>
          </a:ln>
        </p:spPr>
        <p:txBody>
          <a:bodyPr wrap="none">
            <a:spAutoFit/>
          </a:bodyPr>
          <a:lstStyle/>
          <a:p>
            <a:r>
              <a:rPr lang="cs-CZ">
                <a:solidFill>
                  <a:schemeClr val="tx1"/>
                </a:solidFill>
              </a:rPr>
              <a:t>2,5</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39788" y="0"/>
            <a:ext cx="9240837" cy="2016125"/>
          </a:xfrm>
        </p:spPr>
        <p:txBody>
          <a:bodyPr/>
          <a:lstStyle/>
          <a:p>
            <a:pPr eaLnBrk="1"/>
            <a:r>
              <a:rPr lang="cs-CZ" sz="3600" smtClean="0"/>
              <a:t>Závislost trajektorie letu na počáteční rychlosti - </a:t>
            </a:r>
            <a:r>
              <a:rPr lang="cs-CZ" sz="2800" smtClean="0"/>
              <a:t>existuje optimální rychlost, pro kterou materiál doletí nejdále. Pro větší rychlosti se dříve vypaří.</a:t>
            </a:r>
          </a:p>
        </p:txBody>
      </p:sp>
      <p:sp>
        <p:nvSpPr>
          <p:cNvPr id="35843" name="Text Box 3"/>
          <p:cNvSpPr txBox="1">
            <a:spLocks noChangeArrowheads="1"/>
          </p:cNvSpPr>
          <p:nvPr/>
        </p:nvSpPr>
        <p:spPr bwMode="auto">
          <a:xfrm flipV="1">
            <a:off x="587375" y="4857750"/>
            <a:ext cx="9240838" cy="404813"/>
          </a:xfrm>
          <a:prstGeom prst="rect">
            <a:avLst/>
          </a:prstGeom>
          <a:noFill/>
          <a:ln w="9525">
            <a:noFill/>
            <a:miter lim="800000"/>
            <a:headEnd/>
            <a:tailEnd/>
          </a:ln>
        </p:spPr>
        <p:txBody>
          <a:bodyPr rot="10800000" lIns="100794" tIns="50397" rIns="100794" bIns="50397">
            <a:spAutoFit/>
          </a:bodyPr>
          <a:lstStyle/>
          <a:p>
            <a:pPr defTabSz="495300" hangingPunct="1">
              <a:lnSpc>
                <a:spcPct val="100000"/>
              </a:lnSpc>
              <a:buClrTx/>
              <a:buSzTx/>
              <a:buFontTx/>
              <a:buNone/>
            </a:pPr>
            <a:endParaRPr lang="cs-CZ" sz="2000">
              <a:solidFill>
                <a:schemeClr val="tx1"/>
              </a:solidFill>
            </a:endParaRPr>
          </a:p>
        </p:txBody>
      </p:sp>
      <p:pic>
        <p:nvPicPr>
          <p:cNvPr id="35844" name="Picture 4" descr="fig4"/>
          <p:cNvPicPr>
            <a:picLocks noChangeAspect="1" noChangeArrowheads="1"/>
          </p:cNvPicPr>
          <p:nvPr/>
        </p:nvPicPr>
        <p:blipFill>
          <a:blip r:embed="rId3" cstate="print"/>
          <a:srcRect/>
          <a:stretch>
            <a:fillRect/>
          </a:stretch>
        </p:blipFill>
        <p:spPr bwMode="auto">
          <a:xfrm>
            <a:off x="1008063" y="2079625"/>
            <a:ext cx="8569325" cy="548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839788" y="0"/>
            <a:ext cx="9240837" cy="2016125"/>
          </a:xfrm>
        </p:spPr>
        <p:txBody>
          <a:bodyPr/>
          <a:lstStyle/>
          <a:p>
            <a:pPr eaLnBrk="1"/>
            <a:r>
              <a:rPr lang="cs-CZ" sz="3600" smtClean="0"/>
              <a:t>Závislost trajektorie letu na koeficientu odporu vzduchu</a:t>
            </a:r>
            <a:br>
              <a:rPr lang="cs-CZ" sz="3600" smtClean="0"/>
            </a:br>
            <a:r>
              <a:rPr lang="cs-CZ" sz="2800" smtClean="0"/>
              <a:t>pro těleso o hmotnosti 100t a počáteční rychlosti 3500 m/s</a:t>
            </a:r>
            <a:endParaRPr lang="en-US" sz="3600" smtClean="0"/>
          </a:p>
        </p:txBody>
      </p:sp>
      <p:sp>
        <p:nvSpPr>
          <p:cNvPr id="36867" name="Text Box 3"/>
          <p:cNvSpPr txBox="1">
            <a:spLocks noChangeArrowheads="1"/>
          </p:cNvSpPr>
          <p:nvPr/>
        </p:nvSpPr>
        <p:spPr bwMode="auto">
          <a:xfrm flipV="1">
            <a:off x="587375" y="4857750"/>
            <a:ext cx="9240838" cy="404813"/>
          </a:xfrm>
          <a:prstGeom prst="rect">
            <a:avLst/>
          </a:prstGeom>
          <a:noFill/>
          <a:ln w="9525">
            <a:noFill/>
            <a:miter lim="800000"/>
            <a:headEnd/>
            <a:tailEnd/>
          </a:ln>
        </p:spPr>
        <p:txBody>
          <a:bodyPr rot="10800000" lIns="100794" tIns="50397" rIns="100794" bIns="50397">
            <a:spAutoFit/>
          </a:bodyPr>
          <a:lstStyle/>
          <a:p>
            <a:pPr defTabSz="495300" hangingPunct="1">
              <a:lnSpc>
                <a:spcPct val="100000"/>
              </a:lnSpc>
              <a:buClrTx/>
              <a:buSzTx/>
              <a:buFontTx/>
              <a:buNone/>
            </a:pPr>
            <a:endParaRPr lang="cs-CZ" sz="2000">
              <a:solidFill>
                <a:schemeClr val="tx1"/>
              </a:solidFill>
            </a:endParaRPr>
          </a:p>
        </p:txBody>
      </p:sp>
      <p:pic>
        <p:nvPicPr>
          <p:cNvPr id="36868" name="Picture 4" descr="fig2"/>
          <p:cNvPicPr>
            <a:picLocks noChangeAspect="1" noChangeArrowheads="1"/>
          </p:cNvPicPr>
          <p:nvPr/>
        </p:nvPicPr>
        <p:blipFill>
          <a:blip r:embed="rId3" cstate="print"/>
          <a:srcRect/>
          <a:stretch>
            <a:fillRect/>
          </a:stretch>
        </p:blipFill>
        <p:spPr bwMode="auto">
          <a:xfrm>
            <a:off x="647700" y="2124075"/>
            <a:ext cx="8929688"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10080625" cy="2687638"/>
          </a:xfrm>
        </p:spPr>
        <p:txBody>
          <a:bodyPr/>
          <a:lstStyle/>
          <a:p>
            <a:pPr eaLnBrk="1"/>
            <a:r>
              <a:rPr lang="cs-CZ" sz="3600" smtClean="0">
                <a:solidFill>
                  <a:srgbClr val="FFFF00"/>
                </a:solidFill>
              </a:rPr>
              <a:t>Závislost teploty, rychlosti a hmotnosti na vzdálenosti od Riesu - </a:t>
            </a:r>
            <a:r>
              <a:rPr lang="cs-CZ" sz="2800" smtClean="0">
                <a:solidFill>
                  <a:srgbClr val="FFFF00"/>
                </a:solidFill>
              </a:rPr>
              <a:t>největší úbytek hmotnosti (až 100%) je při prvním průchodu atmosférou. Zde dochází k prohřívání materiálu a jeho homogenizaci.</a:t>
            </a:r>
            <a:endParaRPr lang="en-US" sz="3600" smtClean="0">
              <a:solidFill>
                <a:srgbClr val="FFFF00"/>
              </a:solidFill>
            </a:endParaRPr>
          </a:p>
        </p:txBody>
      </p:sp>
      <p:pic>
        <p:nvPicPr>
          <p:cNvPr id="37891" name="Picture 3" descr="fig5"/>
          <p:cNvPicPr>
            <a:picLocks noChangeAspect="1" noChangeArrowheads="1"/>
          </p:cNvPicPr>
          <p:nvPr/>
        </p:nvPicPr>
        <p:blipFill>
          <a:blip r:embed="rId3" cstate="print"/>
          <a:srcRect/>
          <a:stretch>
            <a:fillRect/>
          </a:stretch>
        </p:blipFill>
        <p:spPr bwMode="auto">
          <a:xfrm>
            <a:off x="719138" y="2339975"/>
            <a:ext cx="8713787" cy="5183188"/>
          </a:xfrm>
          <a:prstGeom prst="rect">
            <a:avLst/>
          </a:prstGeom>
          <a:noFill/>
          <a:ln w="9525">
            <a:noFill/>
            <a:miter lim="800000"/>
            <a:headEnd/>
            <a:tailEnd/>
          </a:ln>
        </p:spPr>
      </p:pic>
      <p:sp>
        <p:nvSpPr>
          <p:cNvPr id="76804" name="Line 4"/>
          <p:cNvSpPr>
            <a:spLocks noChangeShapeType="1"/>
          </p:cNvSpPr>
          <p:nvPr/>
        </p:nvSpPr>
        <p:spPr bwMode="auto">
          <a:xfrm flipH="1" flipV="1">
            <a:off x="1931988" y="5124450"/>
            <a:ext cx="588962" cy="1258888"/>
          </a:xfrm>
          <a:prstGeom prst="line">
            <a:avLst/>
          </a:prstGeom>
          <a:noFill/>
          <a:ln w="85725">
            <a:solidFill>
              <a:srgbClr val="FF0000"/>
            </a:solidFill>
            <a:round/>
            <a:headEnd/>
            <a:tailEnd type="triangle" w="med" len="med"/>
          </a:ln>
        </p:spPr>
        <p:txBody>
          <a:bodyPr wrap="none" anchor="ctr"/>
          <a:lstStyle/>
          <a:p>
            <a:endParaRPr lang="cs-CZ"/>
          </a:p>
        </p:txBody>
      </p:sp>
      <p:sp>
        <p:nvSpPr>
          <p:cNvPr id="76805" name="Text Box 5"/>
          <p:cNvSpPr txBox="1">
            <a:spLocks noChangeArrowheads="1"/>
          </p:cNvSpPr>
          <p:nvPr/>
        </p:nvSpPr>
        <p:spPr bwMode="auto">
          <a:xfrm>
            <a:off x="3276600" y="6048375"/>
            <a:ext cx="3359150" cy="503238"/>
          </a:xfrm>
          <a:prstGeom prst="rect">
            <a:avLst/>
          </a:prstGeom>
          <a:noFill/>
          <a:ln w="9525">
            <a:noFill/>
            <a:miter lim="800000"/>
            <a:headEnd/>
            <a:tailEnd/>
          </a:ln>
        </p:spPr>
        <p:txBody>
          <a:bodyPr lIns="100794" tIns="50397" rIns="100794" bIns="50397">
            <a:spAutoFit/>
          </a:bodyPr>
          <a:lstStyle/>
          <a:p>
            <a:pPr defTabSz="495300" eaLnBrk="0">
              <a:lnSpc>
                <a:spcPct val="100000"/>
              </a:lnSpc>
              <a:spcBef>
                <a:spcPct val="50000"/>
              </a:spcBef>
              <a:buClrTx/>
              <a:buSzTx/>
              <a:buFontTx/>
              <a:buNone/>
            </a:pPr>
            <a:r>
              <a:rPr lang="sk-SK" sz="2600">
                <a:solidFill>
                  <a:srgbClr val="FF0000"/>
                </a:solidFill>
                <a:latin typeface="Tahoma" pitchFamily="34" charset="0"/>
              </a:rPr>
              <a:t>Průlet atmosférou</a:t>
            </a:r>
            <a:endParaRPr lang="sk-SK" sz="2600">
              <a:solidFill>
                <a:schemeClr val="tx1"/>
              </a:solidFill>
              <a:latin typeface="Tahoma" pitchFamily="34" charset="0"/>
            </a:endParaRPr>
          </a:p>
        </p:txBody>
      </p:sp>
      <p:sp>
        <p:nvSpPr>
          <p:cNvPr id="76806" name="Line 6"/>
          <p:cNvSpPr>
            <a:spLocks noChangeShapeType="1"/>
          </p:cNvSpPr>
          <p:nvPr/>
        </p:nvSpPr>
        <p:spPr bwMode="auto">
          <a:xfrm flipV="1">
            <a:off x="6804025" y="5459413"/>
            <a:ext cx="588963" cy="755650"/>
          </a:xfrm>
          <a:prstGeom prst="line">
            <a:avLst/>
          </a:prstGeom>
          <a:noFill/>
          <a:ln w="85725">
            <a:solidFill>
              <a:srgbClr val="FF0000"/>
            </a:solidFill>
            <a:round/>
            <a:headEnd/>
            <a:tailEnd type="triangle" w="med" len="me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6805"/>
                                        </p:tgtEl>
                                        <p:attrNameLst>
                                          <p:attrName>style.visibility</p:attrName>
                                        </p:attrNameLst>
                                      </p:cBhvr>
                                      <p:to>
                                        <p:strVal val="visible"/>
                                      </p:to>
                                    </p:set>
                                    <p:anim calcmode="lin" valueType="num">
                                      <p:cBhvr additive="base">
                                        <p:cTn id="11" dur="500" fill="hold"/>
                                        <p:tgtEl>
                                          <p:spTgt spid="76805"/>
                                        </p:tgtEl>
                                        <p:attrNameLst>
                                          <p:attrName>ppt_x</p:attrName>
                                        </p:attrNameLst>
                                      </p:cBhvr>
                                      <p:tavLst>
                                        <p:tav tm="0">
                                          <p:val>
                                            <p:strVal val="0-#ppt_w/2"/>
                                          </p:val>
                                        </p:tav>
                                        <p:tav tm="100000">
                                          <p:val>
                                            <p:strVal val="#ppt_x"/>
                                          </p:val>
                                        </p:tav>
                                      </p:tavLst>
                                    </p:anim>
                                    <p:anim calcmode="lin" valueType="num">
                                      <p:cBhvr additive="base">
                                        <p:cTn id="12" dur="500" fill="hold"/>
                                        <p:tgtEl>
                                          <p:spTgt spid="7680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6806"/>
                                        </p:tgtEl>
                                        <p:attrNameLst>
                                          <p:attrName>style.visibility</p:attrName>
                                        </p:attrNameLst>
                                      </p:cBhvr>
                                      <p:to>
                                        <p:strVal val="visible"/>
                                      </p:to>
                                    </p:set>
                                    <p:anim calcmode="lin" valueType="num">
                                      <p:cBhvr additive="base">
                                        <p:cTn id="17" dur="500" fill="hold"/>
                                        <p:tgtEl>
                                          <p:spTgt spid="76806"/>
                                        </p:tgtEl>
                                        <p:attrNameLst>
                                          <p:attrName>ppt_x</p:attrName>
                                        </p:attrNameLst>
                                      </p:cBhvr>
                                      <p:tavLst>
                                        <p:tav tm="0">
                                          <p:val>
                                            <p:strVal val="0-#ppt_w/2"/>
                                          </p:val>
                                        </p:tav>
                                        <p:tav tm="100000">
                                          <p:val>
                                            <p:strVal val="#ppt_x"/>
                                          </p:val>
                                        </p:tav>
                                      </p:tavLst>
                                    </p:anim>
                                    <p:anim calcmode="lin" valueType="num">
                                      <p:cBhvr additive="base">
                                        <p:cTn id="18" dur="500" fill="hold"/>
                                        <p:tgtEl>
                                          <p:spTgt spid="768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animBg="1"/>
      <p:bldP spid="76805" grpId="0" autoUpdateAnimBg="0"/>
      <p:bldP spid="7680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008063" y="336550"/>
            <a:ext cx="3360737" cy="1008063"/>
          </a:xfrm>
        </p:spPr>
        <p:txBody>
          <a:bodyPr/>
          <a:lstStyle/>
          <a:p>
            <a:pPr eaLnBrk="1"/>
            <a:r>
              <a:rPr lang="cs-CZ" sz="3600" dirty="0" smtClean="0"/>
              <a:t>shrnutí - vltavíny</a:t>
            </a:r>
            <a:endParaRPr lang="en-US" sz="3600" dirty="0" smtClean="0"/>
          </a:p>
        </p:txBody>
      </p:sp>
      <p:sp>
        <p:nvSpPr>
          <p:cNvPr id="39939" name="Rectangle 3"/>
          <p:cNvSpPr>
            <a:spLocks noGrp="1" noChangeArrowheads="1"/>
          </p:cNvSpPr>
          <p:nvPr>
            <p:ph type="body" idx="1"/>
          </p:nvPr>
        </p:nvSpPr>
        <p:spPr>
          <a:xfrm>
            <a:off x="671513" y="1427163"/>
            <a:ext cx="9409112" cy="6132512"/>
          </a:xfrm>
        </p:spPr>
        <p:txBody>
          <a:bodyPr/>
          <a:lstStyle/>
          <a:p>
            <a:pPr eaLnBrk="1">
              <a:lnSpc>
                <a:spcPct val="90000"/>
              </a:lnSpc>
              <a:buFont typeface="Wingdings" pitchFamily="2" charset="2"/>
              <a:buNone/>
            </a:pPr>
            <a:r>
              <a:rPr lang="cs-CZ" sz="2800" b="1" smtClean="0"/>
              <a:t>Diferenciaci pádových polí (Radomilice, české a moravské) je možno jen částečně vysvětlit rozdílnou objemovou hostotou zdrojového materiálu a hustotním separátorem atmosférou. </a:t>
            </a:r>
          </a:p>
          <a:p>
            <a:pPr eaLnBrk="1">
              <a:lnSpc>
                <a:spcPct val="90000"/>
              </a:lnSpc>
            </a:pPr>
            <a:r>
              <a:rPr lang="cs-CZ" sz="2800" b="1" smtClean="0"/>
              <a:t>Největší diferenciaci pádových polí způsobuje různá odolnost zdrojového materiálu k prohřívání při průletu atmosférou. Radomilické vltavíny vznikly z čistého písku, jihočeské vltavíny z písku s malou příměsí jílu a moravské a lužické vltavíny většinou z písčitých jílů (V. Bouška). Proto největší úbytek hmotnosti vůči vyvrženému objemu materiálu je zaznamenán u českých vltavínů a menší u moravských vltavínů.</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503238" y="539750"/>
            <a:ext cx="9069387" cy="7019925"/>
          </a:xfrm>
        </p:spPr>
        <p:txBody>
          <a:bodyPr/>
          <a:lstStyle/>
          <a:p>
            <a:pPr eaLnBrk="1">
              <a:lnSpc>
                <a:spcPct val="90000"/>
              </a:lnSpc>
            </a:pPr>
            <a:r>
              <a:rPr lang="cs-CZ" b="1" smtClean="0"/>
              <a:t>K největšímu prohřívání materiálu dochází při průletu atmosférou. Samotný impakt generuje jen šokovou vlnu s vysokou teplotou a tlakem, která má však krátké trvání (s).</a:t>
            </a:r>
          </a:p>
          <a:p>
            <a:pPr eaLnBrk="1">
              <a:lnSpc>
                <a:spcPct val="90000"/>
              </a:lnSpc>
            </a:pPr>
            <a:r>
              <a:rPr lang="cs-CZ" b="1" smtClean="0"/>
              <a:t>Zvyšování startovací rychlosti vede k rychlejšímu vypaření materiálu a nikoli k většímu doletu tektitů. Existuje optimální startovací rychlost pro daný objem vyvrženého materiálu.</a:t>
            </a:r>
          </a:p>
          <a:p>
            <a:pPr eaLnBrk="1">
              <a:lnSpc>
                <a:spcPct val="90000"/>
              </a:lnSpc>
            </a:pPr>
            <a:r>
              <a:rPr lang="cs-CZ" b="1" smtClean="0"/>
              <a:t>Materiál, „vyfouknutý“ zpod impaktoru na čele tlakové vlny by v případě vltavínů měl přibližně objem koule o průměru 24 m. </a:t>
            </a:r>
            <a:endParaRPr lang="cs-CZ"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a:r>
              <a:rPr lang="cs-CZ" smtClean="0"/>
              <a:t>Měsíční skla</a:t>
            </a:r>
          </a:p>
        </p:txBody>
      </p:sp>
      <p:sp>
        <p:nvSpPr>
          <p:cNvPr id="44035" name="Rectangle 3"/>
          <p:cNvSpPr>
            <a:spLocks noGrp="1" noChangeArrowheads="1"/>
          </p:cNvSpPr>
          <p:nvPr>
            <p:ph type="body" idx="1"/>
          </p:nvPr>
        </p:nvSpPr>
        <p:spPr/>
        <p:txBody>
          <a:bodyPr/>
          <a:lstStyle/>
          <a:p>
            <a:pPr eaLnBrk="1"/>
            <a:r>
              <a:rPr lang="cs-CZ" smtClean="0"/>
              <a:t>zachovávají se mnohem déle </a:t>
            </a:r>
            <a:r>
              <a:rPr lang="cs-CZ" sz="2800" smtClean="0"/>
              <a:t>(běžně &gt; 3 Ga)</a:t>
            </a:r>
          </a:p>
          <a:p>
            <a:pPr eaLnBrk="1"/>
            <a:r>
              <a:rPr lang="cs-CZ" smtClean="0"/>
              <a:t>selektivní tavení: živec (na M. anortit) &gt; olivín</a:t>
            </a:r>
          </a:p>
          <a:p>
            <a:pPr eaLnBrk="1"/>
            <a:r>
              <a:rPr lang="cs-CZ" smtClean="0"/>
              <a:t>frakcionace prvků vypařováním účinnější (vakuum), lépe odpovídá experimentům </a:t>
            </a:r>
          </a:p>
          <a:p>
            <a:pPr eaLnBrk="1">
              <a:buFont typeface="Wingdings" pitchFamily="2" charset="2"/>
              <a:buNone/>
            </a:pPr>
            <a:r>
              <a:rPr lang="cs-CZ" smtClean="0"/>
              <a:t>1. reziduální skla (obohacena Al, Ca, Mg, Ti)</a:t>
            </a:r>
          </a:p>
          <a:p>
            <a:pPr eaLnBrk="1">
              <a:buFont typeface="Wingdings" pitchFamily="2" charset="2"/>
              <a:buNone/>
            </a:pPr>
            <a:r>
              <a:rPr lang="cs-CZ" smtClean="0"/>
              <a:t>2. kondenzáty par (bohatší Na, Si, Fe)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503238" y="539750"/>
            <a:ext cx="9072562" cy="6624638"/>
          </a:xfrm>
        </p:spPr>
        <p:txBody>
          <a:bodyPr/>
          <a:lstStyle/>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cs-CZ" dirty="0" smtClean="0"/>
              <a:t>Velká tělesa - dopad </a:t>
            </a:r>
            <a:r>
              <a:rPr lang="cs-CZ" dirty="0" smtClean="0"/>
              <a:t>kosmickou </a:t>
            </a:r>
            <a:r>
              <a:rPr lang="cs-CZ" dirty="0" smtClean="0"/>
              <a:t>rychlostí; </a:t>
            </a:r>
            <a:r>
              <a:rPr lang="cs-CZ" dirty="0" smtClean="0"/>
              <a:t>průměr kráteru </a:t>
            </a:r>
            <a:r>
              <a:rPr lang="en-US" dirty="0" smtClean="0">
                <a:cs typeface="Arial" charset="0"/>
              </a:rPr>
              <a:t>~</a:t>
            </a:r>
            <a:r>
              <a:rPr lang="cs-CZ" dirty="0" smtClean="0"/>
              <a:t> 20x průměr tělesa</a:t>
            </a:r>
          </a:p>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cs-CZ" dirty="0" smtClean="0"/>
          </a:p>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cs-CZ" dirty="0" smtClean="0"/>
          </a:p>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cs-CZ" dirty="0" smtClean="0"/>
          </a:p>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cs-CZ" dirty="0" smtClean="0"/>
          </a:p>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cs-CZ" dirty="0" smtClean="0"/>
          </a:p>
          <a:p>
            <a:pPr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t>v </a:t>
            </a:r>
            <a:r>
              <a:rPr lang="en-GB" dirty="0" err="1" smtClean="0"/>
              <a:t>moři</a:t>
            </a:r>
            <a:r>
              <a:rPr lang="en-GB" dirty="0" smtClean="0"/>
              <a:t> </a:t>
            </a:r>
            <a:r>
              <a:rPr lang="en-GB" dirty="0" err="1" smtClean="0"/>
              <a:t>vznikne</a:t>
            </a:r>
            <a:r>
              <a:rPr lang="en-GB" dirty="0" smtClean="0"/>
              <a:t> </a:t>
            </a:r>
            <a:r>
              <a:rPr lang="en-GB" dirty="0" err="1" smtClean="0"/>
              <a:t>na</a:t>
            </a:r>
            <a:r>
              <a:rPr lang="en-GB" dirty="0" smtClean="0"/>
              <a:t> </a:t>
            </a:r>
            <a:r>
              <a:rPr lang="en-GB" dirty="0" err="1" smtClean="0"/>
              <a:t>dně</a:t>
            </a:r>
            <a:r>
              <a:rPr lang="en-GB" dirty="0" smtClean="0"/>
              <a:t> </a:t>
            </a:r>
            <a:r>
              <a:rPr lang="en-GB" dirty="0" err="1" smtClean="0"/>
              <a:t>kráter</a:t>
            </a:r>
            <a:r>
              <a:rPr lang="en-GB" dirty="0" smtClean="0"/>
              <a:t> </a:t>
            </a:r>
            <a:r>
              <a:rPr lang="en-GB" dirty="0" err="1" smtClean="0"/>
              <a:t>jen</a:t>
            </a:r>
            <a:r>
              <a:rPr lang="en-GB" dirty="0" smtClean="0"/>
              <a:t> </a:t>
            </a:r>
            <a:r>
              <a:rPr lang="en-GB" dirty="0" err="1" smtClean="0"/>
              <a:t>po</a:t>
            </a:r>
            <a:r>
              <a:rPr lang="en-GB" dirty="0" smtClean="0"/>
              <a:t> </a:t>
            </a:r>
            <a:r>
              <a:rPr lang="en-GB" dirty="0" err="1" smtClean="0"/>
              <a:t>dopadu</a:t>
            </a:r>
            <a:r>
              <a:rPr lang="en-GB" dirty="0" smtClean="0"/>
              <a:t> </a:t>
            </a:r>
            <a:r>
              <a:rPr lang="en-GB" dirty="0" err="1" smtClean="0"/>
              <a:t>velkého</a:t>
            </a:r>
            <a:r>
              <a:rPr lang="en-GB" dirty="0" smtClean="0"/>
              <a:t> </a:t>
            </a:r>
            <a:r>
              <a:rPr lang="en-GB" dirty="0" err="1" smtClean="0"/>
              <a:t>tělesa</a:t>
            </a:r>
            <a:r>
              <a:rPr lang="en-GB" dirty="0" smtClean="0"/>
              <a:t> (&gt; </a:t>
            </a:r>
            <a:r>
              <a:rPr lang="en-GB" dirty="0" err="1" smtClean="0"/>
              <a:t>asi</a:t>
            </a:r>
            <a:r>
              <a:rPr lang="en-GB" dirty="0" smtClean="0"/>
              <a:t> 1/10 </a:t>
            </a:r>
            <a:r>
              <a:rPr lang="en-GB" dirty="0" err="1" smtClean="0"/>
              <a:t>hloubky</a:t>
            </a:r>
            <a:r>
              <a:rPr lang="en-GB" dirty="0" smtClean="0"/>
              <a:t>)</a:t>
            </a:r>
          </a:p>
          <a:p>
            <a:pPr lvl="1"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3200" dirty="0" err="1" smtClean="0"/>
              <a:t>vznikají</a:t>
            </a:r>
            <a:r>
              <a:rPr lang="en-GB" sz="3200" dirty="0" smtClean="0"/>
              <a:t> </a:t>
            </a:r>
            <a:r>
              <a:rPr lang="en-GB" sz="3200" dirty="0" smtClean="0"/>
              <a:t>tsunami</a:t>
            </a:r>
            <a:endParaRPr lang="cs-CZ" sz="3200" dirty="0" smtClean="0"/>
          </a:p>
          <a:p>
            <a:pPr lvl="1"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cs-CZ" sz="2400" dirty="0" smtClean="0"/>
              <a:t>Zemském </a:t>
            </a:r>
            <a:r>
              <a:rPr lang="cs-CZ" sz="2400" dirty="0" err="1" smtClean="0"/>
              <a:t>povrchustaré</a:t>
            </a:r>
            <a:r>
              <a:rPr lang="cs-CZ" sz="2400" dirty="0" smtClean="0"/>
              <a:t> krátery podléhají rychle erozi, </a:t>
            </a:r>
          </a:p>
          <a:p>
            <a:pPr lvl="1"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cs-CZ" sz="2400" dirty="0" smtClean="0"/>
              <a:t>v mořích zaneseny sedimenty</a:t>
            </a:r>
            <a:r>
              <a:rPr lang="en-GB" sz="2400" dirty="0" smtClean="0"/>
              <a:t> </a:t>
            </a:r>
            <a:endParaRPr lang="cs-CZ" sz="2400" dirty="0"/>
          </a:p>
          <a:p>
            <a:pPr lvl="1" eaLnBrk="1">
              <a:lnSpc>
                <a:spcPct val="93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3200" dirty="0" smtClean="0"/>
          </a:p>
        </p:txBody>
      </p:sp>
      <p:pic>
        <p:nvPicPr>
          <p:cNvPr id="10243" name="Picture 5"/>
          <p:cNvPicPr>
            <a:picLocks noChangeAspect="1" noChangeArrowheads="1"/>
          </p:cNvPicPr>
          <p:nvPr/>
        </p:nvPicPr>
        <p:blipFill>
          <a:blip r:embed="rId3" cstate="print">
            <a:lum bright="24000"/>
          </a:blip>
          <a:srcRect t="12842"/>
          <a:stretch>
            <a:fillRect/>
          </a:stretch>
        </p:blipFill>
        <p:spPr bwMode="auto">
          <a:xfrm>
            <a:off x="935856" y="1691605"/>
            <a:ext cx="7458075" cy="29305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sferule Mesic"/>
          <p:cNvPicPr>
            <a:picLocks noChangeAspect="1" noChangeArrowheads="1"/>
          </p:cNvPicPr>
          <p:nvPr/>
        </p:nvPicPr>
        <p:blipFill>
          <a:blip r:embed="rId3" cstate="print"/>
          <a:srcRect/>
          <a:stretch>
            <a:fillRect/>
          </a:stretch>
        </p:blipFill>
        <p:spPr bwMode="auto">
          <a:xfrm>
            <a:off x="5184775" y="1692275"/>
            <a:ext cx="4513263" cy="5164138"/>
          </a:xfrm>
          <a:prstGeom prst="rect">
            <a:avLst/>
          </a:prstGeom>
          <a:noFill/>
          <a:ln w="9525">
            <a:noFill/>
            <a:miter lim="800000"/>
            <a:headEnd/>
            <a:tailEnd/>
          </a:ln>
        </p:spPr>
      </p:pic>
      <p:pic>
        <p:nvPicPr>
          <p:cNvPr id="45059" name="Picture 7" descr="kulicky regol"/>
          <p:cNvPicPr>
            <a:picLocks noChangeAspect="1" noChangeArrowheads="1"/>
          </p:cNvPicPr>
          <p:nvPr/>
        </p:nvPicPr>
        <p:blipFill>
          <a:blip r:embed="rId4" cstate="print"/>
          <a:srcRect/>
          <a:stretch>
            <a:fillRect/>
          </a:stretch>
        </p:blipFill>
        <p:spPr bwMode="auto">
          <a:xfrm>
            <a:off x="360363" y="3419475"/>
            <a:ext cx="4657725" cy="3590925"/>
          </a:xfrm>
          <a:prstGeom prst="rect">
            <a:avLst/>
          </a:prstGeom>
          <a:noFill/>
          <a:ln w="9525">
            <a:noFill/>
            <a:miter lim="800000"/>
            <a:headEnd/>
            <a:tailEnd/>
          </a:ln>
        </p:spPr>
      </p:pic>
      <p:pic>
        <p:nvPicPr>
          <p:cNvPr id="45060" name="Picture 8" descr="kulicky cernob"/>
          <p:cNvPicPr>
            <a:picLocks noChangeAspect="1" noChangeArrowheads="1"/>
          </p:cNvPicPr>
          <p:nvPr/>
        </p:nvPicPr>
        <p:blipFill>
          <a:blip r:embed="rId5" cstate="print"/>
          <a:srcRect/>
          <a:stretch>
            <a:fillRect/>
          </a:stretch>
        </p:blipFill>
        <p:spPr bwMode="auto">
          <a:xfrm>
            <a:off x="287338" y="512763"/>
            <a:ext cx="4681537" cy="2868612"/>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a:r>
              <a:rPr lang="cs-CZ" smtClean="0"/>
              <a:t>planární deformace minerálů: počínající amorfizace?</a:t>
            </a:r>
          </a:p>
        </p:txBody>
      </p:sp>
      <p:sp>
        <p:nvSpPr>
          <p:cNvPr id="46083" name="Rectangle 3"/>
          <p:cNvSpPr>
            <a:spLocks noGrp="1" noChangeArrowheads="1"/>
          </p:cNvSpPr>
          <p:nvPr>
            <p:ph type="body" idx="1"/>
          </p:nvPr>
        </p:nvSpPr>
        <p:spPr/>
        <p:txBody>
          <a:bodyPr/>
          <a:lstStyle/>
          <a:p>
            <a:pPr eaLnBrk="1"/>
            <a:r>
              <a:rPr lang="cs-CZ" smtClean="0"/>
              <a:t>působením šokové vlny </a:t>
            </a:r>
            <a:r>
              <a:rPr lang="cs-CZ" sz="2800" smtClean="0"/>
              <a:t>(= tlaková vlna šířící se rychleji než zvuk)</a:t>
            </a:r>
            <a:r>
              <a:rPr lang="cs-CZ" smtClean="0"/>
              <a:t> vzniká silně deformovaná krystal. struktura, přechází až v </a:t>
            </a:r>
            <a:r>
              <a:rPr lang="cs-CZ" u="sng" smtClean="0"/>
              <a:t>diaplektické sklo</a:t>
            </a:r>
          </a:p>
          <a:p>
            <a:pPr eaLnBrk="1"/>
            <a:r>
              <a:rPr lang="cs-CZ" sz="2800" smtClean="0"/>
              <a:t>roviny procházející krystalem v určitých směrech; vnější tvar krystalu neporušen</a:t>
            </a:r>
          </a:p>
          <a:p>
            <a:pPr eaLnBrk="1"/>
            <a:r>
              <a:rPr lang="cs-CZ" sz="2800" smtClean="0"/>
              <a:t>asi od 8 GPa</a:t>
            </a:r>
          </a:p>
          <a:p>
            <a:pPr eaLnBrk="1"/>
            <a:r>
              <a:rPr lang="cs-CZ" sz="2800" smtClean="0"/>
              <a:t>zvětšení objemu; při rekrystalizaci vznikají trhliny nebo plynokapalné uzavřeniny ("dekorace")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a:r>
              <a:rPr lang="cs-CZ" smtClean="0"/>
              <a:t>křemen - neštěpný minerál!</a:t>
            </a:r>
          </a:p>
        </p:txBody>
      </p:sp>
      <p:pic>
        <p:nvPicPr>
          <p:cNvPr id="47107" name="Picture 4"/>
          <p:cNvPicPr>
            <a:picLocks noChangeAspect="1" noChangeArrowheads="1"/>
          </p:cNvPicPr>
          <p:nvPr/>
        </p:nvPicPr>
        <p:blipFill>
          <a:blip r:embed="rId3" cstate="print">
            <a:lum bright="18000"/>
          </a:blip>
          <a:srcRect/>
          <a:stretch>
            <a:fillRect/>
          </a:stretch>
        </p:blipFill>
        <p:spPr bwMode="auto">
          <a:xfrm>
            <a:off x="431800" y="1692275"/>
            <a:ext cx="5353050" cy="3733800"/>
          </a:xfrm>
          <a:prstGeom prst="rect">
            <a:avLst/>
          </a:prstGeom>
          <a:noFill/>
          <a:ln w="9525">
            <a:noFill/>
            <a:miter lim="800000"/>
            <a:headEnd/>
            <a:tailEnd/>
          </a:ln>
        </p:spPr>
      </p:pic>
      <p:pic>
        <p:nvPicPr>
          <p:cNvPr id="47108" name="Picture 5"/>
          <p:cNvPicPr>
            <a:picLocks noChangeAspect="1" noChangeArrowheads="1"/>
          </p:cNvPicPr>
          <p:nvPr/>
        </p:nvPicPr>
        <p:blipFill>
          <a:blip r:embed="rId4" cstate="print"/>
          <a:srcRect/>
          <a:stretch>
            <a:fillRect/>
          </a:stretch>
        </p:blipFill>
        <p:spPr bwMode="auto">
          <a:xfrm>
            <a:off x="6192838" y="1763713"/>
            <a:ext cx="3590925" cy="4410075"/>
          </a:xfrm>
          <a:prstGeom prst="rect">
            <a:avLst/>
          </a:prstGeom>
          <a:noFill/>
          <a:ln w="9525">
            <a:noFill/>
            <a:miter lim="800000"/>
            <a:headEnd/>
            <a:tailEnd/>
          </a:ln>
        </p:spPr>
      </p:pic>
      <p:pic>
        <p:nvPicPr>
          <p:cNvPr id="47109" name="Picture 6"/>
          <p:cNvPicPr>
            <a:picLocks noChangeAspect="1" noChangeArrowheads="1"/>
          </p:cNvPicPr>
          <p:nvPr/>
        </p:nvPicPr>
        <p:blipFill>
          <a:blip r:embed="rId5" cstate="print"/>
          <a:srcRect/>
          <a:stretch>
            <a:fillRect/>
          </a:stretch>
        </p:blipFill>
        <p:spPr bwMode="auto">
          <a:xfrm>
            <a:off x="3816350" y="4787900"/>
            <a:ext cx="1533525" cy="42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3" cstate="print"/>
          <a:srcRect/>
          <a:stretch>
            <a:fillRect/>
          </a:stretch>
        </p:blipFill>
        <p:spPr bwMode="auto">
          <a:xfrm>
            <a:off x="792163" y="260350"/>
            <a:ext cx="8640762" cy="681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a:r>
              <a:rPr lang="cs-CZ" smtClean="0"/>
              <a:t>šokový křemen i v Českém masívu?</a:t>
            </a:r>
          </a:p>
        </p:txBody>
      </p:sp>
      <p:pic>
        <p:nvPicPr>
          <p:cNvPr id="49155" name="Picture 4" descr="Obr1_Kremen_Bysov"/>
          <p:cNvPicPr>
            <a:picLocks noChangeAspect="1" noChangeArrowheads="1"/>
          </p:cNvPicPr>
          <p:nvPr/>
        </p:nvPicPr>
        <p:blipFill>
          <a:blip r:embed="rId3" cstate="print"/>
          <a:srcRect/>
          <a:stretch>
            <a:fillRect/>
          </a:stretch>
        </p:blipFill>
        <p:spPr bwMode="auto">
          <a:xfrm>
            <a:off x="719138" y="1331913"/>
            <a:ext cx="7353300" cy="554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a:endParaRPr lang="cs-CZ" smtClean="0"/>
          </a:p>
        </p:txBody>
      </p:sp>
      <p:pic>
        <p:nvPicPr>
          <p:cNvPr id="50179" name="Picture 5" descr="Obr6_Mikrofoto Bysov_1"/>
          <p:cNvPicPr>
            <a:picLocks noChangeAspect="1" noChangeArrowheads="1"/>
          </p:cNvPicPr>
          <p:nvPr/>
        </p:nvPicPr>
        <p:blipFill>
          <a:blip r:embed="rId3" cstate="print"/>
          <a:srcRect/>
          <a:stretch>
            <a:fillRect/>
          </a:stretch>
        </p:blipFill>
        <p:spPr bwMode="auto">
          <a:xfrm>
            <a:off x="-58738" y="26988"/>
            <a:ext cx="10283826" cy="7713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35"/>
          <p:cNvPicPr>
            <a:picLocks noChangeAspect="1" noChangeArrowheads="1"/>
          </p:cNvPicPr>
          <p:nvPr/>
        </p:nvPicPr>
        <p:blipFill>
          <a:blip r:embed="rId3" cstate="print"/>
          <a:srcRect/>
          <a:stretch>
            <a:fillRect/>
          </a:stretch>
        </p:blipFill>
        <p:spPr bwMode="auto">
          <a:xfrm>
            <a:off x="936625" y="68263"/>
            <a:ext cx="8256588" cy="7491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a:r>
              <a:rPr lang="cs-CZ" smtClean="0"/>
              <a:t>Pseudotachylity</a:t>
            </a:r>
          </a:p>
        </p:txBody>
      </p:sp>
      <p:sp>
        <p:nvSpPr>
          <p:cNvPr id="54275" name="Rectangle 3"/>
          <p:cNvSpPr>
            <a:spLocks noGrp="1" noChangeArrowheads="1"/>
          </p:cNvSpPr>
          <p:nvPr>
            <p:ph type="body" idx="1"/>
          </p:nvPr>
        </p:nvSpPr>
        <p:spPr/>
        <p:txBody>
          <a:bodyPr/>
          <a:lstStyle/>
          <a:p>
            <a:pPr eaLnBrk="1"/>
            <a:r>
              <a:rPr lang="cs-CZ" sz="2800" smtClean="0"/>
              <a:t>vznikají i u zlomů, ale o mocnosti max. cm</a:t>
            </a:r>
          </a:p>
          <a:p>
            <a:pPr eaLnBrk="1"/>
            <a:r>
              <a:rPr lang="cs-CZ" smtClean="0"/>
              <a:t>v pevných horninách (vyvřelé a přeměněné h.)</a:t>
            </a:r>
          </a:p>
          <a:p>
            <a:pPr eaLnBrk="1"/>
            <a:r>
              <a:rPr lang="cs-CZ" smtClean="0"/>
              <a:t>sklovitá základní hmota; vzniká tavením nebo „drcením“?</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title"/>
          </p:nvPr>
        </p:nvSpPr>
        <p:spPr>
          <a:xfrm>
            <a:off x="503238" y="301625"/>
            <a:ext cx="9069387" cy="741363"/>
          </a:xfrm>
        </p:spPr>
        <p:txBody>
          <a:bodyPr/>
          <a:lstStyle/>
          <a:p>
            <a:pPr eaLnBrk="1"/>
            <a:r>
              <a:rPr lang="cs-CZ" sz="2800" smtClean="0">
                <a:solidFill>
                  <a:srgbClr val="FFFF00"/>
                </a:solidFill>
              </a:rPr>
              <a:t>žíly pseudotachylitu: chemicky shodné s okolní horninou</a:t>
            </a:r>
          </a:p>
        </p:txBody>
      </p:sp>
      <p:pic>
        <p:nvPicPr>
          <p:cNvPr id="55299" name="Picture 7" descr="pseudot Kanada"/>
          <p:cNvPicPr>
            <a:picLocks noGrp="1" noChangeAspect="1" noChangeArrowheads="1"/>
          </p:cNvPicPr>
          <p:nvPr>
            <p:ph idx="1"/>
          </p:nvPr>
        </p:nvPicPr>
        <p:blipFill>
          <a:blip r:embed="rId3" cstate="print"/>
          <a:srcRect/>
          <a:stretch>
            <a:fillRect/>
          </a:stretch>
        </p:blipFill>
        <p:spPr>
          <a:xfrm>
            <a:off x="792163" y="1063625"/>
            <a:ext cx="8424862" cy="6137275"/>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a:r>
              <a:rPr lang="cs-CZ" smtClean="0"/>
              <a:t>Pseudotachylity i v Čechách?</a:t>
            </a:r>
          </a:p>
        </p:txBody>
      </p:sp>
      <p:pic>
        <p:nvPicPr>
          <p:cNvPr id="56323" name="Picture 6" descr="Gran skala vetsi oblast"/>
          <p:cNvPicPr>
            <a:picLocks noChangeAspect="1" noChangeArrowheads="1"/>
          </p:cNvPicPr>
          <p:nvPr/>
        </p:nvPicPr>
        <p:blipFill>
          <a:blip r:embed="rId3" cstate="print"/>
          <a:srcRect/>
          <a:stretch>
            <a:fillRect/>
          </a:stretch>
        </p:blipFill>
        <p:spPr bwMode="auto">
          <a:xfrm>
            <a:off x="431800" y="1331913"/>
            <a:ext cx="3735388" cy="6227762"/>
          </a:xfrm>
          <a:prstGeom prst="rect">
            <a:avLst/>
          </a:prstGeom>
          <a:noFill/>
          <a:ln w="9525">
            <a:noFill/>
            <a:miter lim="800000"/>
            <a:headEnd/>
            <a:tailEnd/>
          </a:ln>
        </p:spPr>
      </p:pic>
      <p:pic>
        <p:nvPicPr>
          <p:cNvPr id="56324" name="Picture 7" descr="Gran skala detail"/>
          <p:cNvPicPr>
            <a:picLocks noChangeAspect="1" noChangeArrowheads="1"/>
          </p:cNvPicPr>
          <p:nvPr/>
        </p:nvPicPr>
        <p:blipFill>
          <a:blip r:embed="rId4" cstate="print"/>
          <a:srcRect/>
          <a:stretch>
            <a:fillRect/>
          </a:stretch>
        </p:blipFill>
        <p:spPr bwMode="auto">
          <a:xfrm>
            <a:off x="4857750" y="1476375"/>
            <a:ext cx="5010150" cy="588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upload.wikimedia.org/wikipedia/commons/thumb/7/7b/SmallAsteroidImpacts-Frequency-Bolide-20141114.jpg/1280px-SmallAsteroidImpacts-Frequency-Bolide-20141114.jpg"/>
          <p:cNvPicPr>
            <a:picLocks noChangeAspect="1" noChangeArrowheads="1"/>
          </p:cNvPicPr>
          <p:nvPr/>
        </p:nvPicPr>
        <p:blipFill>
          <a:blip r:embed="rId3" cstate="print"/>
          <a:srcRect/>
          <a:stretch>
            <a:fillRect/>
          </a:stretch>
        </p:blipFill>
        <p:spPr bwMode="auto">
          <a:xfrm>
            <a:off x="287784" y="999633"/>
            <a:ext cx="9361040" cy="6560042"/>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6"/>
          <p:cNvSpPr>
            <a:spLocks noGrp="1" noChangeArrowheads="1"/>
          </p:cNvSpPr>
          <p:nvPr>
            <p:ph type="title"/>
          </p:nvPr>
        </p:nvSpPr>
        <p:spPr/>
        <p:txBody>
          <a:bodyPr/>
          <a:lstStyle/>
          <a:p>
            <a:pPr eaLnBrk="1"/>
            <a:r>
              <a:rPr lang="cs-CZ" sz="2800" smtClean="0"/>
              <a:t>Poměr hlavních prvků ve světlé a tmavé složce</a:t>
            </a:r>
            <a:br>
              <a:rPr lang="cs-CZ" sz="2800" smtClean="0"/>
            </a:br>
            <a:r>
              <a:rPr lang="cs-CZ" sz="2400" smtClean="0"/>
              <a:t>(data: Fediuková, Suk 1979; Matějka, 1991; Rajlich, Stejskal 2006; Mengel et al., 2001)</a:t>
            </a:r>
            <a:endParaRPr lang="cs-CZ" sz="2800" smtClean="0"/>
          </a:p>
        </p:txBody>
      </p:sp>
      <p:graphicFrame>
        <p:nvGraphicFramePr>
          <p:cNvPr id="4098" name="Object 10"/>
          <p:cNvGraphicFramePr>
            <a:graphicFrameLocks noGrp="1" noChangeAspect="1"/>
          </p:cNvGraphicFramePr>
          <p:nvPr>
            <p:ph idx="1"/>
          </p:nvPr>
        </p:nvGraphicFramePr>
        <p:xfrm>
          <a:off x="1223963" y="1716088"/>
          <a:ext cx="7339012" cy="5192712"/>
        </p:xfrm>
        <a:graphic>
          <a:graphicData uri="http://schemas.openxmlformats.org/presentationml/2006/ole">
            <mc:AlternateContent xmlns:mc="http://schemas.openxmlformats.org/markup-compatibility/2006">
              <mc:Choice xmlns:v="urn:schemas-microsoft-com:vml" Requires="v">
                <p:oleObj spid="_x0000_s4119" name="Graf" r:id="rId4" imgW="7553376" imgH="5343628" progId="Excel.Chart.8">
                  <p:embed/>
                </p:oleObj>
              </mc:Choice>
              <mc:Fallback>
                <p:oleObj name="Graf" r:id="rId4" imgW="7553376" imgH="5343628" progId="Excel.Chart.8">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963" y="1716088"/>
                        <a:ext cx="7339012" cy="5192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a:r>
              <a:rPr lang="cs-CZ" smtClean="0"/>
              <a:t>Granátová skála - rekrystalovaný pseudotachylit? </a:t>
            </a:r>
            <a:r>
              <a:rPr lang="cs-CZ" sz="3600" smtClean="0"/>
              <a:t>(Rajlich, 2005)</a:t>
            </a:r>
          </a:p>
        </p:txBody>
      </p:sp>
      <p:sp>
        <p:nvSpPr>
          <p:cNvPr id="57347" name="Rectangle 3"/>
          <p:cNvSpPr>
            <a:spLocks noGrp="1" noChangeArrowheads="1"/>
          </p:cNvSpPr>
          <p:nvPr>
            <p:ph type="body" idx="1"/>
          </p:nvPr>
        </p:nvSpPr>
        <p:spPr/>
        <p:txBody>
          <a:bodyPr/>
          <a:lstStyle/>
          <a:p>
            <a:pPr eaLnBrk="1"/>
            <a:r>
              <a:rPr lang="cs-CZ" smtClean="0"/>
              <a:t>„dehydratační metamorfóza“? </a:t>
            </a:r>
            <a:r>
              <a:rPr lang="cs-CZ" sz="2800" smtClean="0"/>
              <a:t>(Fediuková, Suk)</a:t>
            </a:r>
          </a:p>
          <a:p>
            <a:pPr lvl="1" eaLnBrk="1"/>
            <a:r>
              <a:rPr lang="cs-CZ" smtClean="0"/>
              <a:t>vysvětleno krystalizací granátu na úkor biotitu, která je mladší než vznik neosomu (světlejší lemy) </a:t>
            </a:r>
          </a:p>
          <a:p>
            <a:pPr lvl="1" eaLnBrk="1"/>
            <a:r>
              <a:rPr lang="cs-CZ" smtClean="0"/>
              <a:t>podobné horniny (Malenice, Chrášťany) - obsahy H</a:t>
            </a:r>
            <a:r>
              <a:rPr lang="cs-CZ" sz="2000" smtClean="0"/>
              <a:t>2</a:t>
            </a:r>
            <a:r>
              <a:rPr lang="cs-CZ" smtClean="0"/>
              <a:t>O podobné</a:t>
            </a:r>
          </a:p>
          <a:p>
            <a:pPr lvl="1" eaLnBrk="1"/>
            <a:endParaRPr lang="cs-CZ" smtClean="0"/>
          </a:p>
          <a:p>
            <a:pPr eaLnBrk="1"/>
            <a:r>
              <a:rPr lang="cs-CZ" smtClean="0"/>
              <a:t>podobné "migmatity" neobjasněny ani jinde ve světě</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03238" y="301625"/>
            <a:ext cx="9069387" cy="957263"/>
          </a:xfrm>
        </p:spPr>
        <p:txBody>
          <a:bodyPr/>
          <a:lstStyle/>
          <a:p>
            <a:pPr eaLnBrk="1"/>
            <a:r>
              <a:rPr lang="cs-CZ" sz="4000" smtClean="0"/>
              <a:t>výběr z literatury</a:t>
            </a:r>
          </a:p>
        </p:txBody>
      </p:sp>
      <p:sp>
        <p:nvSpPr>
          <p:cNvPr id="58371" name="Rectangle 3"/>
          <p:cNvSpPr>
            <a:spLocks noGrp="1" noChangeArrowheads="1"/>
          </p:cNvSpPr>
          <p:nvPr>
            <p:ph type="body" idx="1"/>
          </p:nvPr>
        </p:nvSpPr>
        <p:spPr>
          <a:xfrm>
            <a:off x="503238" y="1258888"/>
            <a:ext cx="9069387" cy="4987925"/>
          </a:xfrm>
        </p:spPr>
        <p:txBody>
          <a:bodyPr/>
          <a:lstStyle/>
          <a:p>
            <a:pPr eaLnBrk="1"/>
            <a:r>
              <a:rPr lang="cs-CZ" sz="2400" smtClean="0"/>
              <a:t>Bazilevskij A.T., Ivanov B.A., Florenskij K.P., Jakovlev O.I., Feldman V.I., Granovskij L.V. (1983): Udarnyje kratery na Lune i planetach. – Nauka, Moskva, 200 str.</a:t>
            </a:r>
          </a:p>
          <a:p>
            <a:pPr eaLnBrk="1"/>
            <a:r>
              <a:rPr lang="cs-CZ" sz="2400" smtClean="0"/>
              <a:t>Bouška V., Borovec Z., Cimbálníková A., Kraus I., Lajčáková A., Pačesová M. (1987): Přírodní skla. – Academia, Praha, 264 s.</a:t>
            </a:r>
          </a:p>
          <a:p>
            <a:pPr eaLnBrk="1"/>
            <a:r>
              <a:rPr lang="en-GB" sz="2400" smtClean="0"/>
              <a:t>French B.M. (1998): Traces of Catastrophe: a handbook of shock-metamorphic effects in terrestrial meteorite impact structures. - LPI Contribution No. 954, </a:t>
            </a:r>
            <a:r>
              <a:rPr lang="cs-CZ" sz="2400" smtClean="0"/>
              <a:t>Lunar and Planetary Institute, Houston, 120 s.</a:t>
            </a:r>
          </a:p>
          <a:p>
            <a:pPr eaLnBrk="1"/>
            <a:r>
              <a:rPr lang="cs-CZ" sz="2400" smtClean="0"/>
              <a:t>Rajlich P. (2008): Český kráter. – Jihočeské muzeum v Č. Budějovicích, 114 s.</a:t>
            </a:r>
          </a:p>
          <a:p>
            <a:pPr eaLnBrk="1"/>
            <a:r>
              <a:rPr lang="cs-CZ" sz="2400" smtClean="0"/>
              <a:t>Rost R. (1972): Vltavíny a tektity. – Academia, Praha, 241 s.</a:t>
            </a:r>
          </a:p>
          <a:p>
            <a:pPr eaLnBrk="1"/>
            <a:r>
              <a:rPr lang="cs-CZ" sz="2400" smtClean="0"/>
              <a:t>sborník 2. Int. Conference on Natural Glasses, Praha, 1987.</a:t>
            </a:r>
          </a:p>
          <a:p>
            <a:pPr eaLnBrk="1"/>
            <a:r>
              <a:rPr lang="cs-CZ" sz="2400" smtClean="0"/>
              <a:t>Geologica Bavarica (1969) - Vol. 61 ("Ries Volume").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6" name="Picture 4"/>
          <p:cNvPicPr>
            <a:picLocks noChangeAspect="1" noChangeArrowheads="1"/>
          </p:cNvPicPr>
          <p:nvPr/>
        </p:nvPicPr>
        <p:blipFill>
          <a:blip r:embed="rId3" cstate="print"/>
          <a:srcRect/>
          <a:stretch>
            <a:fillRect/>
          </a:stretch>
        </p:blipFill>
        <p:spPr bwMode="auto">
          <a:xfrm>
            <a:off x="-24670" y="1457807"/>
            <a:ext cx="10135717" cy="6110894"/>
          </a:xfrm>
          <a:prstGeom prst="rect">
            <a:avLst/>
          </a:prstGeom>
          <a:noFill/>
          <a:ln w="9525">
            <a:noFill/>
            <a:miter lim="800000"/>
            <a:headEnd/>
            <a:tailEnd/>
          </a:ln>
        </p:spPr>
      </p:pic>
      <p:sp>
        <p:nvSpPr>
          <p:cNvPr id="5" name="TextovéPole 4"/>
          <p:cNvSpPr txBox="1"/>
          <p:nvPr/>
        </p:nvSpPr>
        <p:spPr>
          <a:xfrm>
            <a:off x="834343" y="426875"/>
            <a:ext cx="8417689" cy="842025"/>
          </a:xfrm>
          <a:prstGeom prst="rect">
            <a:avLst/>
          </a:prstGeom>
          <a:noFill/>
        </p:spPr>
        <p:txBody>
          <a:bodyPr wrap="none" rtlCol="0">
            <a:spAutoFit/>
          </a:bodyPr>
          <a:lstStyle/>
          <a:p>
            <a:r>
              <a:rPr lang="cs-CZ" sz="2800" dirty="0" err="1" smtClean="0">
                <a:solidFill>
                  <a:schemeClr val="tx1"/>
                </a:solidFill>
              </a:rPr>
              <a:t>Impaktní</a:t>
            </a:r>
            <a:r>
              <a:rPr lang="cs-CZ" sz="2800" dirty="0" smtClean="0">
                <a:solidFill>
                  <a:schemeClr val="tx1"/>
                </a:solidFill>
              </a:rPr>
              <a:t> krátery na Zemi – s průměrem  větším než</a:t>
            </a:r>
          </a:p>
          <a:p>
            <a:r>
              <a:rPr lang="cs-CZ" sz="2800" dirty="0" smtClean="0">
                <a:solidFill>
                  <a:schemeClr val="tx1"/>
                </a:solidFill>
              </a:rPr>
              <a:t>20 km</a:t>
            </a:r>
            <a:endParaRPr lang="cs-CZ" sz="2800" dirty="0">
              <a:solidFill>
                <a:schemeClr val="tx1"/>
              </a:solidFill>
            </a:endParaRPr>
          </a:p>
        </p:txBody>
      </p:sp>
      <p:pic>
        <p:nvPicPr>
          <p:cNvPr id="5122" name="Picture 2" descr="http://www.astrosurf.com/luxorion/Documents/impact-world_crat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652" y="1835621"/>
            <a:ext cx="4203973" cy="25655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3" name="Picture 3"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0393363" y="-6170613"/>
            <a:ext cx="161925" cy="161925"/>
          </a:xfrm>
          <a:prstGeom prst="rect">
            <a:avLst/>
          </a:prstGeom>
          <a:noFill/>
        </p:spPr>
      </p:pic>
      <p:pic>
        <p:nvPicPr>
          <p:cNvPr id="158724" name="Picture 4"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0428288" y="-6170613"/>
            <a:ext cx="161925" cy="161925"/>
          </a:xfrm>
          <a:prstGeom prst="rect">
            <a:avLst/>
          </a:prstGeom>
          <a:noFill/>
        </p:spPr>
      </p:pic>
      <p:pic>
        <p:nvPicPr>
          <p:cNvPr id="158725" name="Picture 5"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0602913" y="-6170613"/>
            <a:ext cx="161925" cy="161925"/>
          </a:xfrm>
          <a:prstGeom prst="rect">
            <a:avLst/>
          </a:prstGeom>
          <a:noFill/>
        </p:spPr>
      </p:pic>
      <p:pic>
        <p:nvPicPr>
          <p:cNvPr id="158726" name="Picture 6"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0777538" y="-6170613"/>
            <a:ext cx="161925" cy="161925"/>
          </a:xfrm>
          <a:prstGeom prst="rect">
            <a:avLst/>
          </a:prstGeom>
          <a:noFill/>
        </p:spPr>
      </p:pic>
      <p:pic>
        <p:nvPicPr>
          <p:cNvPr id="158727" name="Picture 7"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0952163" y="-6170613"/>
            <a:ext cx="161925" cy="161925"/>
          </a:xfrm>
          <a:prstGeom prst="rect">
            <a:avLst/>
          </a:prstGeom>
          <a:noFill/>
        </p:spPr>
      </p:pic>
      <p:pic>
        <p:nvPicPr>
          <p:cNvPr id="158728" name="Picture 8"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1126788" y="-6170613"/>
            <a:ext cx="161925" cy="161925"/>
          </a:xfrm>
          <a:prstGeom prst="rect">
            <a:avLst/>
          </a:prstGeom>
          <a:noFill/>
        </p:spPr>
      </p:pic>
      <p:pic>
        <p:nvPicPr>
          <p:cNvPr id="158729" name="Picture 9"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1301413" y="-6170613"/>
            <a:ext cx="161925" cy="161925"/>
          </a:xfrm>
          <a:prstGeom prst="rect">
            <a:avLst/>
          </a:prstGeom>
          <a:noFill/>
        </p:spPr>
      </p:pic>
      <p:pic>
        <p:nvPicPr>
          <p:cNvPr id="158730" name="Picture 10"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1476038" y="-6170613"/>
            <a:ext cx="161925" cy="161925"/>
          </a:xfrm>
          <a:prstGeom prst="rect">
            <a:avLst/>
          </a:prstGeom>
          <a:noFill/>
        </p:spPr>
      </p:pic>
      <p:pic>
        <p:nvPicPr>
          <p:cNvPr id="158731" name="Picture 11"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1650663" y="-6170613"/>
            <a:ext cx="161925" cy="161925"/>
          </a:xfrm>
          <a:prstGeom prst="rect">
            <a:avLst/>
          </a:prstGeom>
          <a:noFill/>
        </p:spPr>
      </p:pic>
      <p:pic>
        <p:nvPicPr>
          <p:cNvPr id="158732" name="Picture 12"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1825288" y="-6170613"/>
            <a:ext cx="161925" cy="161925"/>
          </a:xfrm>
          <a:prstGeom prst="rect">
            <a:avLst/>
          </a:prstGeom>
          <a:noFill/>
        </p:spPr>
      </p:pic>
      <p:pic>
        <p:nvPicPr>
          <p:cNvPr id="158733" name="Picture 13"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1999913" y="-6170613"/>
            <a:ext cx="161925" cy="161925"/>
          </a:xfrm>
          <a:prstGeom prst="rect">
            <a:avLst/>
          </a:prstGeom>
          <a:noFill/>
        </p:spPr>
      </p:pic>
      <p:pic>
        <p:nvPicPr>
          <p:cNvPr id="158734" name="Picture 14"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2174538" y="-6170613"/>
            <a:ext cx="161925" cy="161925"/>
          </a:xfrm>
          <a:prstGeom prst="rect">
            <a:avLst/>
          </a:prstGeom>
          <a:noFill/>
        </p:spPr>
      </p:pic>
      <p:pic>
        <p:nvPicPr>
          <p:cNvPr id="158735" name="Picture 15"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2349163" y="-6170613"/>
            <a:ext cx="161925" cy="161925"/>
          </a:xfrm>
          <a:prstGeom prst="rect">
            <a:avLst/>
          </a:prstGeom>
          <a:noFill/>
        </p:spPr>
      </p:pic>
      <p:pic>
        <p:nvPicPr>
          <p:cNvPr id="158736" name="Picture 16"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2523788" y="-6170613"/>
            <a:ext cx="161925" cy="161925"/>
          </a:xfrm>
          <a:prstGeom prst="rect">
            <a:avLst/>
          </a:prstGeom>
          <a:noFill/>
        </p:spPr>
      </p:pic>
      <p:pic>
        <p:nvPicPr>
          <p:cNvPr id="158737" name="Picture 17"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2698413" y="-6170613"/>
            <a:ext cx="161925" cy="161925"/>
          </a:xfrm>
          <a:prstGeom prst="rect">
            <a:avLst/>
          </a:prstGeom>
          <a:noFill/>
        </p:spPr>
      </p:pic>
      <p:pic>
        <p:nvPicPr>
          <p:cNvPr id="158738" name="Picture 18"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2873038" y="-6170613"/>
            <a:ext cx="161925" cy="161925"/>
          </a:xfrm>
          <a:prstGeom prst="rect">
            <a:avLst/>
          </a:prstGeom>
          <a:noFill/>
        </p:spPr>
      </p:pic>
      <p:pic>
        <p:nvPicPr>
          <p:cNvPr id="158739" name="Picture 19"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3047663" y="-6170613"/>
            <a:ext cx="161925" cy="161925"/>
          </a:xfrm>
          <a:prstGeom prst="rect">
            <a:avLst/>
          </a:prstGeom>
          <a:noFill/>
        </p:spPr>
      </p:pic>
      <p:pic>
        <p:nvPicPr>
          <p:cNvPr id="158740" name="Picture 20"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3222288" y="-6170613"/>
            <a:ext cx="161925" cy="161925"/>
          </a:xfrm>
          <a:prstGeom prst="rect">
            <a:avLst/>
          </a:prstGeom>
          <a:noFill/>
        </p:spPr>
      </p:pic>
      <p:pic>
        <p:nvPicPr>
          <p:cNvPr id="158741" name="Picture 21"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3396913" y="-6170613"/>
            <a:ext cx="161925" cy="161925"/>
          </a:xfrm>
          <a:prstGeom prst="rect">
            <a:avLst/>
          </a:prstGeom>
          <a:noFill/>
        </p:spPr>
      </p:pic>
      <p:pic>
        <p:nvPicPr>
          <p:cNvPr id="158742" name="Picture 22"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3571538" y="-6170613"/>
            <a:ext cx="161925" cy="161925"/>
          </a:xfrm>
          <a:prstGeom prst="rect">
            <a:avLst/>
          </a:prstGeom>
          <a:noFill/>
        </p:spPr>
      </p:pic>
      <p:pic>
        <p:nvPicPr>
          <p:cNvPr id="158743" name="Picture 23"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3746163" y="-6170613"/>
            <a:ext cx="161925" cy="161925"/>
          </a:xfrm>
          <a:prstGeom prst="rect">
            <a:avLst/>
          </a:prstGeom>
          <a:noFill/>
        </p:spPr>
      </p:pic>
      <p:pic>
        <p:nvPicPr>
          <p:cNvPr id="158744" name="Picture 24"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3920788" y="-6170613"/>
            <a:ext cx="161925" cy="161925"/>
          </a:xfrm>
          <a:prstGeom prst="rect">
            <a:avLst/>
          </a:prstGeom>
          <a:noFill/>
        </p:spPr>
      </p:pic>
      <p:pic>
        <p:nvPicPr>
          <p:cNvPr id="158745" name="Picture 25"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4095413" y="-6170613"/>
            <a:ext cx="161925" cy="161925"/>
          </a:xfrm>
          <a:prstGeom prst="rect">
            <a:avLst/>
          </a:prstGeom>
          <a:noFill/>
        </p:spPr>
      </p:pic>
      <p:pic>
        <p:nvPicPr>
          <p:cNvPr id="158746" name="Picture 26"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4270038" y="-6170613"/>
            <a:ext cx="161925" cy="161925"/>
          </a:xfrm>
          <a:prstGeom prst="rect">
            <a:avLst/>
          </a:prstGeom>
          <a:noFill/>
        </p:spPr>
      </p:pic>
      <p:pic>
        <p:nvPicPr>
          <p:cNvPr id="158747" name="Picture 27"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4444663" y="-6170613"/>
            <a:ext cx="161925" cy="161925"/>
          </a:xfrm>
          <a:prstGeom prst="rect">
            <a:avLst/>
          </a:prstGeom>
          <a:noFill/>
        </p:spPr>
      </p:pic>
      <p:pic>
        <p:nvPicPr>
          <p:cNvPr id="158748" name="Picture 28"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4619288" y="-6170613"/>
            <a:ext cx="161925" cy="161925"/>
          </a:xfrm>
          <a:prstGeom prst="rect">
            <a:avLst/>
          </a:prstGeom>
          <a:noFill/>
        </p:spPr>
      </p:pic>
      <p:pic>
        <p:nvPicPr>
          <p:cNvPr id="158749" name="Picture 29"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4793913" y="-6170613"/>
            <a:ext cx="161925" cy="161925"/>
          </a:xfrm>
          <a:prstGeom prst="rect">
            <a:avLst/>
          </a:prstGeom>
          <a:noFill/>
        </p:spPr>
      </p:pic>
      <p:pic>
        <p:nvPicPr>
          <p:cNvPr id="158750" name="Picture 30"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4968538" y="-6170613"/>
            <a:ext cx="161925" cy="161925"/>
          </a:xfrm>
          <a:prstGeom prst="rect">
            <a:avLst/>
          </a:prstGeom>
          <a:noFill/>
        </p:spPr>
      </p:pic>
      <p:pic>
        <p:nvPicPr>
          <p:cNvPr id="158751" name="Picture 31"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5143163" y="-6170613"/>
            <a:ext cx="161925" cy="161925"/>
          </a:xfrm>
          <a:prstGeom prst="rect">
            <a:avLst/>
          </a:prstGeom>
          <a:noFill/>
        </p:spPr>
      </p:pic>
      <p:pic>
        <p:nvPicPr>
          <p:cNvPr id="158752" name="Picture 32"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5317788" y="-6170613"/>
            <a:ext cx="161925" cy="161925"/>
          </a:xfrm>
          <a:prstGeom prst="rect">
            <a:avLst/>
          </a:prstGeom>
          <a:noFill/>
        </p:spPr>
      </p:pic>
      <p:pic>
        <p:nvPicPr>
          <p:cNvPr id="158753" name="Picture 33"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5492413" y="-6170613"/>
            <a:ext cx="161925" cy="161925"/>
          </a:xfrm>
          <a:prstGeom prst="rect">
            <a:avLst/>
          </a:prstGeom>
          <a:noFill/>
        </p:spPr>
      </p:pic>
      <p:pic>
        <p:nvPicPr>
          <p:cNvPr id="158754" name="Picture 34"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5667038" y="-6170613"/>
            <a:ext cx="161925" cy="161925"/>
          </a:xfrm>
          <a:prstGeom prst="rect">
            <a:avLst/>
          </a:prstGeom>
          <a:noFill/>
        </p:spPr>
      </p:pic>
      <p:pic>
        <p:nvPicPr>
          <p:cNvPr id="158755" name="Picture 35"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5841663" y="-6170613"/>
            <a:ext cx="161925" cy="161925"/>
          </a:xfrm>
          <a:prstGeom prst="rect">
            <a:avLst/>
          </a:prstGeom>
          <a:noFill/>
        </p:spPr>
      </p:pic>
      <p:pic>
        <p:nvPicPr>
          <p:cNvPr id="158756" name="Picture 36"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6016288" y="-6170613"/>
            <a:ext cx="161925" cy="161925"/>
          </a:xfrm>
          <a:prstGeom prst="rect">
            <a:avLst/>
          </a:prstGeom>
          <a:noFill/>
        </p:spPr>
      </p:pic>
      <p:pic>
        <p:nvPicPr>
          <p:cNvPr id="158757" name="Picture 37"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6190913" y="-6170613"/>
            <a:ext cx="161925" cy="161925"/>
          </a:xfrm>
          <a:prstGeom prst="rect">
            <a:avLst/>
          </a:prstGeom>
          <a:noFill/>
        </p:spPr>
      </p:pic>
      <p:pic>
        <p:nvPicPr>
          <p:cNvPr id="158758" name="Picture 38"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6365538" y="-6170613"/>
            <a:ext cx="161925" cy="161925"/>
          </a:xfrm>
          <a:prstGeom prst="rect">
            <a:avLst/>
          </a:prstGeom>
          <a:noFill/>
        </p:spPr>
      </p:pic>
      <p:pic>
        <p:nvPicPr>
          <p:cNvPr id="158759" name="Picture 39"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6540163" y="-6170613"/>
            <a:ext cx="161925" cy="161925"/>
          </a:xfrm>
          <a:prstGeom prst="rect">
            <a:avLst/>
          </a:prstGeom>
          <a:noFill/>
        </p:spPr>
      </p:pic>
      <p:pic>
        <p:nvPicPr>
          <p:cNvPr id="158760" name="Picture 40"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6714788" y="-6170613"/>
            <a:ext cx="161925" cy="161925"/>
          </a:xfrm>
          <a:prstGeom prst="rect">
            <a:avLst/>
          </a:prstGeom>
          <a:noFill/>
        </p:spPr>
      </p:pic>
      <p:pic>
        <p:nvPicPr>
          <p:cNvPr id="158761" name="Picture 41"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6889413" y="-6170613"/>
            <a:ext cx="161925" cy="161925"/>
          </a:xfrm>
          <a:prstGeom prst="rect">
            <a:avLst/>
          </a:prstGeom>
          <a:noFill/>
        </p:spPr>
      </p:pic>
      <p:pic>
        <p:nvPicPr>
          <p:cNvPr id="158762" name="Picture 42"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7064038" y="-6170613"/>
            <a:ext cx="161925" cy="161925"/>
          </a:xfrm>
          <a:prstGeom prst="rect">
            <a:avLst/>
          </a:prstGeom>
          <a:noFill/>
        </p:spPr>
      </p:pic>
      <p:pic>
        <p:nvPicPr>
          <p:cNvPr id="158763" name="Picture 43"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7238663" y="-6170613"/>
            <a:ext cx="161925" cy="161925"/>
          </a:xfrm>
          <a:prstGeom prst="rect">
            <a:avLst/>
          </a:prstGeom>
          <a:noFill/>
        </p:spPr>
      </p:pic>
      <p:pic>
        <p:nvPicPr>
          <p:cNvPr id="158764" name="Picture 44"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7413288" y="-6170613"/>
            <a:ext cx="161925" cy="161925"/>
          </a:xfrm>
          <a:prstGeom prst="rect">
            <a:avLst/>
          </a:prstGeom>
          <a:noFill/>
        </p:spPr>
      </p:pic>
      <p:pic>
        <p:nvPicPr>
          <p:cNvPr id="158765" name="Picture 45"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7587913" y="-6170613"/>
            <a:ext cx="161925" cy="161925"/>
          </a:xfrm>
          <a:prstGeom prst="rect">
            <a:avLst/>
          </a:prstGeom>
          <a:noFill/>
        </p:spPr>
      </p:pic>
      <p:pic>
        <p:nvPicPr>
          <p:cNvPr id="158766" name="Picture 46"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17762538" y="-6170613"/>
            <a:ext cx="161925" cy="161925"/>
          </a:xfrm>
          <a:prstGeom prst="rect">
            <a:avLst/>
          </a:prstGeom>
          <a:noFill/>
        </p:spPr>
      </p:pic>
      <p:pic>
        <p:nvPicPr>
          <p:cNvPr id="158767" name="Picture 47"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254000" y="-1922463"/>
            <a:ext cx="161925" cy="161925"/>
          </a:xfrm>
          <a:prstGeom prst="rect">
            <a:avLst/>
          </a:prstGeom>
          <a:noFill/>
        </p:spPr>
      </p:pic>
      <p:pic>
        <p:nvPicPr>
          <p:cNvPr id="158768" name="Picture 48"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415925" y="-1922463"/>
            <a:ext cx="161925" cy="161925"/>
          </a:xfrm>
          <a:prstGeom prst="rect">
            <a:avLst/>
          </a:prstGeom>
          <a:noFill/>
        </p:spPr>
      </p:pic>
      <p:pic>
        <p:nvPicPr>
          <p:cNvPr id="158769" name="Picture 49"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577850" y="-1922463"/>
            <a:ext cx="161925" cy="161925"/>
          </a:xfrm>
          <a:prstGeom prst="rect">
            <a:avLst/>
          </a:prstGeom>
          <a:noFill/>
        </p:spPr>
      </p:pic>
      <p:pic>
        <p:nvPicPr>
          <p:cNvPr id="158770" name="Picture 50"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739775" y="-1922463"/>
            <a:ext cx="161925" cy="161925"/>
          </a:xfrm>
          <a:prstGeom prst="rect">
            <a:avLst/>
          </a:prstGeom>
          <a:noFill/>
        </p:spPr>
      </p:pic>
      <p:pic>
        <p:nvPicPr>
          <p:cNvPr id="158771" name="Picture 51" descr="http://upload.wikimedia.org/wikipedia/commons/thumb/5/55/WMA_button2b.png/17px-WMA_button2b.png"/>
          <p:cNvPicPr>
            <a:picLocks noChangeAspect="1" noChangeArrowheads="1"/>
          </p:cNvPicPr>
          <p:nvPr/>
        </p:nvPicPr>
        <p:blipFill>
          <a:blip r:embed="rId3" cstate="print"/>
          <a:srcRect/>
          <a:stretch>
            <a:fillRect/>
          </a:stretch>
        </p:blipFill>
        <p:spPr bwMode="auto">
          <a:xfrm>
            <a:off x="901700" y="-1922463"/>
            <a:ext cx="161925" cy="161925"/>
          </a:xfrm>
          <a:prstGeom prst="rect">
            <a:avLst/>
          </a:prstGeom>
          <a:noFill/>
        </p:spPr>
      </p:pic>
      <p:pic>
        <p:nvPicPr>
          <p:cNvPr id="158816" name="Picture 96"/>
          <p:cNvPicPr>
            <a:picLocks noChangeAspect="1" noChangeArrowheads="1"/>
          </p:cNvPicPr>
          <p:nvPr/>
        </p:nvPicPr>
        <p:blipFill>
          <a:blip r:embed="rId4" cstate="print"/>
          <a:srcRect/>
          <a:stretch>
            <a:fillRect/>
          </a:stretch>
        </p:blipFill>
        <p:spPr bwMode="auto">
          <a:xfrm>
            <a:off x="254000" y="755501"/>
            <a:ext cx="9456697" cy="57015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nvGraphicFramePr>
        <p:xfrm>
          <a:off x="503808" y="1331565"/>
          <a:ext cx="3967225" cy="4784780"/>
        </p:xfrm>
        <a:graphic>
          <a:graphicData uri="http://schemas.openxmlformats.org/drawingml/2006/table">
            <a:tbl>
              <a:tblPr/>
              <a:tblGrid>
                <a:gridCol w="793445">
                  <a:extLst>
                    <a:ext uri="{9D8B030D-6E8A-4147-A177-3AD203B41FA5}">
                      <a16:colId xmlns:a16="http://schemas.microsoft.com/office/drawing/2014/main" val="20000"/>
                    </a:ext>
                  </a:extLst>
                </a:gridCol>
                <a:gridCol w="793445">
                  <a:extLst>
                    <a:ext uri="{9D8B030D-6E8A-4147-A177-3AD203B41FA5}">
                      <a16:colId xmlns:a16="http://schemas.microsoft.com/office/drawing/2014/main" val="20001"/>
                    </a:ext>
                  </a:extLst>
                </a:gridCol>
                <a:gridCol w="793445">
                  <a:extLst>
                    <a:ext uri="{9D8B030D-6E8A-4147-A177-3AD203B41FA5}">
                      <a16:colId xmlns:a16="http://schemas.microsoft.com/office/drawing/2014/main" val="20002"/>
                    </a:ext>
                  </a:extLst>
                </a:gridCol>
                <a:gridCol w="793445">
                  <a:extLst>
                    <a:ext uri="{9D8B030D-6E8A-4147-A177-3AD203B41FA5}">
                      <a16:colId xmlns:a16="http://schemas.microsoft.com/office/drawing/2014/main" val="20003"/>
                    </a:ext>
                  </a:extLst>
                </a:gridCol>
                <a:gridCol w="793445">
                  <a:extLst>
                    <a:ext uri="{9D8B030D-6E8A-4147-A177-3AD203B41FA5}">
                      <a16:colId xmlns:a16="http://schemas.microsoft.com/office/drawing/2014/main" val="20004"/>
                    </a:ext>
                  </a:extLst>
                </a:gridCol>
              </a:tblGrid>
              <a:tr h="215917">
                <a:tc gridSpan="5">
                  <a:txBody>
                    <a:bodyPr/>
                    <a:lstStyle/>
                    <a:p>
                      <a:r>
                        <a:rPr lang="en-US" sz="1100" dirty="0"/>
                        <a:t>tony asteroid impacts that generate an airburst[6</a:t>
                      </a:r>
                      <a:r>
                        <a:rPr lang="en-US" sz="1100" dirty="0" smtClean="0"/>
                        <a:t>]</a:t>
                      </a:r>
                      <a:r>
                        <a:rPr lang="cs-CZ" sz="1100" dirty="0" smtClean="0"/>
                        <a:t> </a:t>
                      </a:r>
                      <a:endParaRPr lang="en-US" sz="1100" dirty="0"/>
                    </a:p>
                  </a:txBody>
                  <a:tcPr marL="53979" marR="53979" marT="26990" marB="26990" anchor="ctr">
                    <a:solidFill>
                      <a:srgbClr val="F9F9F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701730">
                <a:tc>
                  <a:txBody>
                    <a:bodyPr/>
                    <a:lstStyle/>
                    <a:p>
                      <a:pPr algn="ctr"/>
                      <a:r>
                        <a:rPr lang="cs-CZ" sz="1100"/>
                        <a:t>Impactor</a:t>
                      </a:r>
                      <a:br>
                        <a:rPr lang="cs-CZ" sz="1100"/>
                      </a:br>
                      <a:r>
                        <a:rPr lang="cs-CZ" sz="1100"/>
                        <a:t>diameter</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sz="1100" u="none" strike="noStrike">
                          <a:solidFill>
                            <a:srgbClr val="0B0080"/>
                          </a:solidFill>
                          <a:hlinkClick r:id="rId3" tooltip="Kinetic energy"/>
                        </a:rPr>
                        <a:t>Kinetic energy</a:t>
                      </a:r>
                      <a:r>
                        <a:rPr lang="en-US" sz="1100"/>
                        <a:t> at</a:t>
                      </a:r>
                      <a:br>
                        <a:rPr lang="en-US" sz="1100"/>
                      </a:br>
                      <a:r>
                        <a:rPr lang="en-US" sz="1100"/>
                        <a:t>atmospheric entry</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cs-CZ" sz="1100" u="none" strike="noStrike">
                          <a:solidFill>
                            <a:srgbClr val="0B0080"/>
                          </a:solidFill>
                          <a:hlinkClick r:id="rId4" tooltip="Air burst"/>
                        </a:rPr>
                        <a:t>Airburst</a:t>
                      </a:r>
                      <a:r>
                        <a:rPr lang="cs-CZ" sz="1100"/>
                        <a:t/>
                      </a:r>
                      <a:br>
                        <a:rPr lang="cs-CZ" sz="1100"/>
                      </a:br>
                      <a:r>
                        <a:rPr lang="cs-CZ" sz="1100"/>
                        <a:t>energy</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cs-CZ" sz="1100" dirty="0" err="1"/>
                        <a:t>Airburst</a:t>
                      </a:r>
                      <a:r>
                        <a:rPr lang="cs-CZ" sz="1100" dirty="0"/>
                        <a:t/>
                      </a:r>
                      <a:br>
                        <a:rPr lang="cs-CZ" sz="1100" dirty="0"/>
                      </a:br>
                      <a:r>
                        <a:rPr lang="cs-CZ" sz="1100" dirty="0" err="1"/>
                        <a:t>altitude</a:t>
                      </a:r>
                      <a:endParaRPr lang="cs-CZ" sz="1100" dirty="0"/>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cs-CZ" sz="1100"/>
                        <a:t>Average</a:t>
                      </a:r>
                      <a:br>
                        <a:rPr lang="cs-CZ" sz="1100"/>
                      </a:br>
                      <a:r>
                        <a:rPr lang="cs-CZ" sz="1100"/>
                        <a:t>frequency</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377855">
                <a:tc>
                  <a:txBody>
                    <a:bodyPr/>
                    <a:lstStyle/>
                    <a:p>
                      <a:r>
                        <a:rPr lang="cs-CZ" sz="1100"/>
                        <a:t>4 </a:t>
                      </a:r>
                      <a:r>
                        <a:rPr lang="cs-CZ" sz="1100" u="none" strike="noStrike">
                          <a:solidFill>
                            <a:srgbClr val="0B0080"/>
                          </a:solidFill>
                          <a:hlinkClick r:id="rId5" tooltip="Metre"/>
                        </a:rPr>
                        <a:t>m</a:t>
                      </a:r>
                      <a:r>
                        <a:rPr lang="cs-CZ" sz="1100"/>
                        <a:t> (13 </a:t>
                      </a:r>
                      <a:r>
                        <a:rPr lang="cs-CZ" sz="1100" u="none" strike="noStrike">
                          <a:solidFill>
                            <a:srgbClr val="0B0080"/>
                          </a:solidFill>
                          <a:hlinkClick r:id="rId6" tooltip="Foot (unit)"/>
                        </a:rPr>
                        <a:t>ft</a:t>
                      </a:r>
                      <a:r>
                        <a:rPr lang="cs-CZ" sz="1100"/>
                        <a: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3 </a:t>
                      </a:r>
                      <a:r>
                        <a:rPr lang="cs-CZ" sz="1100" u="none" strike="noStrike">
                          <a:solidFill>
                            <a:srgbClr val="0B0080"/>
                          </a:solidFill>
                          <a:hlinkClick r:id="rId7" tooltip="TNT equivalent"/>
                        </a:rPr>
                        <a:t>kt</a:t>
                      </a:r>
                      <a:endParaRPr lang="cs-CZ" sz="1100"/>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0.75 kt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42.5 </a:t>
                      </a:r>
                      <a:r>
                        <a:rPr lang="cs-CZ" sz="1100" u="none" strike="noStrike">
                          <a:solidFill>
                            <a:srgbClr val="0B0080"/>
                          </a:solidFill>
                          <a:hlinkClick r:id="rId8" tooltip="Kilometre"/>
                        </a:rPr>
                        <a:t>km</a:t>
                      </a:r>
                      <a:r>
                        <a:rPr lang="cs-CZ" sz="1100"/>
                        <a:t> (139,000 </a:t>
                      </a:r>
                      <a:r>
                        <a:rPr lang="cs-CZ" sz="1100" u="none" strike="noStrike">
                          <a:solidFill>
                            <a:srgbClr val="0B0080"/>
                          </a:solidFill>
                          <a:hlinkClick r:id="rId6" tooltip="Foot (unit)"/>
                        </a:rPr>
                        <a:t>ft</a:t>
                      </a:r>
                      <a:r>
                        <a:rPr lang="cs-CZ" sz="1100"/>
                        <a: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1.3 years</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2"/>
                  </a:ext>
                </a:extLst>
              </a:tr>
              <a:tr h="377855">
                <a:tc>
                  <a:txBody>
                    <a:bodyPr/>
                    <a:lstStyle/>
                    <a:p>
                      <a:r>
                        <a:rPr lang="cs-CZ" sz="1100"/>
                        <a:t>7 m (23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u="none" strike="noStrike">
                          <a:solidFill>
                            <a:srgbClr val="0B0080"/>
                          </a:solidFill>
                          <a:hlinkClick r:id="rId9" tooltip="Little Boy"/>
                        </a:rPr>
                        <a:t>16 kt</a:t>
                      </a:r>
                      <a:endParaRPr lang="cs-CZ" sz="1100"/>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5 kt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36.3 km (119,000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4.6 years</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3"/>
                  </a:ext>
                </a:extLst>
              </a:tr>
              <a:tr h="539793">
                <a:tc>
                  <a:txBody>
                    <a:bodyPr/>
                    <a:lstStyle/>
                    <a:p>
                      <a:r>
                        <a:rPr lang="cs-CZ" sz="1100"/>
                        <a:t>10 m (33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47 kt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u="none" strike="noStrike">
                          <a:solidFill>
                            <a:srgbClr val="0B0080"/>
                          </a:solidFill>
                          <a:hlinkClick r:id="rId10" tooltip="Fat Man"/>
                        </a:rPr>
                        <a:t>19 kt</a:t>
                      </a:r>
                      <a:endParaRPr lang="cs-CZ" sz="1100"/>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31.9 km (105,000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10.4 years</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4"/>
                  </a:ext>
                </a:extLst>
              </a:tr>
              <a:tr h="377855">
                <a:tc>
                  <a:txBody>
                    <a:bodyPr/>
                    <a:lstStyle/>
                    <a:p>
                      <a:r>
                        <a:rPr lang="cs-CZ" sz="1100"/>
                        <a:t>15 m (49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159 kt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u="none" strike="noStrike">
                          <a:solidFill>
                            <a:srgbClr val="0B0080"/>
                          </a:solidFill>
                          <a:hlinkClick r:id="rId11" tooltip="W76"/>
                        </a:rPr>
                        <a:t>82 kt</a:t>
                      </a:r>
                      <a:endParaRPr lang="cs-CZ" sz="1100"/>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26.4 km (87,000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27 years</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5"/>
                  </a:ext>
                </a:extLst>
              </a:tr>
              <a:tr h="377855">
                <a:tc>
                  <a:txBody>
                    <a:bodyPr/>
                    <a:lstStyle/>
                    <a:p>
                      <a:r>
                        <a:rPr lang="cs-CZ" sz="1100"/>
                        <a:t>20 m (66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376 kt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u="none" strike="noStrike">
                          <a:solidFill>
                            <a:srgbClr val="0B0080"/>
                          </a:solidFill>
                          <a:hlinkClick r:id="rId12" tooltip="TN 81"/>
                        </a:rPr>
                        <a:t>230 kt</a:t>
                      </a:r>
                      <a:endParaRPr lang="cs-CZ" sz="1100"/>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22.4 km (73,000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60 years</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6"/>
                  </a:ext>
                </a:extLst>
              </a:tr>
              <a:tr h="377855">
                <a:tc>
                  <a:txBody>
                    <a:bodyPr/>
                    <a:lstStyle/>
                    <a:p>
                      <a:r>
                        <a:rPr lang="cs-CZ" sz="1100"/>
                        <a:t>30 m (98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u="none" strike="noStrike">
                          <a:solidFill>
                            <a:srgbClr val="0B0080"/>
                          </a:solidFill>
                          <a:hlinkClick r:id="rId13" tooltip="B83 nuclear bomb"/>
                        </a:rPr>
                        <a:t>1.3</a:t>
                      </a:r>
                      <a:r>
                        <a:rPr lang="cs-CZ" sz="1100"/>
                        <a:t> </a:t>
                      </a:r>
                      <a:r>
                        <a:rPr lang="cs-CZ" sz="1100" u="none" strike="noStrike">
                          <a:solidFill>
                            <a:srgbClr val="0B0080"/>
                          </a:solidFill>
                          <a:hlinkClick r:id="rId7" tooltip="TNT equivalent"/>
                        </a:rPr>
                        <a:t>Mt</a:t>
                      </a:r>
                      <a:endParaRPr lang="cs-CZ" sz="1100"/>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930 kt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16.5 km (54,000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185 years</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7"/>
                  </a:ext>
                </a:extLst>
              </a:tr>
              <a:tr h="377855">
                <a:tc>
                  <a:txBody>
                    <a:bodyPr/>
                    <a:lstStyle/>
                    <a:p>
                      <a:r>
                        <a:rPr lang="cs-CZ" sz="1100"/>
                        <a:t>50 m (160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5.9 Mt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5.2 Mt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8.7 km (29,000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764 years</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8"/>
                  </a:ext>
                </a:extLst>
              </a:tr>
              <a:tr h="377855">
                <a:tc>
                  <a:txBody>
                    <a:bodyPr/>
                    <a:lstStyle/>
                    <a:p>
                      <a:r>
                        <a:rPr lang="cs-CZ" sz="1100"/>
                        <a:t>70 m (230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16 Mt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u="none" strike="noStrike">
                          <a:solidFill>
                            <a:srgbClr val="0B0080"/>
                          </a:solidFill>
                          <a:hlinkClick r:id="rId14" tooltip="Castle Bravo"/>
                        </a:rPr>
                        <a:t>15.2 Mt</a:t>
                      </a:r>
                      <a:endParaRPr lang="cs-CZ" sz="1100"/>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3.6 km (12,000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1900 years</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9"/>
                  </a:ext>
                </a:extLst>
              </a:tr>
              <a:tr h="377855">
                <a:tc>
                  <a:txBody>
                    <a:bodyPr/>
                    <a:lstStyle/>
                    <a:p>
                      <a:r>
                        <a:rPr lang="cs-CZ" sz="1100"/>
                        <a:t>85 m (279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29 Mt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28 Mt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a:t>0.58 km (1,900 ft)</a:t>
                      </a:r>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100" dirty="0"/>
                        <a:t>3300 </a:t>
                      </a:r>
                      <a:r>
                        <a:rPr lang="cs-CZ" sz="1100" dirty="0" err="1"/>
                        <a:t>years</a:t>
                      </a:r>
                      <a:endParaRPr lang="cs-CZ" sz="1100" dirty="0"/>
                    </a:p>
                  </a:txBody>
                  <a:tcPr marL="53979" marR="53979" marT="26990" marB="2699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0"/>
                  </a:ext>
                </a:extLst>
              </a:tr>
            </a:tbl>
          </a:graphicData>
        </a:graphic>
      </p:graphicFrame>
      <p:sp>
        <p:nvSpPr>
          <p:cNvPr id="149506" name="Rectangle 2"/>
          <p:cNvSpPr>
            <a:spLocks noChangeArrowheads="1"/>
          </p:cNvSpPr>
          <p:nvPr/>
        </p:nvSpPr>
        <p:spPr bwMode="auto">
          <a:xfrm>
            <a:off x="1151880" y="395461"/>
            <a:ext cx="7614585" cy="279757"/>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449263" rtl="0" eaLnBrk="0" fontAlgn="base" latinLnBrk="0" hangingPunct="0">
              <a:lnSpc>
                <a:spcPct val="87000"/>
              </a:lnSpc>
              <a:spcBef>
                <a:spcPct val="0"/>
              </a:spcBef>
              <a:spcAft>
                <a:spcPct val="0"/>
              </a:spcAft>
              <a:buClr>
                <a:srgbClr val="000000"/>
              </a:buClr>
              <a:buSzPct val="45000"/>
              <a:buFont typeface="Wingdings" pitchFamily="2" charset="2"/>
              <a:buNone/>
              <a:tabLst/>
            </a:pPr>
            <a:r>
              <a:rPr kumimoji="0" lang="en-GB" sz="1000" b="0" i="0" u="none" strike="noStrike" cap="none" normalizeH="0" baseline="0" dirty="0" smtClean="0">
                <a:ln>
                  <a:noFill/>
                </a:ln>
                <a:solidFill>
                  <a:srgbClr val="252525"/>
                </a:solidFill>
                <a:effectLst/>
                <a:latin typeface="Arial" charset="0"/>
                <a:cs typeface="Arial" charset="0"/>
              </a:rPr>
              <a:t>(</a:t>
            </a:r>
            <a:r>
              <a:rPr kumimoji="0" lang="en-GB" sz="1400" b="0" i="0" u="none" strike="noStrike" cap="none" normalizeH="0" baseline="0" dirty="0" smtClean="0">
                <a:ln>
                  <a:noFill/>
                </a:ln>
                <a:solidFill>
                  <a:srgbClr val="252525"/>
                </a:solidFill>
                <a:effectLst/>
                <a:latin typeface="Arial" charset="0"/>
                <a:cs typeface="Arial" charset="0"/>
              </a:rPr>
              <a:t>The tables above use a density of 2600 kg/m</a:t>
            </a:r>
            <a:r>
              <a:rPr kumimoji="0" lang="en-GB" sz="1400" b="0" i="0" u="none" strike="noStrike" cap="none" normalizeH="0" baseline="30000" dirty="0" smtClean="0">
                <a:ln>
                  <a:noFill/>
                </a:ln>
                <a:solidFill>
                  <a:srgbClr val="252525"/>
                </a:solidFill>
                <a:effectLst/>
                <a:latin typeface="Arial" charset="0"/>
                <a:cs typeface="Arial" charset="0"/>
              </a:rPr>
              <a:t>3</a:t>
            </a:r>
            <a:r>
              <a:rPr kumimoji="0" lang="en-GB" sz="1400" b="0" i="0" u="none" strike="noStrike" cap="none" normalizeH="0" baseline="0" dirty="0" smtClean="0">
                <a:ln>
                  <a:noFill/>
                </a:ln>
                <a:solidFill>
                  <a:srgbClr val="252525"/>
                </a:solidFill>
                <a:effectLst/>
                <a:latin typeface="Arial" charset="0"/>
                <a:cs typeface="Arial" charset="0"/>
              </a:rPr>
              <a:t>, velocity of 17 km/s, and an angle of 45 degree</a:t>
            </a:r>
            <a:endParaRPr kumimoji="0" lang="en-GB" sz="1400" b="0" i="0" u="none" strike="noStrike" cap="none" normalizeH="0" baseline="0" dirty="0" smtClean="0">
              <a:ln>
                <a:noFill/>
              </a:ln>
              <a:solidFill>
                <a:schemeClr val="bg1"/>
              </a:solidFill>
              <a:effectLst/>
              <a:latin typeface="Arial" charset="0"/>
            </a:endParaRPr>
          </a:p>
        </p:txBody>
      </p:sp>
      <p:graphicFrame>
        <p:nvGraphicFramePr>
          <p:cNvPr id="4" name="Tabulka 3"/>
          <p:cNvGraphicFramePr>
            <a:graphicFrameLocks noGrp="1"/>
          </p:cNvGraphicFramePr>
          <p:nvPr/>
        </p:nvGraphicFramePr>
        <p:xfrm>
          <a:off x="5328344" y="1475581"/>
          <a:ext cx="4332625" cy="4612880"/>
        </p:xfrm>
        <a:graphic>
          <a:graphicData uri="http://schemas.openxmlformats.org/drawingml/2006/table">
            <a:tbl>
              <a:tblPr/>
              <a:tblGrid>
                <a:gridCol w="866525">
                  <a:extLst>
                    <a:ext uri="{9D8B030D-6E8A-4147-A177-3AD203B41FA5}">
                      <a16:colId xmlns:a16="http://schemas.microsoft.com/office/drawing/2014/main" val="20000"/>
                    </a:ext>
                  </a:extLst>
                </a:gridCol>
                <a:gridCol w="866525">
                  <a:extLst>
                    <a:ext uri="{9D8B030D-6E8A-4147-A177-3AD203B41FA5}">
                      <a16:colId xmlns:a16="http://schemas.microsoft.com/office/drawing/2014/main" val="20001"/>
                    </a:ext>
                  </a:extLst>
                </a:gridCol>
                <a:gridCol w="866525">
                  <a:extLst>
                    <a:ext uri="{9D8B030D-6E8A-4147-A177-3AD203B41FA5}">
                      <a16:colId xmlns:a16="http://schemas.microsoft.com/office/drawing/2014/main" val="20002"/>
                    </a:ext>
                  </a:extLst>
                </a:gridCol>
                <a:gridCol w="866525">
                  <a:extLst>
                    <a:ext uri="{9D8B030D-6E8A-4147-A177-3AD203B41FA5}">
                      <a16:colId xmlns:a16="http://schemas.microsoft.com/office/drawing/2014/main" val="20003"/>
                    </a:ext>
                  </a:extLst>
                </a:gridCol>
                <a:gridCol w="866525">
                  <a:extLst>
                    <a:ext uri="{9D8B030D-6E8A-4147-A177-3AD203B41FA5}">
                      <a16:colId xmlns:a16="http://schemas.microsoft.com/office/drawing/2014/main" val="20004"/>
                    </a:ext>
                  </a:extLst>
                </a:gridCol>
              </a:tblGrid>
              <a:tr h="766363">
                <a:tc>
                  <a:txBody>
                    <a:bodyPr/>
                    <a:lstStyle/>
                    <a:p>
                      <a:pPr algn="ctr"/>
                      <a:r>
                        <a:rPr lang="cs-CZ" sz="1200" dirty="0" err="1"/>
                        <a:t>Impactor</a:t>
                      </a:r>
                      <a:r>
                        <a:rPr lang="cs-CZ" sz="1200" dirty="0"/>
                        <a:t/>
                      </a:r>
                      <a:br>
                        <a:rPr lang="cs-CZ" sz="1200" dirty="0"/>
                      </a:br>
                      <a:r>
                        <a:rPr lang="cs-CZ" sz="1200" dirty="0" err="1"/>
                        <a:t>diameter</a:t>
                      </a:r>
                      <a:endParaRPr lang="cs-CZ" sz="1200" dirty="0"/>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sz="1200" u="none" strike="noStrike">
                          <a:solidFill>
                            <a:srgbClr val="0B0080"/>
                          </a:solidFill>
                          <a:hlinkClick r:id="rId3" tooltip="Kinetic energy"/>
                        </a:rPr>
                        <a:t>Kinetic energy</a:t>
                      </a:r>
                      <a:r>
                        <a:rPr lang="en-US" sz="1200"/>
                        <a:t> at</a:t>
                      </a:r>
                      <a:br>
                        <a:rPr lang="en-US" sz="1200"/>
                      </a:br>
                      <a:r>
                        <a:rPr lang="en-US" sz="1200"/>
                        <a:t>atmospheric entry</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cs-CZ" sz="1200"/>
                        <a:t>Impact</a:t>
                      </a:r>
                      <a:br>
                        <a:rPr lang="cs-CZ" sz="1200"/>
                      </a:br>
                      <a:r>
                        <a:rPr lang="cs-CZ" sz="1200"/>
                        <a:t>energy</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cs-CZ" sz="1200"/>
                        <a:t>Crater</a:t>
                      </a:r>
                      <a:br>
                        <a:rPr lang="cs-CZ" sz="1200"/>
                      </a:br>
                      <a:r>
                        <a:rPr lang="cs-CZ" sz="1200"/>
                        <a:t>diameter</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cs-CZ" sz="1200"/>
                        <a:t>Average</a:t>
                      </a:r>
                      <a:br>
                        <a:rPr lang="cs-CZ" sz="1200"/>
                      </a:br>
                      <a:r>
                        <a:rPr lang="cs-CZ" sz="1200"/>
                        <a:t>frequency</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412657">
                <a:tc>
                  <a:txBody>
                    <a:bodyPr/>
                    <a:lstStyle/>
                    <a:p>
                      <a:r>
                        <a:rPr lang="cs-CZ" sz="1200"/>
                        <a:t>100 </a:t>
                      </a:r>
                      <a:r>
                        <a:rPr lang="cs-CZ" sz="1200" u="none" strike="noStrike">
                          <a:solidFill>
                            <a:srgbClr val="0B0080"/>
                          </a:solidFill>
                          <a:hlinkClick r:id="rId5" tooltip="Metre"/>
                        </a:rPr>
                        <a:t>m</a:t>
                      </a:r>
                      <a:r>
                        <a:rPr lang="cs-CZ" sz="1200"/>
                        <a:t> (330 </a:t>
                      </a:r>
                      <a:r>
                        <a:rPr lang="cs-CZ" sz="1200" u="none" strike="noStrike">
                          <a:solidFill>
                            <a:srgbClr val="0B0080"/>
                          </a:solidFill>
                          <a:hlinkClick r:id="rId6" tooltip="Foot (unit)"/>
                        </a:rPr>
                        <a:t>ft</a:t>
                      </a:r>
                      <a:r>
                        <a:rPr lang="cs-CZ" sz="1200"/>
                        <a: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47 </a:t>
                      </a:r>
                      <a:r>
                        <a:rPr lang="cs-CZ" sz="1200" u="none" strike="noStrike">
                          <a:solidFill>
                            <a:srgbClr val="0B0080"/>
                          </a:solidFill>
                          <a:hlinkClick r:id="rId7" tooltip="TNT equivalent"/>
                        </a:rPr>
                        <a:t>Mt</a:t>
                      </a:r>
                      <a:endParaRPr lang="cs-CZ" sz="1200"/>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38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1.2 </a:t>
                      </a:r>
                      <a:r>
                        <a:rPr lang="cs-CZ" sz="1200" u="none" strike="noStrike">
                          <a:solidFill>
                            <a:srgbClr val="0B0080"/>
                          </a:solidFill>
                          <a:hlinkClick r:id="rId8" tooltip="Kilometre"/>
                        </a:rPr>
                        <a:t>km</a:t>
                      </a:r>
                      <a:r>
                        <a:rPr lang="cs-CZ" sz="1200"/>
                        <a:t> (0.75 </a:t>
                      </a:r>
                      <a:r>
                        <a:rPr lang="cs-CZ" sz="1200" u="none" strike="noStrike">
                          <a:solidFill>
                            <a:srgbClr val="0B0080"/>
                          </a:solidFill>
                          <a:hlinkClick r:id="rId15" tooltip="Mile"/>
                        </a:rPr>
                        <a:t>mi</a:t>
                      </a:r>
                      <a:r>
                        <a:rPr lang="cs-CZ" sz="1200"/>
                        <a: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5200 years</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1"/>
                  </a:ext>
                </a:extLst>
              </a:tr>
              <a:tr h="412657">
                <a:tc>
                  <a:txBody>
                    <a:bodyPr/>
                    <a:lstStyle/>
                    <a:p>
                      <a:r>
                        <a:rPr lang="cs-CZ" sz="1200"/>
                        <a:t>130 m (430 ft)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dirty="0"/>
                        <a:t>103 </a:t>
                      </a:r>
                      <a:r>
                        <a:rPr lang="cs-CZ" sz="1200" dirty="0" err="1"/>
                        <a:t>Mt</a:t>
                      </a:r>
                      <a:endParaRPr lang="cs-CZ" sz="1200" dirty="0"/>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dirty="0"/>
                        <a:t>64.8 </a:t>
                      </a:r>
                      <a:r>
                        <a:rPr lang="cs-CZ" sz="1200" dirty="0" err="1"/>
                        <a:t>Mt</a:t>
                      </a:r>
                      <a:endParaRPr lang="cs-CZ" sz="1200" dirty="0"/>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dirty="0"/>
                        <a:t>2 km (1.2 mi)</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dirty="0"/>
                        <a:t>11000 </a:t>
                      </a:r>
                      <a:r>
                        <a:rPr lang="cs-CZ" sz="1200" dirty="0" err="1"/>
                        <a:t>years</a:t>
                      </a:r>
                      <a:endParaRPr lang="cs-CZ" sz="1200" dirty="0"/>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2"/>
                  </a:ext>
                </a:extLst>
              </a:tr>
              <a:tr h="412657">
                <a:tc>
                  <a:txBody>
                    <a:bodyPr/>
                    <a:lstStyle/>
                    <a:p>
                      <a:r>
                        <a:rPr lang="cs-CZ" sz="1200"/>
                        <a:t>150 m (490 ft)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159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71.5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2.4 km (1.5 mi)</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16000 years</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3"/>
                  </a:ext>
                </a:extLst>
              </a:tr>
              <a:tr h="412657">
                <a:tc>
                  <a:txBody>
                    <a:bodyPr/>
                    <a:lstStyle/>
                    <a:p>
                      <a:r>
                        <a:rPr lang="cs-CZ" sz="1200"/>
                        <a:t>200 m (660 ft)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376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261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3 km (1.9 mi)</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36000 years</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4"/>
                  </a:ext>
                </a:extLst>
              </a:tr>
              <a:tr h="412657">
                <a:tc>
                  <a:txBody>
                    <a:bodyPr/>
                    <a:lstStyle/>
                    <a:p>
                      <a:r>
                        <a:rPr lang="cs-CZ" sz="1200"/>
                        <a:t>250 m (820 ft)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734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598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3.8 km (2.4 mi)</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59000 years</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5"/>
                  </a:ext>
                </a:extLst>
              </a:tr>
              <a:tr h="412657">
                <a:tc>
                  <a:txBody>
                    <a:bodyPr/>
                    <a:lstStyle/>
                    <a:p>
                      <a:r>
                        <a:rPr lang="cs-CZ" sz="1200"/>
                        <a:t>300 m (980 ft)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1270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1110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4.6 km (2.9 mi)</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73000 years</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6"/>
                  </a:ext>
                </a:extLst>
              </a:tr>
              <a:tr h="412657">
                <a:tc>
                  <a:txBody>
                    <a:bodyPr/>
                    <a:lstStyle/>
                    <a:p>
                      <a:r>
                        <a:rPr lang="cs-CZ" sz="1200"/>
                        <a:t>400 m (1,300 ft)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3010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2800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6 km (3.7 mi)</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100000 years</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7"/>
                  </a:ext>
                </a:extLst>
              </a:tr>
              <a:tr h="412657">
                <a:tc>
                  <a:txBody>
                    <a:bodyPr/>
                    <a:lstStyle/>
                    <a:p>
                      <a:r>
                        <a:rPr lang="cs-CZ" sz="1200"/>
                        <a:t>700 m (2,300 ft)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16100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15700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10 km (6.2 mi)</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190000 years</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8"/>
                  </a:ext>
                </a:extLst>
              </a:tr>
              <a:tr h="412657">
                <a:tc>
                  <a:txBody>
                    <a:bodyPr/>
                    <a:lstStyle/>
                    <a:p>
                      <a:r>
                        <a:rPr lang="cs-CZ" sz="1200"/>
                        <a:t>1,000 m (3,300 ft)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47000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46300 Mt</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a:t>13.6 km (8.5 mi)</a:t>
                      </a:r>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cs-CZ" sz="1200" dirty="0"/>
                        <a:t>440000 </a:t>
                      </a:r>
                      <a:r>
                        <a:rPr lang="cs-CZ" sz="1200" dirty="0" err="1"/>
                        <a:t>years</a:t>
                      </a:r>
                      <a:endParaRPr lang="cs-CZ" sz="1200" dirty="0"/>
                    </a:p>
                  </a:txBody>
                  <a:tcPr marL="58951" marR="58951" marT="29476" marB="2947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87000"/>
          </a:lnSpc>
          <a:spcBef>
            <a:spcPct val="0"/>
          </a:spcBef>
          <a:spcAft>
            <a:spcPct val="0"/>
          </a:spcAft>
          <a:buClr>
            <a:srgbClr val="000000"/>
          </a:buClr>
          <a:buSzPct val="45000"/>
          <a:buFont typeface="Wingdings" pitchFamily="2" charset="2"/>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87000"/>
          </a:lnSpc>
          <a:spcBef>
            <a:spcPct val="0"/>
          </a:spcBef>
          <a:spcAft>
            <a:spcPct val="0"/>
          </a:spcAft>
          <a:buClr>
            <a:srgbClr val="000000"/>
          </a:buClr>
          <a:buSzPct val="45000"/>
          <a:buFont typeface="Wingdings" pitchFamily="2" charset="2"/>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2240</TotalTime>
  <Words>1924</Words>
  <Application>Microsoft Office PowerPoint</Application>
  <PresentationFormat>Vlastní</PresentationFormat>
  <Paragraphs>458</Paragraphs>
  <Slides>62</Slides>
  <Notes>58</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62</vt:i4>
      </vt:variant>
    </vt:vector>
  </HeadingPairs>
  <TitlesOfParts>
    <vt:vector size="70" baseType="lpstr">
      <vt:lpstr>Arial</vt:lpstr>
      <vt:lpstr>Lucida Sans Unicode</vt:lpstr>
      <vt:lpstr>Symbol</vt:lpstr>
      <vt:lpstr>Tahoma</vt:lpstr>
      <vt:lpstr>Times New Roman</vt:lpstr>
      <vt:lpstr>Wingdings</vt:lpstr>
      <vt:lpstr>Výchozí návrh</vt:lpstr>
      <vt:lpstr>Graf</vt:lpstr>
      <vt:lpstr> </vt:lpstr>
      <vt:lpstr>Původ meteroritů, komet, planetek</vt:lpstr>
      <vt:lpstr>Měsíc</vt:lpstr>
      <vt:lpstr>Dráhy planetek a meteoritů, srážky se Zemí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Barringerův kráter</vt:lpstr>
      <vt:lpstr>Kráter Chicxulub - Yucatán  (dopad na hranici druhohor a třetihor) - tíhová mapa:</vt:lpstr>
      <vt:lpstr>Prezentace aplikace PowerPoint</vt:lpstr>
      <vt:lpstr>Ries, Steinheim,   Zdrojová oblast vltavínů,  kráter o průměru cca 2,5 km vznikl dopadem dvojčete meteoritu, který vytvořil Ries –14,5 Ma  Je dobře patrný centrální pahorek i kráterové valy v okolí.</vt:lpstr>
      <vt:lpstr>Prezentace aplikace PowerPoint</vt:lpstr>
      <vt:lpstr>Prezentace aplikace PowerPoint</vt:lpstr>
      <vt:lpstr>Prezentace aplikace PowerPoint</vt:lpstr>
      <vt:lpstr>Prezentace aplikace PowerPoint</vt:lpstr>
      <vt:lpstr>Prezentace aplikace PowerPoint</vt:lpstr>
      <vt:lpstr>Oficiálně uznávané impakty v roce 2007</vt:lpstr>
      <vt:lpstr>většina známých impaktů:</vt:lpstr>
      <vt:lpstr>možný počet impaktů větších než 50 km - extrapolace:</vt:lpstr>
      <vt:lpstr>Projevy impaktu</vt:lpstr>
      <vt:lpstr>Prezentace aplikace PowerPoint</vt:lpstr>
      <vt:lpstr>Kráterová tavenina</vt:lpstr>
      <vt:lpstr>Sudbury</vt:lpstr>
      <vt:lpstr>kontaminace iridiem</vt:lpstr>
      <vt:lpstr>Odchylky kráterové taveniny od složení roztaveného materiálu (bez kontaminace)</vt:lpstr>
      <vt:lpstr>vypařování  (experimenty ve vakuu – Bazilevskij et al., 1983) </vt:lpstr>
      <vt:lpstr>impaktová skla "autochtonní" (relat. nepřemístěná tavenina)</vt:lpstr>
      <vt:lpstr>impaktní tavenina – Ries -sklo, zbytky křemene, lechatelierit</vt:lpstr>
      <vt:lpstr>Sférule</vt:lpstr>
      <vt:lpstr>sférule z vrstvy staré cca 370 Ma (globální událost) (Claeys a Casier, 1994)  - velmi bohaté Al (až ~30 % Al2O3)</vt:lpstr>
      <vt:lpstr>Tektity</vt:lpstr>
      <vt:lpstr>Prezentace aplikace PowerPoint</vt:lpstr>
      <vt:lpstr>tektity</vt:lpstr>
      <vt:lpstr>Prezentace aplikace PowerPoint</vt:lpstr>
      <vt:lpstr>Složení tektitů</vt:lpstr>
      <vt:lpstr>Složení moldavitů</vt:lpstr>
      <vt:lpstr>tvarování lechatelieritu - důkaz nízké viskozity → vysoká teplota (max. ~1800°C – jen krátce)</vt:lpstr>
      <vt:lpstr>Zdrojová oblast vltavínů - Ries kráter o průměru cca 24 km vznikl dopadem tělesa o průměru cca 1,5 km. </vt:lpstr>
      <vt:lpstr>Pádová pole vltavínů a trajektorie letu v závislosti na objemové hustotě  - hustší tektity dopadají dále od kráteru Ries</vt:lpstr>
      <vt:lpstr>Závislost trajektorie letu na počáteční rychlosti - existuje optimální rychlost, pro kterou materiál doletí nejdále. Pro větší rychlosti se dříve vypaří.</vt:lpstr>
      <vt:lpstr>Závislost trajektorie letu na koeficientu odporu vzduchu pro těleso o hmotnosti 100t a počáteční rychlosti 3500 m/s</vt:lpstr>
      <vt:lpstr>Závislost teploty, rychlosti a hmotnosti na vzdálenosti od Riesu - největší úbytek hmotnosti (až 100%) je při prvním průchodu atmosférou. Zde dochází k prohřívání materiálu a jeho homogenizaci.</vt:lpstr>
      <vt:lpstr>shrnutí - vltavíny</vt:lpstr>
      <vt:lpstr>Prezentace aplikace PowerPoint</vt:lpstr>
      <vt:lpstr>Měsíční skla</vt:lpstr>
      <vt:lpstr>Prezentace aplikace PowerPoint</vt:lpstr>
      <vt:lpstr>planární deformace minerálů: počínající amorfizace?</vt:lpstr>
      <vt:lpstr>křemen - neštěpný minerál!</vt:lpstr>
      <vt:lpstr>Prezentace aplikace PowerPoint</vt:lpstr>
      <vt:lpstr>šokový křemen i v Českém masívu?</vt:lpstr>
      <vt:lpstr>Prezentace aplikace PowerPoint</vt:lpstr>
      <vt:lpstr>Prezentace aplikace PowerPoint</vt:lpstr>
      <vt:lpstr>Pseudotachylity</vt:lpstr>
      <vt:lpstr>žíly pseudotachylitu: chemicky shodné s okolní horninou</vt:lpstr>
      <vt:lpstr>Pseudotachylity i v Čechách?</vt:lpstr>
      <vt:lpstr>Poměr hlavních prvků ve světlé a tmavé složce (data: Fediuková, Suk 1979; Matějka, 1991; Rajlich, Stejskal 2006; Mengel et al., 2001)</vt:lpstr>
      <vt:lpstr>Granátová skála - rekrystalovaný pseudotachylit? (Rajlich, 2005)</vt:lpstr>
      <vt:lpstr>výběr z literatury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Impakty   - dopady kosmických těles</dc:title>
  <dc:creator>Vasek</dc:creator>
  <cp:lastModifiedBy>VK</cp:lastModifiedBy>
  <cp:revision>62</cp:revision>
  <dcterms:modified xsi:type="dcterms:W3CDTF">2018-05-09T08:27:36Z</dcterms:modified>
</cp:coreProperties>
</file>