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31.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2" r:id="rId2"/>
    <p:sldMasterId id="2147483750" r:id="rId3"/>
  </p:sldMasterIdLst>
  <p:notesMasterIdLst>
    <p:notesMasterId r:id="rId89"/>
  </p:notesMasterIdLst>
  <p:handoutMasterIdLst>
    <p:handoutMasterId r:id="rId90"/>
  </p:handoutMasterIdLst>
  <p:sldIdLst>
    <p:sldId id="259" r:id="rId4"/>
    <p:sldId id="340" r:id="rId5"/>
    <p:sldId id="258" r:id="rId6"/>
    <p:sldId id="260" r:id="rId7"/>
    <p:sldId id="265" r:id="rId8"/>
    <p:sldId id="426" r:id="rId9"/>
    <p:sldId id="261" r:id="rId10"/>
    <p:sldId id="266" r:id="rId11"/>
    <p:sldId id="373" r:id="rId12"/>
    <p:sldId id="374" r:id="rId13"/>
    <p:sldId id="267" r:id="rId14"/>
    <p:sldId id="268" r:id="rId15"/>
    <p:sldId id="270" r:id="rId16"/>
    <p:sldId id="274" r:id="rId17"/>
    <p:sldId id="273" r:id="rId18"/>
    <p:sldId id="322" r:id="rId19"/>
    <p:sldId id="385" r:id="rId20"/>
    <p:sldId id="386" r:id="rId21"/>
    <p:sldId id="387" r:id="rId22"/>
    <p:sldId id="388" r:id="rId23"/>
    <p:sldId id="389" r:id="rId24"/>
    <p:sldId id="390" r:id="rId25"/>
    <p:sldId id="395" r:id="rId26"/>
    <p:sldId id="391" r:id="rId27"/>
    <p:sldId id="392" r:id="rId28"/>
    <p:sldId id="324" r:id="rId29"/>
    <p:sldId id="396" r:id="rId30"/>
    <p:sldId id="397" r:id="rId31"/>
    <p:sldId id="275" r:id="rId32"/>
    <p:sldId id="344" r:id="rId33"/>
    <p:sldId id="398" r:id="rId34"/>
    <p:sldId id="359" r:id="rId35"/>
    <p:sldId id="319" r:id="rId36"/>
    <p:sldId id="400" r:id="rId37"/>
    <p:sldId id="402" r:id="rId38"/>
    <p:sldId id="401" r:id="rId39"/>
    <p:sldId id="403" r:id="rId40"/>
    <p:sldId id="404" r:id="rId41"/>
    <p:sldId id="371" r:id="rId42"/>
    <p:sldId id="405" r:id="rId43"/>
    <p:sldId id="429" r:id="rId44"/>
    <p:sldId id="431" r:id="rId45"/>
    <p:sldId id="432" r:id="rId46"/>
    <p:sldId id="351" r:id="rId47"/>
    <p:sldId id="314" r:id="rId48"/>
    <p:sldId id="357" r:id="rId49"/>
    <p:sldId id="347" r:id="rId50"/>
    <p:sldId id="328" r:id="rId51"/>
    <p:sldId id="407" r:id="rId52"/>
    <p:sldId id="384" r:id="rId53"/>
    <p:sldId id="348" r:id="rId54"/>
    <p:sldId id="408" r:id="rId55"/>
    <p:sldId id="411" r:id="rId56"/>
    <p:sldId id="412" r:id="rId57"/>
    <p:sldId id="354" r:id="rId58"/>
    <p:sldId id="327" r:id="rId59"/>
    <p:sldId id="353" r:id="rId60"/>
    <p:sldId id="352" r:id="rId61"/>
    <p:sldId id="427" r:id="rId62"/>
    <p:sldId id="358" r:id="rId63"/>
    <p:sldId id="315" r:id="rId64"/>
    <p:sldId id="415" r:id="rId65"/>
    <p:sldId id="416" r:id="rId66"/>
    <p:sldId id="417" r:id="rId67"/>
    <p:sldId id="361" r:id="rId68"/>
    <p:sldId id="418" r:id="rId69"/>
    <p:sldId id="326" r:id="rId70"/>
    <p:sldId id="363" r:id="rId71"/>
    <p:sldId id="428" r:id="rId72"/>
    <p:sldId id="335" r:id="rId73"/>
    <p:sldId id="365" r:id="rId74"/>
    <p:sldId id="376" r:id="rId75"/>
    <p:sldId id="419" r:id="rId76"/>
    <p:sldId id="362" r:id="rId77"/>
    <p:sldId id="378" r:id="rId78"/>
    <p:sldId id="422" r:id="rId79"/>
    <p:sldId id="423" r:id="rId80"/>
    <p:sldId id="360" r:id="rId81"/>
    <p:sldId id="368" r:id="rId82"/>
    <p:sldId id="430" r:id="rId83"/>
    <p:sldId id="425" r:id="rId84"/>
    <p:sldId id="332" r:id="rId85"/>
    <p:sldId id="424" r:id="rId86"/>
    <p:sldId id="379" r:id="rId87"/>
    <p:sldId id="325"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008" userDrawn="1">
          <p15:clr>
            <a:srgbClr val="A4A3A4"/>
          </p15:clr>
        </p15:guide>
        <p15:guide id="3" orient="horz" pos="3792" userDrawn="1">
          <p15:clr>
            <a:srgbClr val="A4A3A4"/>
          </p15:clr>
        </p15:guide>
        <p15:guide id="4" orient="horz" pos="1152" userDrawn="1">
          <p15:clr>
            <a:srgbClr val="A4A3A4"/>
          </p15:clr>
        </p15:guide>
        <p15:guide id="5" orient="horz" pos="3360" userDrawn="1">
          <p15:clr>
            <a:srgbClr val="A4A3A4"/>
          </p15:clr>
        </p15:guide>
        <p15:guide id="6" orient="horz" pos="3072" userDrawn="1">
          <p15:clr>
            <a:srgbClr val="A4A3A4"/>
          </p15:clr>
        </p15:guide>
        <p15:guide id="7" orient="horz" pos="864" userDrawn="1">
          <p15:clr>
            <a:srgbClr val="A4A3A4"/>
          </p15:clr>
        </p15:guide>
        <p15:guide id="8" orient="horz" pos="528" userDrawn="1">
          <p15:clr>
            <a:srgbClr val="A4A3A4"/>
          </p15:clr>
        </p15:guide>
        <p15:guide id="9" orient="horz" pos="2784" userDrawn="1">
          <p15:clr>
            <a:srgbClr val="A4A3A4"/>
          </p15:clr>
        </p15:guide>
        <p15:guide id="10" pos="2880" userDrawn="1">
          <p15:clr>
            <a:srgbClr val="A4A3A4"/>
          </p15:clr>
        </p15:guide>
        <p15:guide id="11" pos="719" userDrawn="1">
          <p15:clr>
            <a:srgbClr val="A4A3A4"/>
          </p15:clr>
        </p15:guide>
        <p15:guide id="12" pos="5257" userDrawn="1">
          <p15:clr>
            <a:srgbClr val="A4A3A4"/>
          </p15:clr>
        </p15:guide>
        <p15:guide id="13" pos="5041" userDrawn="1">
          <p15:clr>
            <a:srgbClr val="A4A3A4"/>
          </p15:clr>
        </p15:guide>
        <p15:guide id="14" pos="4608" userDrawn="1">
          <p15:clr>
            <a:srgbClr val="A4A3A4"/>
          </p15:clr>
        </p15:guide>
        <p15:guide id="15" pos="2988" userDrawn="1">
          <p15:clr>
            <a:srgbClr val="A4A3A4"/>
          </p15:clr>
        </p15:guide>
        <p15:guide id="16" pos="395" userDrawn="1">
          <p15:clr>
            <a:srgbClr val="A4A3A4"/>
          </p15:clr>
        </p15:guide>
        <p15:guide id="17" pos="53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98103A-3670-4A3C-B346-BD46B56CC0AC}" v="29" dt="2024-12-08T21:25:44.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p:cViewPr varScale="1">
        <p:scale>
          <a:sx n="115" d="100"/>
          <a:sy n="115" d="100"/>
        </p:scale>
        <p:origin x="1790" y="72"/>
      </p:cViewPr>
      <p:guideLst>
        <p:guide orient="horz" pos="2160"/>
        <p:guide orient="horz" pos="1008"/>
        <p:guide orient="horz" pos="3792"/>
        <p:guide orient="horz" pos="1152"/>
        <p:guide orient="horz" pos="3360"/>
        <p:guide orient="horz" pos="3072"/>
        <p:guide orient="horz" pos="864"/>
        <p:guide orient="horz" pos="528"/>
        <p:guide orient="horz" pos="2784"/>
        <p:guide pos="2880"/>
        <p:guide pos="719"/>
        <p:guide pos="5257"/>
        <p:guide pos="5041"/>
        <p:guide pos="4608"/>
        <p:guide pos="2988"/>
        <p:guide pos="395"/>
        <p:guide pos="5365"/>
      </p:guideLst>
    </p:cSldViewPr>
  </p:slideViewPr>
  <p:notesTextViewPr>
    <p:cViewPr>
      <p:scale>
        <a:sx n="3" d="2"/>
        <a:sy n="3" d="2"/>
      </p:scale>
      <p:origin x="0" y="0"/>
    </p:cViewPr>
  </p:notesTextViewPr>
  <p:notesViewPr>
    <p:cSldViewPr>
      <p:cViewPr varScale="1">
        <p:scale>
          <a:sx n="79" d="100"/>
          <a:sy n="79" d="100"/>
        </p:scale>
        <p:origin x="148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handoutMaster" Target="handoutMasters/handoutMaster1.xml"/><Relationship Id="rId95" Type="http://schemas.microsoft.com/office/2015/10/relationships/revisionInfo" Target="revisionInfo.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1.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cs-CZ" smtClean="0"/>
              <a:t>30.12.2024</a:t>
            </a:fld>
            <a:endParaRPr lang="cs-CZ" dirty="0"/>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lang="cs-CZ" smtClean="0"/>
              <a:t>‹#›</a:t>
            </a:fld>
            <a:endParaRPr lang="cs-CZ" dirty="0"/>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cs-CZ" smtClean="0"/>
              <a:t>30.12.2024</a:t>
            </a:fld>
            <a:endParaRPr lang="cs-CZ" dirty="0"/>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zápatí 6"/>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lang="cs-CZ" smtClean="0"/>
              <a:t>‹#›</a:t>
            </a:fld>
            <a:endParaRPr lang="cs-CZ" dirty="0"/>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Vypovídají důkazy ranného života o tom, že je vznik života snadný a ve vesmíru častý? To, že tu jsme, podmiňuje, že musela vzniknout inteligence. Pokud je ale její vznik obtížný, potom je logické, že budeme pozorovat ranný vznik života – jinak by neměla dost času na svou evoluci. Kovariance. Jak řešit? Objektivní </a:t>
            </a:r>
            <a:r>
              <a:rPr lang="cs-CZ" dirty="0" err="1"/>
              <a:t>bayesiánská</a:t>
            </a:r>
            <a:r>
              <a:rPr lang="cs-CZ" dirty="0"/>
              <a:t> analýza. Klasické doklady – asi 3-4:1 pravděpodobnost, že vznik života snadný a 3:2 že vznik inteligence těžký. Nic nemění ani předpoklad, že inteligentní civilizace vznikla už po </a:t>
            </a:r>
            <a:r>
              <a:rPr lang="cs-CZ" dirty="0" err="1"/>
              <a:t>terestrializaci</a:t>
            </a:r>
            <a:r>
              <a:rPr lang="cs-CZ" dirty="0"/>
              <a:t>. ALE moderní důkazy umisťující vznik života 4,2 mld let do minulosti </a:t>
            </a:r>
            <a:r>
              <a:rPr lang="cs-CZ" b="0" dirty="0">
                <a:solidFill>
                  <a:srgbClr val="FF0000"/>
                </a:solidFill>
              </a:rPr>
              <a:t>a prodlužující očekávanou  obyvatelnost Země </a:t>
            </a:r>
            <a:r>
              <a:rPr lang="cs-CZ" b="0" dirty="0">
                <a:solidFill>
                  <a:srgbClr val="FF0000"/>
                </a:solidFill>
                <a:sym typeface="Wingdings" panose="05000000000000000000" pitchFamily="2" charset="2"/>
              </a:rPr>
              <a:t> </a:t>
            </a:r>
            <a:r>
              <a:rPr lang="cs-CZ" dirty="0"/>
              <a:t>&gt;10:1, že vznik života snadný.</a:t>
            </a:r>
          </a:p>
        </p:txBody>
      </p:sp>
      <p:sp>
        <p:nvSpPr>
          <p:cNvPr id="4" name="Zástupný symbol pro číslo snímku 3"/>
          <p:cNvSpPr>
            <a:spLocks noGrp="1"/>
          </p:cNvSpPr>
          <p:nvPr>
            <p:ph type="sldNum" sz="quarter" idx="5"/>
          </p:nvPr>
        </p:nvSpPr>
        <p:spPr/>
        <p:txBody>
          <a:bodyPr/>
          <a:lstStyle/>
          <a:p>
            <a:fld id="{E3B36274-F2B9-4C45-BBB4-0EDF4CD651A7}" type="slidenum">
              <a:rPr lang="cs-CZ" smtClean="0"/>
              <a:t>42</a:t>
            </a:fld>
            <a:endParaRPr lang="cs-CZ" dirty="0"/>
          </a:p>
        </p:txBody>
      </p:sp>
    </p:spTree>
    <p:extLst>
      <p:ext uri="{BB962C8B-B14F-4D97-AF65-F5344CB8AC3E}">
        <p14:creationId xmlns:p14="http://schemas.microsoft.com/office/powerpoint/2010/main" val="3808629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55120-D996-DEB5-EE80-532A8F6B445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AEF0409-3542-D689-66F1-04517C7E88A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7E83A1B-E323-545F-0346-E7C938FE331C}"/>
              </a:ext>
            </a:extLst>
          </p:cNvPr>
          <p:cNvSpPr>
            <a:spLocks noGrp="1"/>
          </p:cNvSpPr>
          <p:nvPr>
            <p:ph type="body" idx="1"/>
          </p:nvPr>
        </p:nvSpPr>
        <p:spPr/>
        <p:txBody>
          <a:bodyPr/>
          <a:lstStyle/>
          <a:p>
            <a:r>
              <a:rPr lang="cs-CZ" dirty="0"/>
              <a:t>Vypovídají důkazy ranného života o tom, že je vznik života snadný a ve vesmíru častý? To, že tu jsme, podmiňuje, že musela vzniknout inteligence. Pokud je ale její vznik obtížný, potom je logické, že budeme pozorovat ranný vznik života – jinak by neměla dost času na svou evoluci. Kovariance. Jak řešit? Objektivní </a:t>
            </a:r>
            <a:r>
              <a:rPr lang="cs-CZ" dirty="0" err="1"/>
              <a:t>bayesiánská</a:t>
            </a:r>
            <a:r>
              <a:rPr lang="cs-CZ" dirty="0"/>
              <a:t> analýza. Klasické doklady – asi 3-4:1 pravděpodobnost, že vznik života snadný a 3:2 že vznik inteligence těžký. Nic nemění ani předpoklad, že inteligentní civilizace vznikla už po </a:t>
            </a:r>
            <a:r>
              <a:rPr lang="cs-CZ" dirty="0" err="1"/>
              <a:t>terestrializaci</a:t>
            </a:r>
            <a:r>
              <a:rPr lang="cs-CZ" dirty="0"/>
              <a:t>. ALE moderní důkazy umisťující vznik života 4,2 mld let do minulosti </a:t>
            </a:r>
            <a:r>
              <a:rPr lang="cs-CZ" b="0" dirty="0">
                <a:solidFill>
                  <a:srgbClr val="FF0000"/>
                </a:solidFill>
              </a:rPr>
              <a:t>a prodlužující očekávanou  obyvatelnost Země </a:t>
            </a:r>
            <a:r>
              <a:rPr lang="cs-CZ" b="0" dirty="0">
                <a:solidFill>
                  <a:srgbClr val="FF0000"/>
                </a:solidFill>
                <a:sym typeface="Wingdings" panose="05000000000000000000" pitchFamily="2" charset="2"/>
              </a:rPr>
              <a:t> </a:t>
            </a:r>
            <a:r>
              <a:rPr lang="cs-CZ" dirty="0"/>
              <a:t>&gt;10:1, že vznik života snadný.</a:t>
            </a:r>
          </a:p>
        </p:txBody>
      </p:sp>
      <p:sp>
        <p:nvSpPr>
          <p:cNvPr id="4" name="Zástupný symbol pro číslo snímku 3">
            <a:extLst>
              <a:ext uri="{FF2B5EF4-FFF2-40B4-BE49-F238E27FC236}">
                <a16:creationId xmlns:a16="http://schemas.microsoft.com/office/drawing/2014/main" id="{82AC1BA1-00DD-D53F-F771-82D7F24263B5}"/>
              </a:ext>
            </a:extLst>
          </p:cNvPr>
          <p:cNvSpPr>
            <a:spLocks noGrp="1"/>
          </p:cNvSpPr>
          <p:nvPr>
            <p:ph type="sldNum" sz="quarter" idx="5"/>
          </p:nvPr>
        </p:nvSpPr>
        <p:spPr/>
        <p:txBody>
          <a:bodyPr/>
          <a:lstStyle/>
          <a:p>
            <a:fld id="{E3B36274-F2B9-4C45-BBB4-0EDF4CD651A7}" type="slidenum">
              <a:rPr lang="cs-CZ" smtClean="0"/>
              <a:t>43</a:t>
            </a:fld>
            <a:endParaRPr lang="cs-CZ" dirty="0"/>
          </a:p>
        </p:txBody>
      </p:sp>
    </p:spTree>
    <p:extLst>
      <p:ext uri="{BB962C8B-B14F-4D97-AF65-F5344CB8AC3E}">
        <p14:creationId xmlns:p14="http://schemas.microsoft.com/office/powerpoint/2010/main" val="937074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cs-CZ"/>
              <a:t>Kliknutím lze upravit styl.</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83829175-527E-46A3-863C-1BB1F163B849}" type="datetimeFigureOut">
              <a:rPr lang="cs-CZ" smtClean="0"/>
              <a:t>30.12.2024</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E5137D0E-4A4F-4307-8994-C1891D747D59}" type="slidenum">
              <a:rPr lang="cs-CZ" smtClean="0"/>
              <a:t>‹#›</a:t>
            </a:fld>
            <a:endParaRPr lang="cs-CZ" dirty="0"/>
          </a:p>
        </p:txBody>
      </p:sp>
    </p:spTree>
    <p:extLst>
      <p:ext uri="{BB962C8B-B14F-4D97-AF65-F5344CB8AC3E}">
        <p14:creationId xmlns:p14="http://schemas.microsoft.com/office/powerpoint/2010/main" val="314448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83829175-527E-46A3-863C-1BB1F163B849}" type="datetimeFigureOut">
              <a:rPr lang="cs-CZ" smtClean="0"/>
              <a:pPr/>
              <a:t>30.12.2024</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E5137D0E-4A4F-4307-8994-C1891D747D59}" type="slidenum">
              <a:rPr lang="cs-CZ" smtClean="0"/>
              <a:pPr/>
              <a:t>‹#›</a:t>
            </a:fld>
            <a:endParaRPr lang="cs-CZ" dirty="0"/>
          </a:p>
        </p:txBody>
      </p:sp>
    </p:spTree>
    <p:extLst>
      <p:ext uri="{BB962C8B-B14F-4D97-AF65-F5344CB8AC3E}">
        <p14:creationId xmlns:p14="http://schemas.microsoft.com/office/powerpoint/2010/main" val="4067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cs-CZ"/>
              <a:t>Kliknutím lze upravit styl.</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83829175-527E-46A3-863C-1BB1F163B849}" type="datetimeFigureOut">
              <a:rPr lang="cs-CZ" smtClean="0"/>
              <a:pPr/>
              <a:t>30.12.2024</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E5137D0E-4A4F-4307-8994-C1891D747D59}" type="slidenum">
              <a:rPr lang="cs-CZ" smtClean="0"/>
              <a:pPr/>
              <a:t>‹#›</a:t>
            </a:fld>
            <a:endParaRPr lang="cs-CZ" dirty="0"/>
          </a:p>
        </p:txBody>
      </p:sp>
    </p:spTree>
    <p:extLst>
      <p:ext uri="{BB962C8B-B14F-4D97-AF65-F5344CB8AC3E}">
        <p14:creationId xmlns:p14="http://schemas.microsoft.com/office/powerpoint/2010/main" val="2146063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cs-CZ"/>
              <a:t>Kliknutím lze upravit styl.</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cs-CZ"/>
              <a:t>Kliknutím lze upravit styly předlohy textu.</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83829175-527E-46A3-863C-1BB1F163B849}" type="datetimeFigureOut">
              <a:rPr lang="cs-CZ" smtClean="0"/>
              <a:pPr/>
              <a:t>30.12.2024</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E5137D0E-4A4F-4307-8994-C1891D747D59}" type="slidenum">
              <a:rPr lang="cs-CZ" smtClean="0"/>
              <a:pPr/>
              <a:t>‹#›</a:t>
            </a:fld>
            <a:endParaRPr lang="cs-CZ"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178786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83829175-527E-46A3-863C-1BB1F163B849}" type="datetimeFigureOut">
              <a:rPr lang="cs-CZ" smtClean="0"/>
              <a:pPr/>
              <a:t>30.12.2024</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E5137D0E-4A4F-4307-8994-C1891D747D59}" type="slidenum">
              <a:rPr lang="cs-CZ" smtClean="0"/>
              <a:pPr/>
              <a:t>‹#›</a:t>
            </a:fld>
            <a:endParaRPr lang="cs-CZ" dirty="0"/>
          </a:p>
        </p:txBody>
      </p:sp>
    </p:spTree>
    <p:extLst>
      <p:ext uri="{BB962C8B-B14F-4D97-AF65-F5344CB8AC3E}">
        <p14:creationId xmlns:p14="http://schemas.microsoft.com/office/powerpoint/2010/main" val="170160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sloup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3829175-527E-46A3-863C-1BB1F163B849}" type="datetimeFigureOut">
              <a:rPr lang="cs-CZ" smtClean="0"/>
              <a:pPr/>
              <a:t>30.12.2024</a:t>
            </a:fld>
            <a:endParaRPr lang="cs-CZ" dirty="0"/>
          </a:p>
        </p:txBody>
      </p:sp>
      <p:sp>
        <p:nvSpPr>
          <p:cNvPr id="4"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E5137D0E-4A4F-4307-8994-C1891D747D59}" type="slidenum">
              <a:rPr lang="cs-CZ" smtClean="0"/>
              <a:pPr/>
              <a:t>‹#›</a:t>
            </a:fld>
            <a:endParaRPr lang="cs-CZ" dirty="0"/>
          </a:p>
        </p:txBody>
      </p:sp>
    </p:spTree>
    <p:extLst>
      <p:ext uri="{BB962C8B-B14F-4D97-AF65-F5344CB8AC3E}">
        <p14:creationId xmlns:p14="http://schemas.microsoft.com/office/powerpoint/2010/main" val="2429442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sloupce s obrázk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3829175-527E-46A3-863C-1BB1F163B849}" type="datetimeFigureOut">
              <a:rPr lang="cs-CZ" smtClean="0"/>
              <a:pPr/>
              <a:t>30.12.2024</a:t>
            </a:fld>
            <a:endParaRPr lang="cs-CZ" dirty="0"/>
          </a:p>
        </p:txBody>
      </p:sp>
      <p:sp>
        <p:nvSpPr>
          <p:cNvPr id="4"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E5137D0E-4A4F-4307-8994-C1891D747D59}" type="slidenum">
              <a:rPr lang="cs-CZ" smtClean="0"/>
              <a:pPr/>
              <a:t>‹#›</a:t>
            </a:fld>
            <a:endParaRPr lang="cs-CZ" dirty="0"/>
          </a:p>
        </p:txBody>
      </p:sp>
    </p:spTree>
    <p:extLst>
      <p:ext uri="{BB962C8B-B14F-4D97-AF65-F5344CB8AC3E}">
        <p14:creationId xmlns:p14="http://schemas.microsoft.com/office/powerpoint/2010/main" val="2601080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nchorCtr="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829175-527E-46A3-863C-1BB1F163B849}" type="datetimeFigureOut">
              <a:rPr lang="cs-CZ" smtClean="0"/>
              <a:t>30.12.2024</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E5137D0E-4A4F-4307-8994-C1891D747D59}" type="slidenum">
              <a:rPr lang="cs-CZ" smtClean="0"/>
              <a:t>‹#›</a:t>
            </a:fld>
            <a:endParaRPr lang="cs-CZ" dirty="0"/>
          </a:p>
        </p:txBody>
      </p:sp>
    </p:spTree>
    <p:extLst>
      <p:ext uri="{BB962C8B-B14F-4D97-AF65-F5344CB8AC3E}">
        <p14:creationId xmlns:p14="http://schemas.microsoft.com/office/powerpoint/2010/main" val="260051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cs-CZ"/>
              <a:t>Kliknutím lze upravit styl.</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829175-527E-46A3-863C-1BB1F163B849}" type="datetimeFigureOut">
              <a:rPr lang="cs-CZ" smtClean="0"/>
              <a:t>30.12.2024</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E5137D0E-4A4F-4307-8994-C1891D747D59}" type="slidenum">
              <a:rPr lang="cs-CZ" smtClean="0"/>
              <a:t>‹#›</a:t>
            </a:fld>
            <a:endParaRPr lang="cs-CZ" dirty="0"/>
          </a:p>
        </p:txBody>
      </p:sp>
    </p:spTree>
    <p:extLst>
      <p:ext uri="{BB962C8B-B14F-4D97-AF65-F5344CB8AC3E}">
        <p14:creationId xmlns:p14="http://schemas.microsoft.com/office/powerpoint/2010/main" val="14227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1" y="3085765"/>
            <a:ext cx="8474199"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12/30/2024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71509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4" y="702156"/>
            <a:ext cx="8272212"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2340864"/>
            <a:ext cx="8272211"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12/30/2024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12937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p:cNvSpPr>
            <a:spLocks noGrp="1"/>
          </p:cNvSpPr>
          <p:nvPr>
            <p:ph type="dt" sz="half" idx="10"/>
          </p:nvPr>
        </p:nvSpPr>
        <p:spPr/>
        <p:txBody>
          <a:bodyPr/>
          <a:lstStyle/>
          <a:p>
            <a:fld id="{83829175-527E-46A3-863C-1BB1F163B849}" type="datetimeFigureOut">
              <a:rPr lang="cs-CZ" smtClean="0"/>
              <a:pPr/>
              <a:t>30.12.2024</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E5137D0E-4A4F-4307-8994-C1891D747D59}" type="slidenum">
              <a:rPr lang="cs-CZ" smtClean="0"/>
              <a:pPr/>
              <a:t>‹#›</a:t>
            </a:fld>
            <a:endParaRPr lang="cs-CZ" dirty="0"/>
          </a:p>
        </p:txBody>
      </p:sp>
    </p:spTree>
    <p:extLst>
      <p:ext uri="{BB962C8B-B14F-4D97-AF65-F5344CB8AC3E}">
        <p14:creationId xmlns:p14="http://schemas.microsoft.com/office/powerpoint/2010/main" val="3709236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5141975"/>
            <a:ext cx="8468145"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2393951"/>
            <a:ext cx="8272211"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12/30/2024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66928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2228004"/>
            <a:ext cx="3896075"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2030" y="2228004"/>
            <a:ext cx="389607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12/30/2024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38269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35894" y="2250891"/>
            <a:ext cx="3896077"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5895" y="2926053"/>
            <a:ext cx="389607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12029" y="2250893"/>
            <a:ext cx="3896078"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4812028" y="2926053"/>
            <a:ext cx="3896078"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12/30/2024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07852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31921" y="729658"/>
            <a:ext cx="8272212"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12/30/2024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2407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12/30/2024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09340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601201"/>
            <a:ext cx="2762042"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75893" y="933451"/>
            <a:ext cx="2273889"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75697" y="1179829"/>
            <a:ext cx="4988243"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5893" y="2836654"/>
            <a:ext cx="2273889"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5704464" y="6456917"/>
            <a:ext cx="2133599" cy="365125"/>
          </a:xfrm>
        </p:spPr>
        <p:txBody>
          <a:bodyPr/>
          <a:lstStyle/>
          <a:p>
            <a:fld id="{D82884F1-FFEA-405F-9602-3DCA865EDA4E}" type="datetime1">
              <a:rPr lang="en-US" smtClean="0"/>
              <a:t>12/30/2024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435894" y="6452591"/>
            <a:ext cx="5187908"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7918725" y="6456917"/>
            <a:ext cx="789383"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41109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641351"/>
            <a:ext cx="8468144"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35894" y="5260127"/>
            <a:ext cx="8272213"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12/30/2024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54834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435894" y="702156"/>
            <a:ext cx="8272212"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8755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043613" y="599725"/>
            <a:ext cx="2765487"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53150" y="863600"/>
            <a:ext cx="234315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81193" y="863600"/>
            <a:ext cx="5371219"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334901" y="457200"/>
            <a:ext cx="277749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6031610" y="453643"/>
            <a:ext cx="277749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3181373" y="457200"/>
            <a:ext cx="277749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12/30/2024</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5982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83829175-527E-46A3-863C-1BB1F163B849}" type="datetimeFigureOut">
              <a:rPr lang="cs-CZ" smtClean="0"/>
              <a:t>30.12.2024</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E5137D0E-4A4F-4307-8994-C1891D747D59}" type="slidenum">
              <a:rPr lang="cs-CZ" smtClean="0"/>
              <a:t>‹#›</a:t>
            </a:fld>
            <a:endParaRPr lang="cs-CZ" dirty="0"/>
          </a:p>
        </p:txBody>
      </p:sp>
    </p:spTree>
    <p:extLst>
      <p:ext uri="{BB962C8B-B14F-4D97-AF65-F5344CB8AC3E}">
        <p14:creationId xmlns:p14="http://schemas.microsoft.com/office/powerpoint/2010/main" val="257064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3829175-527E-46A3-863C-1BB1F163B849}" type="datetimeFigureOut">
              <a:rPr lang="cs-CZ" smtClean="0"/>
              <a:t>30.12.2024</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E5137D0E-4A4F-4307-8994-C1891D747D59}" type="slidenum">
              <a:rPr lang="cs-CZ" smtClean="0"/>
              <a:t>‹#›</a:t>
            </a:fld>
            <a:endParaRPr lang="cs-CZ" dirty="0"/>
          </a:p>
        </p:txBody>
      </p:sp>
    </p:spTree>
    <p:extLst>
      <p:ext uri="{BB962C8B-B14F-4D97-AF65-F5344CB8AC3E}">
        <p14:creationId xmlns:p14="http://schemas.microsoft.com/office/powerpoint/2010/main" val="405256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3829175-527E-46A3-863C-1BB1F163B849}" type="datetimeFigureOut">
              <a:rPr lang="cs-CZ" smtClean="0"/>
              <a:t>30.12.2024</a:t>
            </a:fld>
            <a:endParaRPr lang="cs-CZ" dirty="0"/>
          </a:p>
        </p:txBody>
      </p:sp>
      <p:sp>
        <p:nvSpPr>
          <p:cNvPr id="8" name="Footer Placeholder 7"/>
          <p:cNvSpPr>
            <a:spLocks noGrp="1"/>
          </p:cNvSpPr>
          <p:nvPr>
            <p:ph type="ftr" sz="quarter" idx="11"/>
          </p:nvPr>
        </p:nvSpPr>
        <p:spPr/>
        <p:txBody>
          <a:bodyPr/>
          <a:lstStyle/>
          <a:p>
            <a:endParaRPr lang="cs-CZ" dirty="0"/>
          </a:p>
        </p:txBody>
      </p:sp>
      <p:sp>
        <p:nvSpPr>
          <p:cNvPr id="9" name="Slide Number Placeholder 8"/>
          <p:cNvSpPr>
            <a:spLocks noGrp="1"/>
          </p:cNvSpPr>
          <p:nvPr>
            <p:ph type="sldNum" sz="quarter" idx="12"/>
          </p:nvPr>
        </p:nvSpPr>
        <p:spPr/>
        <p:txBody>
          <a:bodyPr/>
          <a:lstStyle/>
          <a:p>
            <a:fld id="{E5137D0E-4A4F-4307-8994-C1891D747D59}" type="slidenum">
              <a:rPr lang="cs-CZ" smtClean="0"/>
              <a:t>‹#›</a:t>
            </a:fld>
            <a:endParaRPr lang="cs-CZ" dirty="0"/>
          </a:p>
        </p:txBody>
      </p:sp>
    </p:spTree>
    <p:extLst>
      <p:ext uri="{BB962C8B-B14F-4D97-AF65-F5344CB8AC3E}">
        <p14:creationId xmlns:p14="http://schemas.microsoft.com/office/powerpoint/2010/main" val="326832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Date Placeholder 2"/>
          <p:cNvSpPr>
            <a:spLocks noGrp="1"/>
          </p:cNvSpPr>
          <p:nvPr>
            <p:ph type="dt" sz="half" idx="10"/>
          </p:nvPr>
        </p:nvSpPr>
        <p:spPr/>
        <p:txBody>
          <a:bodyPr/>
          <a:lstStyle/>
          <a:p>
            <a:fld id="{83829175-527E-46A3-863C-1BB1F163B849}" type="datetimeFigureOut">
              <a:rPr lang="cs-CZ" smtClean="0"/>
              <a:t>30.12.2024</a:t>
            </a:fld>
            <a:endParaRPr lang="cs-CZ" dirty="0"/>
          </a:p>
        </p:txBody>
      </p:sp>
      <p:sp>
        <p:nvSpPr>
          <p:cNvPr id="5" name="Footer Placeholder 3"/>
          <p:cNvSpPr>
            <a:spLocks noGrp="1"/>
          </p:cNvSpPr>
          <p:nvPr>
            <p:ph type="ftr" sz="quarter" idx="11"/>
          </p:nvPr>
        </p:nvSpPr>
        <p:spPr/>
        <p:txBody>
          <a:bodyPr/>
          <a:lstStyle/>
          <a:p>
            <a:endParaRPr lang="cs-CZ" dirty="0"/>
          </a:p>
        </p:txBody>
      </p:sp>
      <p:sp>
        <p:nvSpPr>
          <p:cNvPr id="6" name="Slide Number Placeholder 4"/>
          <p:cNvSpPr>
            <a:spLocks noGrp="1"/>
          </p:cNvSpPr>
          <p:nvPr>
            <p:ph type="sldNum" sz="quarter" idx="12"/>
          </p:nvPr>
        </p:nvSpPr>
        <p:spPr/>
        <p:txBody>
          <a:bodyPr/>
          <a:lstStyle/>
          <a:p>
            <a:fld id="{E5137D0E-4A4F-4307-8994-C1891D747D59}" type="slidenum">
              <a:rPr lang="cs-CZ" smtClean="0"/>
              <a:t>‹#›</a:t>
            </a:fld>
            <a:endParaRPr lang="cs-CZ" dirty="0"/>
          </a:p>
        </p:txBody>
      </p:sp>
    </p:spTree>
    <p:extLst>
      <p:ext uri="{BB962C8B-B14F-4D97-AF65-F5344CB8AC3E}">
        <p14:creationId xmlns:p14="http://schemas.microsoft.com/office/powerpoint/2010/main" val="121025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3829175-527E-46A3-863C-1BB1F163B849}" type="datetimeFigureOut">
              <a:rPr lang="cs-CZ" smtClean="0"/>
              <a:t>30.12.2024</a:t>
            </a:fld>
            <a:endParaRPr lang="cs-CZ" dirty="0"/>
          </a:p>
        </p:txBody>
      </p:sp>
      <p:sp>
        <p:nvSpPr>
          <p:cNvPr id="5" name="Footer Placeholder 2"/>
          <p:cNvSpPr>
            <a:spLocks noGrp="1"/>
          </p:cNvSpPr>
          <p:nvPr>
            <p:ph type="ftr" sz="quarter" idx="11"/>
          </p:nvPr>
        </p:nvSpPr>
        <p:spPr/>
        <p:txBody>
          <a:bodyPr/>
          <a:lstStyle/>
          <a:p>
            <a:endParaRPr lang="cs-CZ" dirty="0"/>
          </a:p>
        </p:txBody>
      </p:sp>
      <p:sp>
        <p:nvSpPr>
          <p:cNvPr id="6" name="Slide Number Placeholder 3"/>
          <p:cNvSpPr>
            <a:spLocks noGrp="1"/>
          </p:cNvSpPr>
          <p:nvPr>
            <p:ph type="sldNum" sz="quarter" idx="12"/>
          </p:nvPr>
        </p:nvSpPr>
        <p:spPr/>
        <p:txBody>
          <a:bodyPr/>
          <a:lstStyle/>
          <a:p>
            <a:fld id="{E5137D0E-4A4F-4307-8994-C1891D747D59}" type="slidenum">
              <a:rPr lang="cs-CZ" smtClean="0"/>
              <a:t>‹#›</a:t>
            </a:fld>
            <a:endParaRPr lang="cs-CZ" dirty="0"/>
          </a:p>
        </p:txBody>
      </p:sp>
    </p:spTree>
    <p:extLst>
      <p:ext uri="{BB962C8B-B14F-4D97-AF65-F5344CB8AC3E}">
        <p14:creationId xmlns:p14="http://schemas.microsoft.com/office/powerpoint/2010/main" val="412716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cs-CZ"/>
              <a:t>Kliknutím lze upravit styl.</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7" name="Date Placeholder 4"/>
          <p:cNvSpPr>
            <a:spLocks noGrp="1"/>
          </p:cNvSpPr>
          <p:nvPr>
            <p:ph type="dt" sz="half" idx="10"/>
          </p:nvPr>
        </p:nvSpPr>
        <p:spPr/>
        <p:txBody>
          <a:bodyPr/>
          <a:lstStyle/>
          <a:p>
            <a:fld id="{83829175-527E-46A3-863C-1BB1F163B849}" type="datetimeFigureOut">
              <a:rPr lang="cs-CZ" smtClean="0"/>
              <a:pPr/>
              <a:t>30.12.2024</a:t>
            </a:fld>
            <a:endParaRPr lang="cs-CZ" dirty="0"/>
          </a:p>
        </p:txBody>
      </p:sp>
      <p:sp>
        <p:nvSpPr>
          <p:cNvPr id="5" name="Footer Placeholder 5"/>
          <p:cNvSpPr>
            <a:spLocks noGrp="1"/>
          </p:cNvSpPr>
          <p:nvPr>
            <p:ph type="ftr" sz="quarter" idx="11"/>
          </p:nvPr>
        </p:nvSpPr>
        <p:spPr/>
        <p:txBody>
          <a:bodyPr/>
          <a:lstStyle/>
          <a:p>
            <a:endParaRPr lang="cs-CZ" dirty="0"/>
          </a:p>
        </p:txBody>
      </p:sp>
      <p:sp>
        <p:nvSpPr>
          <p:cNvPr id="6" name="Slide Number Placeholder 6"/>
          <p:cNvSpPr>
            <a:spLocks noGrp="1"/>
          </p:cNvSpPr>
          <p:nvPr>
            <p:ph type="sldNum" sz="quarter" idx="12"/>
          </p:nvPr>
        </p:nvSpPr>
        <p:spPr/>
        <p:txBody>
          <a:bodyPr/>
          <a:lstStyle/>
          <a:p>
            <a:fld id="{E5137D0E-4A4F-4307-8994-C1891D747D59}" type="slidenum">
              <a:rPr lang="cs-CZ" smtClean="0"/>
              <a:pPr/>
              <a:t>‹#›</a:t>
            </a:fld>
            <a:endParaRPr lang="cs-CZ" dirty="0"/>
          </a:p>
        </p:txBody>
      </p:sp>
    </p:spTree>
    <p:extLst>
      <p:ext uri="{BB962C8B-B14F-4D97-AF65-F5344CB8AC3E}">
        <p14:creationId xmlns:p14="http://schemas.microsoft.com/office/powerpoint/2010/main" val="210445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cs-CZ"/>
              <a:t>Kliknutím lze upravit styl.</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smtClean="0"/>
              <a:pPr/>
              <a:t>12/30/2024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757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cs-CZ"/>
              <a:t>Kliknutím lze upravit styl.</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3829175-527E-46A3-863C-1BB1F163B849}" type="datetimeFigureOut">
              <a:rPr lang="cs-CZ" smtClean="0"/>
              <a:pPr/>
              <a:t>30.12.2024</a:t>
            </a:fld>
            <a:endParaRPr lang="cs-CZ"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cs-CZ"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E5137D0E-4A4F-4307-8994-C1891D747D59}" type="slidenum">
              <a:rPr lang="cs-CZ" smtClean="0"/>
              <a:pPr/>
              <a:t>‹#›</a:t>
            </a:fld>
            <a:endParaRPr lang="cs-CZ" dirty="0"/>
          </a:p>
        </p:txBody>
      </p:sp>
    </p:spTree>
    <p:extLst>
      <p:ext uri="{BB962C8B-B14F-4D97-AF65-F5344CB8AC3E}">
        <p14:creationId xmlns:p14="http://schemas.microsoft.com/office/powerpoint/2010/main" val="722949790"/>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2336003"/>
            <a:ext cx="8272212"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6423915"/>
            <a:ext cx="21335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12/30/2024</a:t>
            </a:fld>
            <a:endParaRPr lang="en-US" dirty="0"/>
          </a:p>
        </p:txBody>
      </p:sp>
      <p:sp>
        <p:nvSpPr>
          <p:cNvPr id="5" name="Footer Placeholder 4"/>
          <p:cNvSpPr>
            <a:spLocks noGrp="1"/>
          </p:cNvSpPr>
          <p:nvPr>
            <p:ph type="ftr" sz="quarter" idx="3"/>
          </p:nvPr>
        </p:nvSpPr>
        <p:spPr>
          <a:xfrm>
            <a:off x="435894" y="6423915"/>
            <a:ext cx="5187908"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7918725" y="6423915"/>
            <a:ext cx="789383"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334901" y="457200"/>
            <a:ext cx="277749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1521447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gif"/><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gif"/><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8.gif"/><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8.gif"/><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8.gif"/><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8.gif"/><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gif"/><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Nadpis 3"/>
          <p:cNvSpPr>
            <a:spLocks noGrp="1"/>
          </p:cNvSpPr>
          <p:nvPr>
            <p:ph type="ctrTitle"/>
          </p:nvPr>
        </p:nvSpPr>
        <p:spPr/>
        <p:txBody>
          <a:bodyPr/>
          <a:lstStyle/>
          <a:p>
            <a:r>
              <a:rPr lang="cs-CZ" b="1" dirty="0">
                <a:ln>
                  <a:solidFill>
                    <a:schemeClr val="bg1"/>
                  </a:solidFill>
                </a:ln>
              </a:rPr>
              <a:t>Vznik života</a:t>
            </a:r>
          </a:p>
        </p:txBody>
      </p:sp>
      <p:sp>
        <p:nvSpPr>
          <p:cNvPr id="5" name="Podnadpis 4"/>
          <p:cNvSpPr>
            <a:spLocks noGrp="1"/>
          </p:cNvSpPr>
          <p:nvPr>
            <p:ph type="subTitle" idx="1"/>
          </p:nvPr>
        </p:nvSpPr>
        <p:spPr/>
        <p:txBody>
          <a:bodyPr/>
          <a:lstStyle/>
          <a:p>
            <a:r>
              <a:rPr lang="cs-CZ" dirty="0"/>
              <a:t>Jan Toman</a:t>
            </a:r>
          </a:p>
        </p:txBody>
      </p:sp>
    </p:spTree>
    <p:extLst>
      <p:ext uri="{BB962C8B-B14F-4D97-AF65-F5344CB8AC3E}">
        <p14:creationId xmlns:p14="http://schemas.microsoft.com/office/powerpoint/2010/main" val="331532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sz="4400" dirty="0"/>
              <a:t>Sada vlastností</a:t>
            </a:r>
          </a:p>
        </p:txBody>
      </p:sp>
      <p:sp>
        <p:nvSpPr>
          <p:cNvPr id="5" name="Zástupný symbol pro obsah 4"/>
          <p:cNvSpPr>
            <a:spLocks noGrp="1"/>
          </p:cNvSpPr>
          <p:nvPr>
            <p:ph idx="1"/>
          </p:nvPr>
        </p:nvSpPr>
        <p:spPr>
          <a:xfrm>
            <a:off x="484710" y="1968787"/>
            <a:ext cx="7255642" cy="4279620"/>
          </a:xfrm>
        </p:spPr>
        <p:txBody>
          <a:bodyPr>
            <a:normAutofit/>
          </a:bodyPr>
          <a:lstStyle/>
          <a:p>
            <a:r>
              <a:rPr lang="cs-CZ" sz="2600" dirty="0"/>
              <a:t>Organizace, homeostáze, metabolismus, růst, reprodukce, adaptace, dráždivost</a:t>
            </a:r>
          </a:p>
          <a:p>
            <a:r>
              <a:rPr lang="cs-CZ" sz="2600" dirty="0"/>
              <a:t>Ale co krystaly, jíly, priony, viry, spory, paraziti, …?</a:t>
            </a:r>
          </a:p>
          <a:p>
            <a:endParaRPr lang="cs-CZ" sz="2600" dirty="0"/>
          </a:p>
          <a:p>
            <a:r>
              <a:rPr lang="cs-CZ" sz="2800" dirty="0"/>
              <a:t>Komplexita</a:t>
            </a:r>
            <a:r>
              <a:rPr lang="cs-CZ" sz="2400" dirty="0"/>
              <a:t>, </a:t>
            </a:r>
            <a:r>
              <a:rPr lang="cs-CZ" sz="2700" dirty="0"/>
              <a:t>organizace</a:t>
            </a:r>
            <a:r>
              <a:rPr lang="cs-CZ" sz="2400" dirty="0"/>
              <a:t>, </a:t>
            </a:r>
            <a:r>
              <a:rPr lang="cs-CZ" sz="2600" dirty="0"/>
              <a:t>unikátnost</a:t>
            </a:r>
            <a:r>
              <a:rPr lang="cs-CZ" sz="2400" dirty="0"/>
              <a:t>, </a:t>
            </a:r>
            <a:r>
              <a:rPr lang="cs-CZ" sz="2500" dirty="0"/>
              <a:t>emergence</a:t>
            </a:r>
            <a:r>
              <a:rPr lang="cs-CZ" sz="2400" dirty="0"/>
              <a:t>, holismus, </a:t>
            </a:r>
            <a:r>
              <a:rPr lang="cs-CZ" sz="2300" dirty="0"/>
              <a:t>nepředvídatelnost</a:t>
            </a:r>
            <a:r>
              <a:rPr lang="cs-CZ" sz="2400" dirty="0"/>
              <a:t>, </a:t>
            </a:r>
            <a:r>
              <a:rPr lang="cs-CZ" sz="2200" dirty="0"/>
              <a:t>otevřenost</a:t>
            </a:r>
            <a:r>
              <a:rPr lang="cs-CZ" dirty="0"/>
              <a:t>, </a:t>
            </a:r>
            <a:r>
              <a:rPr lang="cs-CZ" sz="2100" dirty="0"/>
              <a:t>propojenost</a:t>
            </a:r>
            <a:r>
              <a:rPr lang="cs-CZ" sz="1800" dirty="0"/>
              <a:t>,</a:t>
            </a:r>
            <a:r>
              <a:rPr lang="cs-CZ" sz="1600" dirty="0"/>
              <a:t> </a:t>
            </a:r>
            <a:r>
              <a:rPr lang="cs-CZ" dirty="0"/>
              <a:t>nerovnováha</a:t>
            </a:r>
            <a:r>
              <a:rPr lang="cs-CZ" sz="2400" dirty="0"/>
              <a:t>, </a:t>
            </a:r>
            <a:r>
              <a:rPr lang="cs-CZ" sz="1900" dirty="0"/>
              <a:t>vývoj</a:t>
            </a:r>
            <a:r>
              <a:rPr lang="cs-CZ" sz="1600" dirty="0"/>
              <a:t>,</a:t>
            </a:r>
            <a:r>
              <a:rPr lang="cs-CZ" sz="2400" dirty="0"/>
              <a:t> </a:t>
            </a:r>
            <a:r>
              <a:rPr lang="cs-CZ" sz="1800" dirty="0"/>
              <a:t>evoluce</a:t>
            </a:r>
            <a:r>
              <a:rPr lang="cs-CZ" sz="1600" dirty="0"/>
              <a:t>,</a:t>
            </a:r>
            <a:r>
              <a:rPr lang="cs-CZ" sz="2400" dirty="0"/>
              <a:t> </a:t>
            </a:r>
            <a:r>
              <a:rPr lang="cs-CZ" sz="1700" dirty="0"/>
              <a:t>teleonomie</a:t>
            </a:r>
            <a:r>
              <a:rPr lang="cs-CZ" sz="1400" dirty="0"/>
              <a:t>, …</a:t>
            </a:r>
          </a:p>
          <a:p>
            <a:endParaRPr lang="cs-CZ" b="1" dirty="0"/>
          </a:p>
        </p:txBody>
      </p:sp>
    </p:spTree>
    <p:extLst>
      <p:ext uri="{BB962C8B-B14F-4D97-AF65-F5344CB8AC3E}">
        <p14:creationId xmlns:p14="http://schemas.microsoft.com/office/powerpoint/2010/main" val="241740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sz="4400" dirty="0"/>
              <a:t>Termodynamické</a:t>
            </a:r>
            <a:endParaRPr lang="cs-CZ" dirty="0"/>
          </a:p>
        </p:txBody>
      </p:sp>
      <p:sp>
        <p:nvSpPr>
          <p:cNvPr id="5" name="Zástupný symbol pro obsah 4"/>
          <p:cNvSpPr>
            <a:spLocks noGrp="1"/>
          </p:cNvSpPr>
          <p:nvPr>
            <p:ph idx="1"/>
          </p:nvPr>
        </p:nvSpPr>
        <p:spPr>
          <a:xfrm>
            <a:off x="484710" y="1556792"/>
            <a:ext cx="4879378" cy="5136014"/>
          </a:xfrm>
        </p:spPr>
        <p:txBody>
          <a:bodyPr>
            <a:normAutofit/>
          </a:bodyPr>
          <a:lstStyle/>
          <a:p>
            <a:r>
              <a:rPr lang="cs-CZ" sz="2600" dirty="0"/>
              <a:t>E. Schrödinger; I. Prigogine, …</a:t>
            </a:r>
          </a:p>
          <a:p>
            <a:r>
              <a:rPr lang="cs-CZ" sz="2600" dirty="0"/>
              <a:t>Termodynamická nerovnováha, výměna energie s okolím </a:t>
            </a:r>
            <a:r>
              <a:rPr lang="cs-CZ" sz="2600" dirty="0">
                <a:sym typeface="Wingdings" panose="05000000000000000000" pitchFamily="2" charset="2"/>
              </a:rPr>
              <a:t></a:t>
            </a:r>
            <a:r>
              <a:rPr lang="cs-CZ" sz="2600" dirty="0"/>
              <a:t> samoorganizace (</a:t>
            </a:r>
            <a:r>
              <a:rPr lang="cs-CZ" sz="2600" i="1" dirty="0"/>
              <a:t>negativní entropie</a:t>
            </a:r>
            <a:r>
              <a:rPr lang="cs-CZ" sz="2600" dirty="0"/>
              <a:t>, uspořádanost)</a:t>
            </a:r>
          </a:p>
          <a:p>
            <a:r>
              <a:rPr lang="cs-CZ" sz="2600" i="1" dirty="0"/>
              <a:t>„Samočinně se organizující, disipativní, nerovnovážný systém“</a:t>
            </a:r>
          </a:p>
          <a:p>
            <a:r>
              <a:rPr lang="cs-CZ" sz="2600" dirty="0"/>
              <a:t>Život jako disipativní struktura?</a:t>
            </a:r>
          </a:p>
          <a:p>
            <a:pPr lvl="1"/>
            <a:r>
              <a:rPr lang="cs-CZ" sz="2400" dirty="0"/>
              <a:t>Zvláštní, s historií a evolucí</a:t>
            </a:r>
          </a:p>
          <a:p>
            <a:endParaRPr lang="cs-CZ" b="1" dirty="0"/>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027499" y="3716341"/>
            <a:ext cx="4488320" cy="1464610"/>
          </a:xfrm>
          <a:prstGeom prst="rect">
            <a:avLst/>
          </a:prstGeom>
          <a:ln w="19050">
            <a:solidFill>
              <a:schemeClr val="bg1"/>
            </a:solidFill>
          </a:ln>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585" y="184362"/>
            <a:ext cx="3868379" cy="1876485"/>
          </a:xfrm>
          <a:prstGeom prst="rect">
            <a:avLst/>
          </a:prstGeom>
          <a:ln w="19050">
            <a:solidFill>
              <a:schemeClr val="bg1"/>
            </a:solidFill>
          </a:ln>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223311" y="4681073"/>
            <a:ext cx="2687742" cy="1335726"/>
          </a:xfrm>
          <a:prstGeom prst="rect">
            <a:avLst/>
          </a:prstGeom>
          <a:ln w="19050">
            <a:solidFill>
              <a:schemeClr val="bg1"/>
            </a:solidFill>
          </a:ln>
        </p:spPr>
      </p:pic>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5518" y="2536748"/>
            <a:ext cx="1881682" cy="1157519"/>
          </a:xfrm>
          <a:prstGeom prst="rect">
            <a:avLst/>
          </a:prstGeom>
          <a:ln w="19050">
            <a:solidFill>
              <a:schemeClr val="bg1"/>
            </a:solidFill>
          </a:ln>
        </p:spPr>
      </p:pic>
    </p:spTree>
    <p:extLst>
      <p:ext uri="{BB962C8B-B14F-4D97-AF65-F5344CB8AC3E}">
        <p14:creationId xmlns:p14="http://schemas.microsoft.com/office/powerpoint/2010/main" val="13980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sz="4400" dirty="0" err="1"/>
              <a:t>Bioinformatické</a:t>
            </a:r>
            <a:endParaRPr lang="cs-CZ" dirty="0"/>
          </a:p>
        </p:txBody>
      </p:sp>
      <p:sp>
        <p:nvSpPr>
          <p:cNvPr id="5" name="Zástupný symbol pro obsah 4"/>
          <p:cNvSpPr>
            <a:spLocks noGrp="1"/>
          </p:cNvSpPr>
          <p:nvPr>
            <p:ph idx="1"/>
          </p:nvPr>
        </p:nvSpPr>
        <p:spPr>
          <a:xfrm>
            <a:off x="484710" y="1628800"/>
            <a:ext cx="4735362" cy="4896543"/>
          </a:xfrm>
        </p:spPr>
        <p:txBody>
          <a:bodyPr>
            <a:normAutofit/>
          </a:bodyPr>
          <a:lstStyle/>
          <a:p>
            <a:r>
              <a:rPr lang="cs-CZ" sz="2600" dirty="0"/>
              <a:t>Kódování a přenos informace do dalších generací, dědičnost</a:t>
            </a:r>
          </a:p>
          <a:p>
            <a:r>
              <a:rPr lang="cs-CZ" sz="2600" dirty="0"/>
              <a:t>Replikace formy a funkce v čase, potomci jako morfologicky a velikostí </a:t>
            </a:r>
            <a:r>
              <a:rPr lang="cs-CZ" sz="2600" i="1" dirty="0"/>
              <a:t>téměř</a:t>
            </a:r>
            <a:r>
              <a:rPr lang="cs-CZ" sz="2600" dirty="0"/>
              <a:t> totožné kopie</a:t>
            </a:r>
          </a:p>
          <a:p>
            <a:r>
              <a:rPr lang="cs-CZ" sz="2600" dirty="0"/>
              <a:t>Replikace celého organismu i makromolekul, buněk, … v rámci těla ze základních kamenů</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2564904"/>
            <a:ext cx="3553877" cy="2664296"/>
          </a:xfrm>
          <a:prstGeom prst="rect">
            <a:avLst/>
          </a:prstGeom>
          <a:ln w="19050">
            <a:solidFill>
              <a:schemeClr val="bg1"/>
            </a:solidFill>
          </a:ln>
        </p:spPr>
      </p:pic>
    </p:spTree>
    <p:extLst>
      <p:ext uri="{BB962C8B-B14F-4D97-AF65-F5344CB8AC3E}">
        <p14:creationId xmlns:p14="http://schemas.microsoft.com/office/powerpoint/2010/main" val="272985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sz="4400" dirty="0"/>
              <a:t>Evoluční</a:t>
            </a:r>
            <a:endParaRPr lang="cs-CZ" dirty="0"/>
          </a:p>
        </p:txBody>
      </p:sp>
      <p:sp>
        <p:nvSpPr>
          <p:cNvPr id="5" name="Zástupný symbol pro obsah 4"/>
          <p:cNvSpPr>
            <a:spLocks noGrp="1"/>
          </p:cNvSpPr>
          <p:nvPr>
            <p:ph idx="1"/>
          </p:nvPr>
        </p:nvSpPr>
        <p:spPr>
          <a:xfrm>
            <a:off x="484710" y="1412777"/>
            <a:ext cx="5239418" cy="5400600"/>
          </a:xfrm>
        </p:spPr>
        <p:txBody>
          <a:bodyPr>
            <a:normAutofit fontScale="77500" lnSpcReduction="20000"/>
          </a:bodyPr>
          <a:lstStyle/>
          <a:p>
            <a:pPr marL="342906" lvl="1" indent="-342906"/>
            <a:r>
              <a:rPr lang="cs-CZ" sz="3000" dirty="0"/>
              <a:t>Darwinovská evoluce (</a:t>
            </a:r>
            <a:r>
              <a:rPr lang="cs-CZ" sz="3000" b="1" dirty="0"/>
              <a:t>přírodním výběrem</a:t>
            </a:r>
            <a:r>
              <a:rPr lang="cs-CZ" sz="3000" dirty="0"/>
              <a:t>) s </a:t>
            </a:r>
            <a:r>
              <a:rPr lang="cs-CZ" sz="3000" b="1" dirty="0"/>
              <a:t>kontingentním charakterem</a:t>
            </a:r>
            <a:r>
              <a:rPr lang="cs-CZ" sz="3000" dirty="0"/>
              <a:t> (výsledek určuje historická náhoda)</a:t>
            </a:r>
          </a:p>
          <a:p>
            <a:pPr marL="342906" lvl="1" indent="-342906"/>
            <a:r>
              <a:rPr lang="cs-CZ" sz="3000" dirty="0"/>
              <a:t>Graduální změna, účelovost</a:t>
            </a:r>
          </a:p>
          <a:p>
            <a:pPr marL="342906" lvl="1" indent="-342906"/>
            <a:r>
              <a:rPr lang="cs-CZ" sz="3000" i="1" dirty="0"/>
              <a:t>„Autonomní systém schopný reprodukce a </a:t>
            </a:r>
            <a:r>
              <a:rPr lang="en-US" sz="3000" dirty="0"/>
              <a:t>[</a:t>
            </a:r>
            <a:r>
              <a:rPr lang="cs-CZ" sz="3000" dirty="0"/>
              <a:t>darwinovské</a:t>
            </a:r>
            <a:r>
              <a:rPr lang="en-US" sz="3000" dirty="0"/>
              <a:t>]</a:t>
            </a:r>
            <a:r>
              <a:rPr lang="cs-CZ" sz="3000" dirty="0"/>
              <a:t> </a:t>
            </a:r>
            <a:r>
              <a:rPr lang="cs-CZ" sz="3000" i="1" dirty="0"/>
              <a:t>evoluce“</a:t>
            </a:r>
          </a:p>
          <a:p>
            <a:pPr marL="342906" lvl="1" indent="-342906"/>
            <a:endParaRPr lang="cs-CZ" sz="3000" i="1" dirty="0"/>
          </a:p>
          <a:p>
            <a:r>
              <a:rPr lang="cs-CZ" sz="3000" dirty="0"/>
              <a:t>Redukovatelné na třídění z hlediska stability? Růst? Dynamická stabilita?</a:t>
            </a:r>
          </a:p>
          <a:p>
            <a:r>
              <a:rPr lang="cs-CZ" sz="3000" dirty="0"/>
              <a:t>Velice široká definice – teoreticky i virtuální organismy, organismy na jiném fyzikálním základě, entity různých úrovní, postdarwinovské organismy, …</a:t>
            </a:r>
          </a:p>
          <a:p>
            <a:pPr lvl="1"/>
            <a:endParaRPr lang="cs-CZ" dirty="0"/>
          </a:p>
          <a:p>
            <a:endParaRPr lang="cs-CZ" b="1" dirty="0"/>
          </a:p>
        </p:txBody>
      </p:sp>
      <p:pic>
        <p:nvPicPr>
          <p:cNvPr id="15" name="Obrázek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3932842"/>
            <a:ext cx="3222587" cy="241923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 name="Obrázek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620688"/>
            <a:ext cx="3222586" cy="285085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33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Gaiánská</a:t>
            </a:r>
            <a:endParaRPr lang="cs-CZ" dirty="0"/>
          </a:p>
        </p:txBody>
      </p:sp>
      <p:sp>
        <p:nvSpPr>
          <p:cNvPr id="5" name="Zástupný symbol pro obsah 4"/>
          <p:cNvSpPr>
            <a:spLocks noGrp="1"/>
          </p:cNvSpPr>
          <p:nvPr>
            <p:ph idx="1"/>
          </p:nvPr>
        </p:nvSpPr>
        <p:spPr>
          <a:xfrm>
            <a:off x="484710" y="1556792"/>
            <a:ext cx="4735362" cy="5112567"/>
          </a:xfrm>
        </p:spPr>
        <p:txBody>
          <a:bodyPr>
            <a:normAutofit/>
          </a:bodyPr>
          <a:lstStyle/>
          <a:p>
            <a:r>
              <a:rPr lang="cs-CZ" sz="2600" dirty="0"/>
              <a:t>V. Vernadsky, J. Lovelock, …</a:t>
            </a:r>
          </a:p>
          <a:p>
            <a:r>
              <a:rPr lang="cs-CZ" sz="2600" dirty="0"/>
              <a:t>Život má globální charakter</a:t>
            </a:r>
          </a:p>
          <a:p>
            <a:r>
              <a:rPr lang="cs-CZ" sz="2600" i="1" dirty="0"/>
              <a:t>„Vysoce organizovaný systém hmoty a energie charakterizovaný komplexními cykly, které zajišťují nebo zvyšují uspořádanost systému prostřednictvím výměny energie s okolím“</a:t>
            </a:r>
          </a:p>
          <a:p>
            <a:pPr lvl="1"/>
            <a:endParaRPr lang="cs-CZ" dirty="0"/>
          </a:p>
          <a:p>
            <a:endParaRPr lang="cs-CZ" b="1" dirty="0"/>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3861048"/>
            <a:ext cx="3491880" cy="2618910"/>
          </a:xfrm>
          <a:prstGeom prst="rect">
            <a:avLst/>
          </a:prstGeom>
          <a:ln w="19050">
            <a:solidFill>
              <a:schemeClr val="bg1"/>
            </a:solidFill>
          </a:ln>
        </p:spPr>
      </p:pic>
      <p:pic>
        <p:nvPicPr>
          <p:cNvPr id="16" name="Obráze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721564"/>
            <a:ext cx="3422602" cy="2520280"/>
          </a:xfrm>
          <a:prstGeom prst="rect">
            <a:avLst/>
          </a:prstGeom>
          <a:ln w="19050">
            <a:solidFill>
              <a:schemeClr val="bg1"/>
            </a:solidFill>
          </a:ln>
        </p:spPr>
      </p:pic>
    </p:spTree>
    <p:extLst>
      <p:ext uri="{BB962C8B-B14F-4D97-AF65-F5344CB8AC3E}">
        <p14:creationId xmlns:p14="http://schemas.microsoft.com/office/powerpoint/2010/main" val="23474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a:xfrm>
            <a:off x="484710" y="260648"/>
            <a:ext cx="7055380" cy="1032066"/>
          </a:xfrm>
        </p:spPr>
        <p:txBody>
          <a:bodyPr/>
          <a:lstStyle/>
          <a:p>
            <a:r>
              <a:rPr lang="cs-CZ" sz="4400" dirty="0"/>
              <a:t>Utilitaristické</a:t>
            </a:r>
            <a:endParaRPr lang="cs-CZ" dirty="0"/>
          </a:p>
        </p:txBody>
      </p:sp>
      <p:sp>
        <p:nvSpPr>
          <p:cNvPr id="5" name="Zástupný symbol pro obsah 4"/>
          <p:cNvSpPr>
            <a:spLocks noGrp="1"/>
          </p:cNvSpPr>
          <p:nvPr>
            <p:ph idx="1"/>
          </p:nvPr>
        </p:nvSpPr>
        <p:spPr>
          <a:xfrm>
            <a:off x="251520" y="1052737"/>
            <a:ext cx="6264696" cy="5688632"/>
          </a:xfrm>
        </p:spPr>
        <p:txBody>
          <a:bodyPr>
            <a:normAutofit lnSpcReduction="10000"/>
          </a:bodyPr>
          <a:lstStyle/>
          <a:p>
            <a:r>
              <a:rPr lang="cs-CZ" sz="2200" dirty="0"/>
              <a:t>Problém předchozích definic – v jednom časovém řezu není evoluce, rozmnožování ani adaptace</a:t>
            </a:r>
          </a:p>
          <a:p>
            <a:r>
              <a:rPr lang="cs-CZ" sz="2200" dirty="0"/>
              <a:t>D. Schulze-Makuch: </a:t>
            </a:r>
            <a:r>
              <a:rPr lang="cs-CZ" sz="2200" i="1" dirty="0"/>
              <a:t>„Živá entita je (1) samoorganizované uzavřené lokální prostředí, které je v (termodynamické) nerovnováze s okolím, (2) přeměňuje volnou energii a hmotu z okolí metabolickými procesy, aby udrželo nízkou míru entropie a konalo práci a (3) reprodukuje svou formu z nestrukturované hmoty na základě svých schopností  vyplývajících z kódu instrukcí přenášených z generace na generaci.“</a:t>
            </a:r>
          </a:p>
          <a:p>
            <a:pPr lvl="1"/>
            <a:r>
              <a:rPr lang="cs-CZ" sz="2000" dirty="0"/>
              <a:t>Možnost identifikace: organizovanost oproti okolí, organizovaná přeměna energie a hmoty, konání práce, reprodukce a zachování informace</a:t>
            </a:r>
          </a:p>
          <a:p>
            <a:r>
              <a:rPr lang="cs-CZ" sz="2200" b="1" dirty="0"/>
              <a:t>NASA:  </a:t>
            </a:r>
            <a:r>
              <a:rPr lang="cs-CZ" sz="2200" b="1" i="1" dirty="0"/>
              <a:t>„Sebeudržující se chemický systém schopný darwinovské evoluce“</a:t>
            </a:r>
          </a:p>
          <a:p>
            <a:pPr lvl="1"/>
            <a:endParaRPr lang="cs-CZ" dirty="0"/>
          </a:p>
          <a:p>
            <a:endParaRPr lang="cs-CZ" b="1"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582048"/>
            <a:ext cx="2949905" cy="2328872"/>
          </a:xfrm>
          <a:prstGeom prst="rect">
            <a:avLst/>
          </a:prstGeom>
        </p:spPr>
      </p:pic>
      <p:sp>
        <p:nvSpPr>
          <p:cNvPr id="3" name="TextovéPole 2">
            <a:extLst>
              <a:ext uri="{FF2B5EF4-FFF2-40B4-BE49-F238E27FC236}">
                <a16:creationId xmlns:a16="http://schemas.microsoft.com/office/drawing/2014/main" id="{BC09386F-16DE-E8FF-D37D-F270F4C4F420}"/>
              </a:ext>
            </a:extLst>
          </p:cNvPr>
          <p:cNvSpPr txBox="1"/>
          <p:nvPr/>
        </p:nvSpPr>
        <p:spPr>
          <a:xfrm>
            <a:off x="6617946" y="5117548"/>
            <a:ext cx="2520280" cy="1723549"/>
          </a:xfrm>
          <a:prstGeom prst="rect">
            <a:avLst/>
          </a:prstGeom>
          <a:noFill/>
        </p:spPr>
        <p:txBody>
          <a:bodyPr wrap="square" rtlCol="0">
            <a:spAutoFit/>
          </a:bodyPr>
          <a:lstStyle/>
          <a:p>
            <a:pPr algn="r"/>
            <a:r>
              <a:rPr lang="pl-PL" sz="2000" b="1" dirty="0">
                <a:solidFill>
                  <a:schemeClr val="tx1">
                    <a:lumMod val="65000"/>
                  </a:schemeClr>
                </a:solidFill>
              </a:rPr>
              <a:t>Petr Tureček: Ono to žije!</a:t>
            </a:r>
          </a:p>
          <a:p>
            <a:pPr algn="r"/>
            <a:endParaRPr lang="cs-CZ" b="1" dirty="0">
              <a:solidFill>
                <a:schemeClr val="tx1">
                  <a:lumMod val="65000"/>
                </a:schemeClr>
              </a:solidFill>
            </a:endParaRPr>
          </a:p>
          <a:p>
            <a:pPr algn="r"/>
            <a:r>
              <a:rPr lang="cs-CZ" sz="1600" dirty="0">
                <a:solidFill>
                  <a:schemeClr val="tx1">
                    <a:lumMod val="65000"/>
                  </a:schemeClr>
                </a:solidFill>
              </a:rPr>
              <a:t>https://www.bioctvrtky.cz/2024/12/07/p-turecek-ono-to-zije/</a:t>
            </a:r>
          </a:p>
        </p:txBody>
      </p:sp>
    </p:spTree>
    <p:extLst>
      <p:ext uri="{BB962C8B-B14F-4D97-AF65-F5344CB8AC3E}">
        <p14:creationId xmlns:p14="http://schemas.microsoft.com/office/powerpoint/2010/main" val="336526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3" y="1436731"/>
            <a:ext cx="8210224" cy="5238016"/>
          </a:xfrm>
        </p:spPr>
        <p:txBody>
          <a:bodyPr>
            <a:normAutofit/>
          </a:bodyPr>
          <a:lstStyle/>
          <a:p>
            <a:r>
              <a:rPr lang="cs-CZ" dirty="0"/>
              <a:t>Stejné biogenní prvky</a:t>
            </a:r>
          </a:p>
          <a:p>
            <a:pPr lvl="1"/>
            <a:r>
              <a:rPr lang="cs-CZ" dirty="0"/>
              <a:t>C, H, O, N, S, P + Fe, Co, Cu, Mg, Zn, … = nejčastěji zastoupené ve vesmíru, ne na Zemi (O, Fe, Si, Mg, S, Ni, Al), koncentrace stopových prvků ale jako v mořské vodě</a:t>
            </a:r>
          </a:p>
        </p:txBody>
      </p:sp>
      <p:sp>
        <p:nvSpPr>
          <p:cNvPr id="2" name="Nadpis 1"/>
          <p:cNvSpPr>
            <a:spLocks noGrp="1"/>
          </p:cNvSpPr>
          <p:nvPr>
            <p:ph type="title"/>
          </p:nvPr>
        </p:nvSpPr>
        <p:spPr>
          <a:xfrm>
            <a:off x="484710" y="44624"/>
            <a:ext cx="7055380" cy="1392106"/>
          </a:xfrm>
        </p:spPr>
        <p:txBody>
          <a:bodyPr/>
          <a:lstStyle/>
          <a:p>
            <a:r>
              <a:rPr lang="cs-CZ" dirty="0"/>
              <a:t>Charakteristiky pozemského života</a:t>
            </a:r>
          </a:p>
        </p:txBody>
      </p:sp>
    </p:spTree>
    <p:extLst>
      <p:ext uri="{BB962C8B-B14F-4D97-AF65-F5344CB8AC3E}">
        <p14:creationId xmlns:p14="http://schemas.microsoft.com/office/powerpoint/2010/main" val="2821818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3" y="1436731"/>
            <a:ext cx="8210224" cy="5238016"/>
          </a:xfrm>
        </p:spPr>
        <p:txBody>
          <a:bodyPr>
            <a:normAutofit/>
          </a:bodyPr>
          <a:lstStyle/>
          <a:p>
            <a:r>
              <a:rPr lang="cs-CZ" dirty="0"/>
              <a:t>Stejné biogenní prvky</a:t>
            </a:r>
          </a:p>
          <a:p>
            <a:pPr lvl="1"/>
            <a:r>
              <a:rPr lang="cs-CZ" dirty="0"/>
              <a:t>C, H, O, N, S, P + Fe, Co, Cu, Mg, Zn, … = nejčastěji zastoupené ve vesmíru, ne na Zemi (O, Fe, Si, Mg, S, Ni, Al), koncentrace stopových prvků ale jako v mořské vodě</a:t>
            </a:r>
          </a:p>
          <a:p>
            <a:r>
              <a:rPr lang="cs-CZ" dirty="0"/>
              <a:t>Všechen (nesporný) život na Zemi je buněčný</a:t>
            </a:r>
          </a:p>
          <a:p>
            <a:pPr lvl="1"/>
            <a:r>
              <a:rPr lang="cs-CZ" dirty="0"/>
              <a:t>Nukleové kyseliny</a:t>
            </a:r>
          </a:p>
          <a:p>
            <a:pPr lvl="1"/>
            <a:r>
              <a:rPr lang="cs-CZ" dirty="0"/>
              <a:t>Proteiny</a:t>
            </a:r>
          </a:p>
          <a:p>
            <a:pPr lvl="1"/>
            <a:r>
              <a:rPr lang="cs-CZ" dirty="0"/>
              <a:t>Lipidy</a:t>
            </a:r>
          </a:p>
          <a:p>
            <a:pPr lvl="1"/>
            <a:r>
              <a:rPr lang="cs-CZ" dirty="0"/>
              <a:t>Sacharidy</a:t>
            </a:r>
          </a:p>
        </p:txBody>
      </p:sp>
      <p:sp>
        <p:nvSpPr>
          <p:cNvPr id="2" name="Nadpis 1"/>
          <p:cNvSpPr>
            <a:spLocks noGrp="1"/>
          </p:cNvSpPr>
          <p:nvPr>
            <p:ph type="title"/>
          </p:nvPr>
        </p:nvSpPr>
        <p:spPr>
          <a:xfrm>
            <a:off x="484710" y="44624"/>
            <a:ext cx="7055380" cy="1392106"/>
          </a:xfrm>
        </p:spPr>
        <p:txBody>
          <a:bodyPr/>
          <a:lstStyle/>
          <a:p>
            <a:r>
              <a:rPr lang="cs-CZ" dirty="0"/>
              <a:t>Charakteristiky pozemského života</a:t>
            </a:r>
          </a:p>
        </p:txBody>
      </p:sp>
    </p:spTree>
    <p:extLst>
      <p:ext uri="{BB962C8B-B14F-4D97-AF65-F5344CB8AC3E}">
        <p14:creationId xmlns:p14="http://schemas.microsoft.com/office/powerpoint/2010/main" val="3090093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131" y="1032161"/>
            <a:ext cx="7235738" cy="4793677"/>
          </a:xfrm>
          <a:prstGeom prst="rect">
            <a:avLst/>
          </a:prstGeom>
          <a:ln w="19050">
            <a:solidFill>
              <a:schemeClr val="bg1"/>
            </a:solidFill>
          </a:ln>
        </p:spPr>
      </p:pic>
    </p:spTree>
    <p:extLst>
      <p:ext uri="{BB962C8B-B14F-4D97-AF65-F5344CB8AC3E}">
        <p14:creationId xmlns:p14="http://schemas.microsoft.com/office/powerpoint/2010/main" val="3836416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09" y="862908"/>
            <a:ext cx="7030581" cy="5132184"/>
          </a:xfrm>
          <a:prstGeom prst="rect">
            <a:avLst/>
          </a:prstGeom>
          <a:ln w="19050">
            <a:solidFill>
              <a:schemeClr val="bg1"/>
            </a:solidFill>
          </a:ln>
        </p:spPr>
      </p:pic>
    </p:spTree>
    <p:extLst>
      <p:ext uri="{BB962C8B-B14F-4D97-AF65-F5344CB8AC3E}">
        <p14:creationId xmlns:p14="http://schemas.microsoft.com/office/powerpoint/2010/main" val="1724666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Protobiologie</a:t>
            </a:r>
          </a:p>
        </p:txBody>
      </p:sp>
      <p:sp>
        <p:nvSpPr>
          <p:cNvPr id="3" name="Zástupný symbol pro obsah 2"/>
          <p:cNvSpPr>
            <a:spLocks noGrp="1"/>
          </p:cNvSpPr>
          <p:nvPr>
            <p:ph idx="1"/>
          </p:nvPr>
        </p:nvSpPr>
        <p:spPr/>
        <p:txBody>
          <a:bodyPr>
            <a:normAutofit/>
          </a:bodyPr>
          <a:lstStyle/>
          <a:p>
            <a:r>
              <a:rPr lang="cs-CZ" sz="2800" dirty="0"/>
              <a:t>Věda o vzniku života</a:t>
            </a:r>
          </a:p>
          <a:p>
            <a:endParaRPr lang="cs-CZ" sz="2800" dirty="0"/>
          </a:p>
          <a:p>
            <a:r>
              <a:rPr lang="cs-CZ" sz="2800" dirty="0"/>
              <a:t>Stvoření</a:t>
            </a:r>
          </a:p>
          <a:p>
            <a:r>
              <a:rPr lang="cs-CZ" sz="2800" dirty="0"/>
              <a:t>Život je věčný a neměnný, všeprostupující (až eternismus)</a:t>
            </a:r>
          </a:p>
          <a:p>
            <a:pPr lvl="1"/>
            <a:r>
              <a:rPr lang="cs-CZ" sz="2600" dirty="0"/>
              <a:t>Život vzniká jen z jiného života (</a:t>
            </a:r>
            <a:r>
              <a:rPr lang="cs-CZ" sz="2600" i="1" dirty="0"/>
              <a:t>biogeneze</a:t>
            </a:r>
            <a:r>
              <a:rPr lang="cs-CZ" sz="2600" dirty="0"/>
              <a:t>) x samoplození</a:t>
            </a:r>
          </a:p>
          <a:p>
            <a:r>
              <a:rPr lang="cs-CZ" sz="2800" b="1" dirty="0"/>
              <a:t>Abiogeneze</a:t>
            </a:r>
          </a:p>
        </p:txBody>
      </p:sp>
    </p:spTree>
    <p:extLst>
      <p:ext uri="{BB962C8B-B14F-4D97-AF65-F5344CB8AC3E}">
        <p14:creationId xmlns:p14="http://schemas.microsoft.com/office/powerpoint/2010/main" val="1753328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Skupina 11"/>
          <p:cNvGrpSpPr/>
          <p:nvPr/>
        </p:nvGrpSpPr>
        <p:grpSpPr>
          <a:xfrm>
            <a:off x="421636" y="1573333"/>
            <a:ext cx="8300728" cy="3711333"/>
            <a:chOff x="449049" y="2829094"/>
            <a:chExt cx="8300728" cy="3711333"/>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049" y="2829094"/>
              <a:ext cx="2969066" cy="3711333"/>
            </a:xfrm>
            <a:prstGeom prst="rect">
              <a:avLst/>
            </a:prstGeom>
            <a:ln w="19050">
              <a:solidFill>
                <a:schemeClr val="bg1"/>
              </a:solidFill>
            </a:ln>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3157739"/>
              <a:ext cx="5041873" cy="3090668"/>
            </a:xfrm>
            <a:prstGeom prst="rect">
              <a:avLst/>
            </a:prstGeom>
            <a:solidFill>
              <a:schemeClr val="tx1"/>
            </a:solidFill>
            <a:ln w="19050">
              <a:solidFill>
                <a:schemeClr val="bg1"/>
              </a:solidFill>
            </a:ln>
          </p:spPr>
        </p:pic>
      </p:grpSp>
    </p:spTree>
    <p:extLst>
      <p:ext uri="{BB962C8B-B14F-4D97-AF65-F5344CB8AC3E}">
        <p14:creationId xmlns:p14="http://schemas.microsoft.com/office/powerpoint/2010/main" val="372940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Skupina 19"/>
          <p:cNvGrpSpPr/>
          <p:nvPr/>
        </p:nvGrpSpPr>
        <p:grpSpPr>
          <a:xfrm>
            <a:off x="323528" y="311615"/>
            <a:ext cx="8567127" cy="6234769"/>
            <a:chOff x="384081" y="142672"/>
            <a:chExt cx="8567127" cy="6234769"/>
          </a:xfrm>
        </p:grpSpPr>
        <p:pic>
          <p:nvPicPr>
            <p:cNvPr id="10" name="Obráze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8610" y="3896768"/>
              <a:ext cx="5062598" cy="2480673"/>
            </a:xfrm>
            <a:prstGeom prst="rect">
              <a:avLst/>
            </a:prstGeom>
            <a:ln w="19050">
              <a:solidFill>
                <a:schemeClr val="bg1"/>
              </a:solidFill>
            </a:ln>
          </p:spPr>
        </p:pic>
        <p:pic>
          <p:nvPicPr>
            <p:cNvPr id="13" name="Obráze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81" y="142672"/>
              <a:ext cx="5795398" cy="3223110"/>
            </a:xfrm>
            <a:prstGeom prst="rect">
              <a:avLst/>
            </a:prstGeom>
            <a:ln w="19050">
              <a:solidFill>
                <a:schemeClr val="bg1"/>
              </a:solidFill>
            </a:ln>
          </p:spPr>
        </p:pic>
      </p:grpSp>
    </p:spTree>
    <p:extLst>
      <p:ext uri="{BB962C8B-B14F-4D97-AF65-F5344CB8AC3E}">
        <p14:creationId xmlns:p14="http://schemas.microsoft.com/office/powerpoint/2010/main" val="2715646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3" y="1436731"/>
            <a:ext cx="8210224" cy="5238016"/>
          </a:xfrm>
        </p:spPr>
        <p:txBody>
          <a:bodyPr>
            <a:normAutofit lnSpcReduction="10000"/>
          </a:bodyPr>
          <a:lstStyle/>
          <a:p>
            <a:r>
              <a:rPr lang="cs-CZ" dirty="0"/>
              <a:t>Stejné biogenní prvky</a:t>
            </a:r>
          </a:p>
          <a:p>
            <a:pPr lvl="1"/>
            <a:r>
              <a:rPr lang="cs-CZ" dirty="0"/>
              <a:t>C, H, O, N, S, P + Fe, Co, Cu, Mg, Zn, … = nejčastěji zastoupené ve vesmíru, ne na Zemi (O, Fe, Si, Mg, S, Ni, Al), koncentrace stopových prvků ale jako v mořské vodě</a:t>
            </a:r>
          </a:p>
          <a:p>
            <a:r>
              <a:rPr lang="cs-CZ" dirty="0"/>
              <a:t>Všechen (nesporný) život na Zemi je buněčný</a:t>
            </a:r>
          </a:p>
          <a:p>
            <a:pPr lvl="1"/>
            <a:r>
              <a:rPr lang="cs-CZ" dirty="0"/>
              <a:t>Nukleové kyseliny</a:t>
            </a:r>
          </a:p>
          <a:p>
            <a:pPr lvl="1"/>
            <a:r>
              <a:rPr lang="cs-CZ" dirty="0"/>
              <a:t>Proteiny</a:t>
            </a:r>
          </a:p>
          <a:p>
            <a:pPr lvl="1"/>
            <a:r>
              <a:rPr lang="cs-CZ" dirty="0"/>
              <a:t>Lipidy</a:t>
            </a:r>
          </a:p>
          <a:p>
            <a:pPr lvl="1"/>
            <a:r>
              <a:rPr lang="cs-CZ" dirty="0"/>
              <a:t>Sacharidy</a:t>
            </a:r>
          </a:p>
          <a:p>
            <a:pPr lvl="1"/>
            <a:r>
              <a:rPr lang="cs-CZ" dirty="0"/>
              <a:t>DNA </a:t>
            </a:r>
            <a:r>
              <a:rPr lang="cs-CZ" dirty="0">
                <a:sym typeface="Wingdings" panose="05000000000000000000" pitchFamily="2" charset="2"/>
              </a:rPr>
              <a:t></a:t>
            </a:r>
            <a:r>
              <a:rPr lang="cs-CZ" dirty="0"/>
              <a:t> (m, t, r)RNA, ribozomy, genetický kód </a:t>
            </a:r>
            <a:r>
              <a:rPr lang="cs-CZ" dirty="0">
                <a:sym typeface="Wingdings" panose="05000000000000000000" pitchFamily="2" charset="2"/>
              </a:rPr>
              <a:t></a:t>
            </a:r>
            <a:r>
              <a:rPr lang="cs-CZ" dirty="0"/>
              <a:t> proteiny</a:t>
            </a:r>
          </a:p>
          <a:p>
            <a:pPr lvl="1"/>
            <a:r>
              <a:rPr lang="cs-CZ" dirty="0"/>
              <a:t>Základ v polymerech – proteiny, uhlovodíky, lipidy, nukleové kyseliny</a:t>
            </a:r>
          </a:p>
          <a:p>
            <a:pPr lvl="1"/>
            <a:r>
              <a:rPr lang="cs-CZ" dirty="0"/>
              <a:t>Membrány – fosfolipidy, nasycené tuky, dvojvrstvy, semipermeabilní, elektrochemický gradient</a:t>
            </a:r>
          </a:p>
          <a:p>
            <a:r>
              <a:rPr lang="cs-CZ" dirty="0"/>
              <a:t>Viry? </a:t>
            </a:r>
            <a:r>
              <a:rPr lang="cs-CZ" dirty="0" err="1"/>
              <a:t>Priony</a:t>
            </a:r>
            <a:r>
              <a:rPr lang="cs-CZ" dirty="0"/>
              <a:t>?</a:t>
            </a:r>
          </a:p>
        </p:txBody>
      </p:sp>
      <p:sp>
        <p:nvSpPr>
          <p:cNvPr id="2" name="Nadpis 1"/>
          <p:cNvSpPr>
            <a:spLocks noGrp="1"/>
          </p:cNvSpPr>
          <p:nvPr>
            <p:ph type="title"/>
          </p:nvPr>
        </p:nvSpPr>
        <p:spPr>
          <a:xfrm>
            <a:off x="484710" y="44624"/>
            <a:ext cx="7055380" cy="1392106"/>
          </a:xfrm>
        </p:spPr>
        <p:txBody>
          <a:bodyPr/>
          <a:lstStyle/>
          <a:p>
            <a:r>
              <a:rPr lang="cs-CZ" dirty="0"/>
              <a:t>Charakteristiky pozemského života</a:t>
            </a:r>
          </a:p>
        </p:txBody>
      </p:sp>
    </p:spTree>
    <p:extLst>
      <p:ext uri="{BB962C8B-B14F-4D97-AF65-F5344CB8AC3E}">
        <p14:creationId xmlns:p14="http://schemas.microsoft.com/office/powerpoint/2010/main" val="1524487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Skupina 36"/>
          <p:cNvGrpSpPr/>
          <p:nvPr/>
        </p:nvGrpSpPr>
        <p:grpSpPr>
          <a:xfrm>
            <a:off x="211472" y="195182"/>
            <a:ext cx="8756171" cy="6501555"/>
            <a:chOff x="-146463" y="1863139"/>
            <a:chExt cx="8756171" cy="6501555"/>
          </a:xfrm>
        </p:grpSpPr>
        <p:grpSp>
          <p:nvGrpSpPr>
            <p:cNvPr id="21" name="Skupina 20"/>
            <p:cNvGrpSpPr/>
            <p:nvPr/>
          </p:nvGrpSpPr>
          <p:grpSpPr>
            <a:xfrm>
              <a:off x="-146463" y="1863139"/>
              <a:ext cx="5879000" cy="1585660"/>
              <a:chOff x="587829" y="1836514"/>
              <a:chExt cx="5879000" cy="1585660"/>
            </a:xfrm>
          </p:grpSpPr>
          <p:sp>
            <p:nvSpPr>
              <p:cNvPr id="22" name="Obdélník 21"/>
              <p:cNvSpPr/>
              <p:nvPr/>
            </p:nvSpPr>
            <p:spPr>
              <a:xfrm>
                <a:off x="587829" y="1836514"/>
                <a:ext cx="5730240" cy="1558834"/>
              </a:xfrm>
              <a:prstGeom prst="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dirty="0"/>
              </a:p>
            </p:txBody>
          </p:sp>
          <p:grpSp>
            <p:nvGrpSpPr>
              <p:cNvPr id="23" name="Skupina 22"/>
              <p:cNvGrpSpPr/>
              <p:nvPr/>
            </p:nvGrpSpPr>
            <p:grpSpPr>
              <a:xfrm>
                <a:off x="899478" y="1984559"/>
                <a:ext cx="5257659" cy="1262743"/>
                <a:chOff x="1047523" y="1984560"/>
                <a:chExt cx="5257659" cy="1262743"/>
              </a:xfrm>
            </p:grpSpPr>
            <p:sp>
              <p:nvSpPr>
                <p:cNvPr id="28" name="TextovéPole 27"/>
                <p:cNvSpPr txBox="1"/>
                <p:nvPr/>
              </p:nvSpPr>
              <p:spPr>
                <a:xfrm>
                  <a:off x="3461685" y="2470623"/>
                  <a:ext cx="805029" cy="424732"/>
                </a:xfrm>
                <a:prstGeom prst="rect">
                  <a:avLst/>
                </a:prstGeom>
                <a:noFill/>
              </p:spPr>
              <p:txBody>
                <a:bodyPr wrap="none" rtlCol="0">
                  <a:spAutoFit/>
                </a:bodyPr>
                <a:lstStyle/>
                <a:p>
                  <a:pPr>
                    <a:lnSpc>
                      <a:spcPct val="90000"/>
                    </a:lnSpc>
                  </a:pPr>
                  <a:r>
                    <a:rPr lang="cs-CZ" sz="2400" b="1" dirty="0">
                      <a:solidFill>
                        <a:schemeClr val="bg1"/>
                      </a:solidFill>
                    </a:rPr>
                    <a:t>RNA</a:t>
                  </a:r>
                </a:p>
              </p:txBody>
            </p:sp>
            <p:sp>
              <p:nvSpPr>
                <p:cNvPr id="29" name="TextovéPole 28"/>
                <p:cNvSpPr txBox="1"/>
                <p:nvPr/>
              </p:nvSpPr>
              <p:spPr>
                <a:xfrm>
                  <a:off x="4977574" y="2468108"/>
                  <a:ext cx="1327608" cy="424732"/>
                </a:xfrm>
                <a:prstGeom prst="rect">
                  <a:avLst/>
                </a:prstGeom>
                <a:noFill/>
              </p:spPr>
              <p:txBody>
                <a:bodyPr wrap="none" rtlCol="0">
                  <a:spAutoFit/>
                </a:bodyPr>
                <a:lstStyle/>
                <a:p>
                  <a:pPr>
                    <a:lnSpc>
                      <a:spcPct val="90000"/>
                    </a:lnSpc>
                  </a:pPr>
                  <a:r>
                    <a:rPr lang="cs-CZ" sz="2400" b="1" dirty="0">
                      <a:solidFill>
                        <a:schemeClr val="bg1"/>
                      </a:solidFill>
                    </a:rPr>
                    <a:t>Proteiny</a:t>
                  </a:r>
                </a:p>
              </p:txBody>
            </p:sp>
            <p:sp>
              <p:nvSpPr>
                <p:cNvPr id="30" name="Ovál 29"/>
                <p:cNvSpPr/>
                <p:nvPr/>
              </p:nvSpPr>
              <p:spPr>
                <a:xfrm>
                  <a:off x="1047523" y="1984560"/>
                  <a:ext cx="1341120" cy="1262743"/>
                </a:xfrm>
                <a:prstGeom prst="ellipse">
                  <a:avLst/>
                </a:prstGeom>
                <a:solidFill>
                  <a:schemeClr val="tx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dirty="0"/>
                </a:p>
              </p:txBody>
            </p:sp>
            <p:sp>
              <p:nvSpPr>
                <p:cNvPr id="31" name="Obdélník 30"/>
                <p:cNvSpPr/>
                <p:nvPr/>
              </p:nvSpPr>
              <p:spPr>
                <a:xfrm>
                  <a:off x="1802468" y="2335021"/>
                  <a:ext cx="1130254" cy="5834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dirty="0"/>
                </a:p>
              </p:txBody>
            </p:sp>
            <p:sp>
              <p:nvSpPr>
                <p:cNvPr id="32" name="TextovéPole 31"/>
                <p:cNvSpPr txBox="1"/>
                <p:nvPr/>
              </p:nvSpPr>
              <p:spPr>
                <a:xfrm>
                  <a:off x="1925931" y="2480637"/>
                  <a:ext cx="822661" cy="424732"/>
                </a:xfrm>
                <a:prstGeom prst="rect">
                  <a:avLst/>
                </a:prstGeom>
                <a:noFill/>
              </p:spPr>
              <p:txBody>
                <a:bodyPr wrap="none" rtlCol="0">
                  <a:spAutoFit/>
                </a:bodyPr>
                <a:lstStyle/>
                <a:p>
                  <a:pPr>
                    <a:lnSpc>
                      <a:spcPct val="90000"/>
                    </a:lnSpc>
                  </a:pPr>
                  <a:r>
                    <a:rPr lang="cs-CZ" sz="2400" b="1" dirty="0">
                      <a:solidFill>
                        <a:schemeClr val="bg1"/>
                      </a:solidFill>
                    </a:rPr>
                    <a:t>DNA</a:t>
                  </a:r>
                </a:p>
              </p:txBody>
            </p:sp>
            <p:sp>
              <p:nvSpPr>
                <p:cNvPr id="33" name="Rovnoramenný trojúhelník 32"/>
                <p:cNvSpPr/>
                <p:nvPr/>
              </p:nvSpPr>
              <p:spPr>
                <a:xfrm rot="17941578">
                  <a:off x="2159901" y="2273489"/>
                  <a:ext cx="223772" cy="202873"/>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dirty="0"/>
                </a:p>
              </p:txBody>
            </p:sp>
            <p:sp>
              <p:nvSpPr>
                <p:cNvPr id="34" name="Šipka doprava 33"/>
                <p:cNvSpPr/>
                <p:nvPr/>
              </p:nvSpPr>
              <p:spPr>
                <a:xfrm>
                  <a:off x="2748592" y="2595454"/>
                  <a:ext cx="704357" cy="19509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dirty="0"/>
                </a:p>
              </p:txBody>
            </p:sp>
            <p:sp>
              <p:nvSpPr>
                <p:cNvPr id="35" name="Šipka doprava 34"/>
                <p:cNvSpPr/>
                <p:nvPr/>
              </p:nvSpPr>
              <p:spPr>
                <a:xfrm>
                  <a:off x="4273217" y="2585440"/>
                  <a:ext cx="704357" cy="19509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dirty="0"/>
                </a:p>
              </p:txBody>
            </p:sp>
          </p:grpSp>
          <p:sp>
            <p:nvSpPr>
              <p:cNvPr id="24" name="TextovéPole 23"/>
              <p:cNvSpPr txBox="1"/>
              <p:nvPr/>
            </p:nvSpPr>
            <p:spPr>
              <a:xfrm>
                <a:off x="1975311" y="1846652"/>
                <a:ext cx="1036630" cy="313932"/>
              </a:xfrm>
              <a:prstGeom prst="rect">
                <a:avLst/>
              </a:prstGeom>
              <a:noFill/>
            </p:spPr>
            <p:txBody>
              <a:bodyPr wrap="none" rtlCol="0">
                <a:spAutoFit/>
              </a:bodyPr>
              <a:lstStyle/>
              <a:p>
                <a:pPr>
                  <a:lnSpc>
                    <a:spcPct val="90000"/>
                  </a:lnSpc>
                </a:pPr>
                <a:r>
                  <a:rPr lang="cs-CZ" sz="1600" b="1" dirty="0">
                    <a:solidFill>
                      <a:schemeClr val="accent1">
                        <a:lumMod val="50000"/>
                      </a:schemeClr>
                    </a:solidFill>
                  </a:rPr>
                  <a:t>Replikace</a:t>
                </a:r>
                <a:endParaRPr lang="cs-CZ" sz="2000" b="1" dirty="0">
                  <a:solidFill>
                    <a:schemeClr val="accent1">
                      <a:lumMod val="50000"/>
                    </a:schemeClr>
                  </a:solidFill>
                </a:endParaRPr>
              </a:p>
            </p:txBody>
          </p:sp>
          <p:sp>
            <p:nvSpPr>
              <p:cNvPr id="25" name="TextovéPole 24"/>
              <p:cNvSpPr txBox="1"/>
              <p:nvPr/>
            </p:nvSpPr>
            <p:spPr>
              <a:xfrm>
                <a:off x="2353985" y="2808342"/>
                <a:ext cx="1203984" cy="313932"/>
              </a:xfrm>
              <a:prstGeom prst="rect">
                <a:avLst/>
              </a:prstGeom>
              <a:noFill/>
            </p:spPr>
            <p:txBody>
              <a:bodyPr wrap="none" rtlCol="0">
                <a:spAutoFit/>
              </a:bodyPr>
              <a:lstStyle/>
              <a:p>
                <a:pPr>
                  <a:lnSpc>
                    <a:spcPct val="90000"/>
                  </a:lnSpc>
                </a:pPr>
                <a:r>
                  <a:rPr lang="cs-CZ" sz="1600" b="1" dirty="0">
                    <a:solidFill>
                      <a:schemeClr val="accent1">
                        <a:lumMod val="50000"/>
                      </a:schemeClr>
                    </a:solidFill>
                  </a:rPr>
                  <a:t>Transkripce</a:t>
                </a:r>
              </a:p>
            </p:txBody>
          </p:sp>
          <p:sp>
            <p:nvSpPr>
              <p:cNvPr id="26" name="TextovéPole 25"/>
              <p:cNvSpPr txBox="1"/>
              <p:nvPr/>
            </p:nvSpPr>
            <p:spPr>
              <a:xfrm>
                <a:off x="3964280" y="2804239"/>
                <a:ext cx="1019638" cy="313932"/>
              </a:xfrm>
              <a:prstGeom prst="rect">
                <a:avLst/>
              </a:prstGeom>
              <a:noFill/>
            </p:spPr>
            <p:txBody>
              <a:bodyPr wrap="none" rtlCol="0">
                <a:spAutoFit/>
              </a:bodyPr>
              <a:lstStyle/>
              <a:p>
                <a:pPr>
                  <a:lnSpc>
                    <a:spcPct val="90000"/>
                  </a:lnSpc>
                </a:pPr>
                <a:r>
                  <a:rPr lang="cs-CZ" sz="1600" b="1" dirty="0">
                    <a:solidFill>
                      <a:schemeClr val="accent1">
                        <a:lumMod val="50000"/>
                      </a:schemeClr>
                    </a:solidFill>
                  </a:rPr>
                  <a:t>Translace</a:t>
                </a:r>
              </a:p>
            </p:txBody>
          </p:sp>
          <p:sp>
            <p:nvSpPr>
              <p:cNvPr id="27" name="TextovéPole 26"/>
              <p:cNvSpPr txBox="1"/>
              <p:nvPr/>
            </p:nvSpPr>
            <p:spPr>
              <a:xfrm>
                <a:off x="2952725" y="3108242"/>
                <a:ext cx="3514104" cy="313932"/>
              </a:xfrm>
              <a:prstGeom prst="rect">
                <a:avLst/>
              </a:prstGeom>
              <a:noFill/>
            </p:spPr>
            <p:txBody>
              <a:bodyPr wrap="none" rtlCol="0">
                <a:spAutoFit/>
              </a:bodyPr>
              <a:lstStyle/>
              <a:p>
                <a:pPr>
                  <a:lnSpc>
                    <a:spcPct val="90000"/>
                  </a:lnSpc>
                </a:pPr>
                <a:r>
                  <a:rPr lang="cs-CZ" sz="1600" b="1" i="1" dirty="0">
                    <a:solidFill>
                      <a:schemeClr val="bg1"/>
                    </a:solidFill>
                  </a:rPr>
                  <a:t>Centrální dogma molekulární biologie</a:t>
                </a:r>
                <a:endParaRPr lang="cs-CZ" sz="2000" b="1" i="1" dirty="0">
                  <a:solidFill>
                    <a:schemeClr val="bg1"/>
                  </a:solidFill>
                </a:endParaRPr>
              </a:p>
            </p:txBody>
          </p:sp>
        </p:grpSp>
        <p:pic>
          <p:nvPicPr>
            <p:cNvPr id="11" name="Obráze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31" y="3620305"/>
              <a:ext cx="7689577" cy="4744389"/>
            </a:xfrm>
            <a:prstGeom prst="rect">
              <a:avLst/>
            </a:prstGeom>
            <a:solidFill>
              <a:schemeClr val="tx1"/>
            </a:solidFill>
            <a:ln w="19050">
              <a:solidFill>
                <a:schemeClr val="bg1"/>
              </a:solidFill>
            </a:ln>
          </p:spPr>
        </p:pic>
      </p:grpSp>
      <p:pic>
        <p:nvPicPr>
          <p:cNvPr id="1026" name="Picture 2" descr="CC | What is the phospholipid bilayer and what determines its fluidity?">
            <a:extLst>
              <a:ext uri="{FF2B5EF4-FFF2-40B4-BE49-F238E27FC236}">
                <a16:creationId xmlns:a16="http://schemas.microsoft.com/office/drawing/2014/main" id="{A0760084-4B83-9DA6-9551-09680053E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198" y="205320"/>
            <a:ext cx="2292875" cy="1548696"/>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910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3" y="1436731"/>
            <a:ext cx="8210224" cy="5238016"/>
          </a:xfrm>
        </p:spPr>
        <p:txBody>
          <a:bodyPr>
            <a:normAutofit fontScale="92500" lnSpcReduction="10000"/>
          </a:bodyPr>
          <a:lstStyle/>
          <a:p>
            <a:r>
              <a:rPr lang="cs-CZ" dirty="0"/>
              <a:t>Stejné biogenní prvky</a:t>
            </a:r>
          </a:p>
          <a:p>
            <a:pPr lvl="1"/>
            <a:r>
              <a:rPr lang="cs-CZ" dirty="0"/>
              <a:t>C, H, O, N, S, P + Fe, Co, Cu, Mg, Zn, … = nejčastěji zastoupené ve vesmíru, ne na Zemi (O, Fe, Si, Mg, S, Ni, Al), koncentrace stopových prvků ale jako v mořské vodě</a:t>
            </a:r>
          </a:p>
          <a:p>
            <a:r>
              <a:rPr lang="cs-CZ" dirty="0"/>
              <a:t>Všechen (nesporný) život na Zemi je buněčný</a:t>
            </a:r>
          </a:p>
          <a:p>
            <a:pPr lvl="1"/>
            <a:r>
              <a:rPr lang="cs-CZ" dirty="0"/>
              <a:t>Nukleové kyseliny</a:t>
            </a:r>
          </a:p>
          <a:p>
            <a:pPr lvl="1"/>
            <a:r>
              <a:rPr lang="cs-CZ" dirty="0"/>
              <a:t>Proteiny</a:t>
            </a:r>
          </a:p>
          <a:p>
            <a:pPr lvl="1"/>
            <a:r>
              <a:rPr lang="cs-CZ" dirty="0"/>
              <a:t>Lipidy</a:t>
            </a:r>
          </a:p>
          <a:p>
            <a:pPr lvl="1"/>
            <a:r>
              <a:rPr lang="cs-CZ" dirty="0"/>
              <a:t>Sacharidy</a:t>
            </a:r>
          </a:p>
          <a:p>
            <a:pPr lvl="1"/>
            <a:r>
              <a:rPr lang="cs-CZ" dirty="0"/>
              <a:t>DNA -&gt; (m, t, r)RNA, ribozomy, genetický kód -&gt; proteiny</a:t>
            </a:r>
          </a:p>
          <a:p>
            <a:pPr lvl="1"/>
            <a:r>
              <a:rPr lang="cs-CZ" dirty="0"/>
              <a:t>Základ v polymerech – proteiny, uhlovodíky, lipidy, nukleové kyseliny</a:t>
            </a:r>
          </a:p>
          <a:p>
            <a:pPr lvl="1"/>
            <a:r>
              <a:rPr lang="cs-CZ" dirty="0"/>
              <a:t>Membrány – fosfolipidy, nasycené tuky, dvojvrstvy, semipermeabilní, elektrochemický gradient</a:t>
            </a:r>
          </a:p>
          <a:p>
            <a:r>
              <a:rPr lang="cs-CZ" dirty="0"/>
              <a:t>Viry? </a:t>
            </a:r>
            <a:r>
              <a:rPr lang="cs-CZ" dirty="0" err="1"/>
              <a:t>Priony</a:t>
            </a:r>
            <a:r>
              <a:rPr lang="cs-CZ" dirty="0"/>
              <a:t>?</a:t>
            </a:r>
          </a:p>
          <a:p>
            <a:r>
              <a:rPr lang="cs-CZ" dirty="0"/>
              <a:t>Rozpouštědlo: voda (H</a:t>
            </a:r>
            <a:r>
              <a:rPr lang="cs-CZ" baseline="-25000" dirty="0"/>
              <a:t>2</a:t>
            </a:r>
            <a:r>
              <a:rPr lang="cs-CZ" dirty="0"/>
              <a:t>O)</a:t>
            </a:r>
          </a:p>
        </p:txBody>
      </p:sp>
      <p:sp>
        <p:nvSpPr>
          <p:cNvPr id="2" name="Nadpis 1"/>
          <p:cNvSpPr>
            <a:spLocks noGrp="1"/>
          </p:cNvSpPr>
          <p:nvPr>
            <p:ph type="title"/>
          </p:nvPr>
        </p:nvSpPr>
        <p:spPr>
          <a:xfrm>
            <a:off x="484710" y="44624"/>
            <a:ext cx="7055380" cy="1392106"/>
          </a:xfrm>
        </p:spPr>
        <p:txBody>
          <a:bodyPr/>
          <a:lstStyle/>
          <a:p>
            <a:r>
              <a:rPr lang="cs-CZ" dirty="0"/>
              <a:t>Charakteristiky pozemského života</a:t>
            </a:r>
          </a:p>
        </p:txBody>
      </p:sp>
    </p:spTree>
    <p:extLst>
      <p:ext uri="{BB962C8B-B14F-4D97-AF65-F5344CB8AC3E}">
        <p14:creationId xmlns:p14="http://schemas.microsoft.com/office/powerpoint/2010/main" val="570215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Skupina 17"/>
          <p:cNvGrpSpPr/>
          <p:nvPr/>
        </p:nvGrpSpPr>
        <p:grpSpPr>
          <a:xfrm>
            <a:off x="112556" y="1151193"/>
            <a:ext cx="8918887" cy="4560311"/>
            <a:chOff x="120679" y="2236289"/>
            <a:chExt cx="8918887" cy="4560311"/>
          </a:xfrm>
        </p:grpSpPr>
        <p:pic>
          <p:nvPicPr>
            <p:cNvPr id="14" name="Obráze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79" y="2236289"/>
              <a:ext cx="5130352" cy="4560311"/>
            </a:xfrm>
            <a:prstGeom prst="rect">
              <a:avLst/>
            </a:prstGeom>
            <a:ln w="19050">
              <a:solidFill>
                <a:schemeClr val="bg1"/>
              </a:solidFill>
            </a:ln>
          </p:spPr>
        </p:pic>
        <p:pic>
          <p:nvPicPr>
            <p:cNvPr id="15" name="Obráze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461" y="2935084"/>
              <a:ext cx="4216105" cy="3162079"/>
            </a:xfrm>
            <a:prstGeom prst="rect">
              <a:avLst/>
            </a:prstGeom>
            <a:ln w="19050">
              <a:solidFill>
                <a:schemeClr val="bg1"/>
              </a:solidFill>
            </a:ln>
          </p:spPr>
        </p:pic>
      </p:grpSp>
    </p:spTree>
    <p:extLst>
      <p:ext uri="{BB962C8B-B14F-4D97-AF65-F5344CB8AC3E}">
        <p14:creationId xmlns:p14="http://schemas.microsoft.com/office/powerpoint/2010/main" val="2391485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Metabolismus</a:t>
            </a:r>
          </a:p>
        </p:txBody>
      </p:sp>
      <p:sp>
        <p:nvSpPr>
          <p:cNvPr id="3" name="Zástupný symbol pro obsah 2"/>
          <p:cNvSpPr>
            <a:spLocks noGrp="1"/>
          </p:cNvSpPr>
          <p:nvPr>
            <p:ph idx="1"/>
          </p:nvPr>
        </p:nvSpPr>
        <p:spPr>
          <a:xfrm>
            <a:off x="484710" y="1340769"/>
            <a:ext cx="8263754" cy="5267010"/>
          </a:xfrm>
        </p:spPr>
        <p:txBody>
          <a:bodyPr>
            <a:normAutofit/>
          </a:bodyPr>
          <a:lstStyle/>
          <a:p>
            <a:r>
              <a:rPr lang="cs-CZ" sz="2400" dirty="0"/>
              <a:t>Redoxní reakce</a:t>
            </a:r>
          </a:p>
          <a:p>
            <a:pPr lvl="1"/>
            <a:r>
              <a:rPr lang="cs-CZ" sz="2000" b="1" dirty="0"/>
              <a:t>Donor elektronů </a:t>
            </a:r>
            <a:r>
              <a:rPr lang="cs-CZ" sz="2000" dirty="0"/>
              <a:t>(redukovaná látka, třeba H</a:t>
            </a:r>
            <a:r>
              <a:rPr lang="cs-CZ" sz="2000" baseline="-25000" dirty="0"/>
              <a:t>2</a:t>
            </a:r>
            <a:r>
              <a:rPr lang="cs-CZ" sz="2000" dirty="0"/>
              <a:t>, S, H</a:t>
            </a:r>
            <a:r>
              <a:rPr lang="cs-CZ" sz="2000" baseline="-25000" dirty="0"/>
              <a:t>2</a:t>
            </a:r>
            <a:r>
              <a:rPr lang="cs-CZ" sz="2000" dirty="0"/>
              <a:t>S, NH</a:t>
            </a:r>
            <a:r>
              <a:rPr lang="cs-CZ" sz="2000" baseline="-25000" dirty="0"/>
              <a:t>3</a:t>
            </a:r>
            <a:r>
              <a:rPr lang="cs-CZ" sz="2000" dirty="0"/>
              <a:t>, CO, Fe</a:t>
            </a:r>
            <a:r>
              <a:rPr lang="cs-CZ" sz="2000" baseline="30000" dirty="0"/>
              <a:t>II+</a:t>
            </a:r>
            <a:r>
              <a:rPr lang="cs-CZ" sz="2000" dirty="0"/>
              <a:t>, Mn</a:t>
            </a:r>
            <a:r>
              <a:rPr lang="cs-CZ" sz="2000" baseline="30000" dirty="0"/>
              <a:t>II+</a:t>
            </a:r>
            <a:r>
              <a:rPr lang="cs-CZ" sz="2000" dirty="0"/>
              <a:t>, organické sloučeniny, H</a:t>
            </a:r>
            <a:r>
              <a:rPr lang="cs-CZ" sz="2000" baseline="30000" dirty="0"/>
              <a:t>+</a:t>
            </a:r>
            <a:r>
              <a:rPr lang="cs-CZ" sz="2000" dirty="0"/>
              <a:t>)</a:t>
            </a:r>
          </a:p>
          <a:p>
            <a:pPr lvl="1"/>
            <a:r>
              <a:rPr lang="cs-CZ" sz="2000" b="1" dirty="0"/>
              <a:t>Akceptor elektronů </a:t>
            </a:r>
            <a:r>
              <a:rPr lang="cs-CZ" sz="2000" dirty="0"/>
              <a:t>(oxidovaná látka, třeba O</a:t>
            </a:r>
            <a:r>
              <a:rPr lang="cs-CZ" sz="2000" baseline="-25000" dirty="0"/>
              <a:t>2</a:t>
            </a:r>
            <a:r>
              <a:rPr lang="cs-CZ" sz="2000" dirty="0"/>
              <a:t>, NO</a:t>
            </a:r>
            <a:r>
              <a:rPr lang="cs-CZ" sz="2000" baseline="-25000" dirty="0"/>
              <a:t>3</a:t>
            </a:r>
            <a:r>
              <a:rPr lang="cs-CZ" sz="2000" baseline="30000" dirty="0"/>
              <a:t>-</a:t>
            </a:r>
            <a:r>
              <a:rPr lang="cs-CZ" sz="2000" dirty="0"/>
              <a:t>, SO</a:t>
            </a:r>
            <a:r>
              <a:rPr lang="cs-CZ" sz="2000" baseline="-25000" dirty="0"/>
              <a:t>4</a:t>
            </a:r>
            <a:r>
              <a:rPr lang="cs-CZ" sz="2000" baseline="30000" dirty="0"/>
              <a:t>II-</a:t>
            </a:r>
            <a:r>
              <a:rPr lang="cs-CZ" sz="2000" dirty="0"/>
              <a:t>, CO</a:t>
            </a:r>
            <a:r>
              <a:rPr lang="cs-CZ" sz="2000" baseline="-25000" dirty="0"/>
              <a:t>2</a:t>
            </a:r>
            <a:r>
              <a:rPr lang="cs-CZ" sz="2000" dirty="0"/>
              <a:t>, Fe</a:t>
            </a:r>
            <a:r>
              <a:rPr lang="cs-CZ" sz="2000" baseline="30000" dirty="0"/>
              <a:t>III+</a:t>
            </a:r>
            <a:r>
              <a:rPr lang="cs-CZ" sz="2000" dirty="0"/>
              <a:t>, Mn</a:t>
            </a:r>
            <a:r>
              <a:rPr lang="cs-CZ" sz="2000" baseline="30000" dirty="0"/>
              <a:t>IV+</a:t>
            </a:r>
            <a:r>
              <a:rPr lang="cs-CZ" sz="2000" dirty="0"/>
              <a:t>, H</a:t>
            </a:r>
            <a:r>
              <a:rPr lang="cs-CZ" sz="2000" baseline="30000" dirty="0"/>
              <a:t>+</a:t>
            </a:r>
            <a:r>
              <a:rPr lang="cs-CZ" sz="2000" dirty="0"/>
              <a:t>)</a:t>
            </a:r>
          </a:p>
          <a:p>
            <a:pPr lvl="1"/>
            <a:r>
              <a:rPr lang="cs-CZ" sz="2000" dirty="0"/>
              <a:t>Pokud je mezi nimi membrána, potom zisk energie, konání práce</a:t>
            </a:r>
          </a:p>
          <a:p>
            <a:pPr lvl="1"/>
            <a:r>
              <a:rPr lang="cs-CZ" sz="2000" dirty="0"/>
              <a:t>Protonová pumpa ATP syntáza</a:t>
            </a:r>
          </a:p>
          <a:p>
            <a:pPr lvl="1"/>
            <a:r>
              <a:rPr lang="cs-CZ" sz="2000" dirty="0"/>
              <a:t>Kvašení</a:t>
            </a:r>
          </a:p>
          <a:p>
            <a:r>
              <a:rPr lang="cs-CZ" sz="2400" dirty="0"/>
              <a:t>Výjimka – halofilní archaea ( např. </a:t>
            </a:r>
            <a:r>
              <a:rPr lang="cs-CZ" sz="2400" i="1" dirty="0" err="1"/>
              <a:t>Halobacterium</a:t>
            </a:r>
            <a:r>
              <a:rPr lang="cs-CZ" sz="2400" dirty="0"/>
              <a:t>), některé bakterie – protonová pumpa přímo poháněná světlem, fotochemická reakce</a:t>
            </a:r>
          </a:p>
        </p:txBody>
      </p:sp>
    </p:spTree>
    <p:extLst>
      <p:ext uri="{BB962C8B-B14F-4D97-AF65-F5344CB8AC3E}">
        <p14:creationId xmlns:p14="http://schemas.microsoft.com/office/powerpoint/2010/main" val="1013125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30882" y="6449331"/>
            <a:ext cx="6946132" cy="369332"/>
          </a:xfrm>
          <a:prstGeom prst="rect">
            <a:avLst/>
          </a:prstGeom>
          <a:noFill/>
        </p:spPr>
        <p:txBody>
          <a:bodyPr wrap="none" rtlCol="0">
            <a:spAutoFit/>
          </a:bodyPr>
          <a:lstStyle/>
          <a:p>
            <a:r>
              <a:rPr lang="cs-CZ" dirty="0"/>
              <a:t>A. Markoš a  L. Hajnal: Staré pověsti (po)zemské (Pavel Mervart 2007)</a:t>
            </a:r>
          </a:p>
        </p:txBody>
      </p:sp>
      <p:grpSp>
        <p:nvGrpSpPr>
          <p:cNvPr id="7" name="Skupina 6"/>
          <p:cNvGrpSpPr/>
          <p:nvPr/>
        </p:nvGrpSpPr>
        <p:grpSpPr>
          <a:xfrm>
            <a:off x="198301" y="952500"/>
            <a:ext cx="8744322" cy="4953000"/>
            <a:chOff x="296044" y="1629410"/>
            <a:chExt cx="8744322" cy="495300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44" y="1629410"/>
              <a:ext cx="4181475" cy="4953000"/>
            </a:xfrm>
            <a:prstGeom prst="rect">
              <a:avLst/>
            </a:prstGeom>
            <a:ln w="19050">
              <a:solidFill>
                <a:schemeClr val="bg1"/>
              </a:solidFill>
            </a:ln>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964472"/>
              <a:ext cx="4324350" cy="4505325"/>
            </a:xfrm>
            <a:prstGeom prst="rect">
              <a:avLst/>
            </a:prstGeom>
            <a:ln w="19050">
              <a:solidFill>
                <a:schemeClr val="bg1"/>
              </a:solidFill>
            </a:ln>
          </p:spPr>
        </p:pic>
      </p:grpSp>
    </p:spTree>
    <p:extLst>
      <p:ext uri="{BB962C8B-B14F-4D97-AF65-F5344CB8AC3E}">
        <p14:creationId xmlns:p14="http://schemas.microsoft.com/office/powerpoint/2010/main" val="660359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30882" y="6449331"/>
            <a:ext cx="6946132" cy="369332"/>
          </a:xfrm>
          <a:prstGeom prst="rect">
            <a:avLst/>
          </a:prstGeom>
          <a:noFill/>
        </p:spPr>
        <p:txBody>
          <a:bodyPr wrap="none" rtlCol="0">
            <a:spAutoFit/>
          </a:bodyPr>
          <a:lstStyle/>
          <a:p>
            <a:r>
              <a:rPr lang="cs-CZ" dirty="0"/>
              <a:t>A. Markoš a  L. Hajnal: Staré pověsti (po)zemské (Pavel Mervart 2007)</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767" y="187104"/>
            <a:ext cx="4295754" cy="6194224"/>
          </a:xfrm>
          <a:prstGeom prst="rect">
            <a:avLst/>
          </a:prstGeom>
          <a:ln w="19050">
            <a:solidFill>
              <a:schemeClr val="bg1"/>
            </a:solidFill>
          </a:ln>
        </p:spPr>
      </p:pic>
    </p:spTree>
    <p:extLst>
      <p:ext uri="{BB962C8B-B14F-4D97-AF65-F5344CB8AC3E}">
        <p14:creationId xmlns:p14="http://schemas.microsoft.com/office/powerpoint/2010/main" val="3203691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Vznik života</a:t>
            </a:r>
          </a:p>
        </p:txBody>
      </p:sp>
      <p:sp>
        <p:nvSpPr>
          <p:cNvPr id="5" name="Zástupný symbol pro text 4"/>
          <p:cNvSpPr>
            <a:spLocks noGrp="1"/>
          </p:cNvSpPr>
          <p:nvPr>
            <p:ph type="body" idx="1"/>
          </p:nvPr>
        </p:nvSpPr>
        <p:spPr/>
        <p:txBody>
          <a:bodyPr/>
          <a:lstStyle/>
          <a:p>
            <a:r>
              <a:rPr lang="cs-CZ" dirty="0"/>
              <a:t>Kde vznikl život?</a:t>
            </a:r>
          </a:p>
        </p:txBody>
      </p:sp>
    </p:spTree>
    <p:extLst>
      <p:ext uri="{BB962C8B-B14F-4D97-AF65-F5344CB8AC3E}">
        <p14:creationId xmlns:p14="http://schemas.microsoft.com/office/powerpoint/2010/main" val="338102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Program přednášky</a:t>
            </a:r>
          </a:p>
        </p:txBody>
      </p:sp>
      <p:sp>
        <p:nvSpPr>
          <p:cNvPr id="3" name="Zástupný symbol pro obsah 2"/>
          <p:cNvSpPr>
            <a:spLocks noGrp="1"/>
          </p:cNvSpPr>
          <p:nvPr>
            <p:ph idx="1"/>
          </p:nvPr>
        </p:nvSpPr>
        <p:spPr/>
        <p:txBody>
          <a:bodyPr>
            <a:normAutofit/>
          </a:bodyPr>
          <a:lstStyle/>
          <a:p>
            <a:r>
              <a:rPr lang="cs-CZ" sz="3200" dirty="0"/>
              <a:t>Co je to život?</a:t>
            </a:r>
          </a:p>
          <a:p>
            <a:pPr lvl="1"/>
            <a:r>
              <a:rPr lang="cs-CZ" sz="2800" dirty="0"/>
              <a:t>Definice, charakteristiky, hranice</a:t>
            </a:r>
          </a:p>
          <a:p>
            <a:r>
              <a:rPr lang="cs-CZ" sz="3200" dirty="0"/>
              <a:t>Kdy, kde a jak život vzniknul?</a:t>
            </a:r>
          </a:p>
          <a:p>
            <a:pPr lvl="1"/>
            <a:r>
              <a:rPr lang="cs-CZ" sz="2800" dirty="0"/>
              <a:t>Teorie panspermie, datování, chemická a biologická evoluce</a:t>
            </a:r>
          </a:p>
        </p:txBody>
      </p:sp>
    </p:spTree>
    <p:extLst>
      <p:ext uri="{BB962C8B-B14F-4D97-AF65-F5344CB8AC3E}">
        <p14:creationId xmlns:p14="http://schemas.microsoft.com/office/powerpoint/2010/main" val="2796386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025" y="2061684"/>
            <a:ext cx="5695950" cy="4733925"/>
          </a:xfrm>
          <a:prstGeom prst="rect">
            <a:avLst/>
          </a:prstGeom>
          <a:ln w="19050">
            <a:solidFill>
              <a:schemeClr val="bg1"/>
            </a:solidFill>
          </a:ln>
        </p:spPr>
      </p:pic>
      <p:sp>
        <p:nvSpPr>
          <p:cNvPr id="2" name="Nadpis 1"/>
          <p:cNvSpPr>
            <a:spLocks noGrp="1"/>
          </p:cNvSpPr>
          <p:nvPr>
            <p:ph type="title"/>
          </p:nvPr>
        </p:nvSpPr>
        <p:spPr/>
        <p:txBody>
          <a:bodyPr/>
          <a:lstStyle/>
          <a:p>
            <a:r>
              <a:rPr lang="cs-CZ" dirty="0"/>
              <a:t>Kde vznikl?</a:t>
            </a:r>
          </a:p>
        </p:txBody>
      </p:sp>
      <p:sp>
        <p:nvSpPr>
          <p:cNvPr id="3" name="Zástupný symbol pro obsah 2"/>
          <p:cNvSpPr>
            <a:spLocks noGrp="1"/>
          </p:cNvSpPr>
          <p:nvPr>
            <p:ph idx="1"/>
          </p:nvPr>
        </p:nvSpPr>
        <p:spPr>
          <a:xfrm>
            <a:off x="827700" y="1340768"/>
            <a:ext cx="7056668" cy="2384187"/>
          </a:xfrm>
        </p:spPr>
        <p:txBody>
          <a:bodyPr/>
          <a:lstStyle/>
          <a:p>
            <a:r>
              <a:rPr lang="cs-CZ" sz="3200" dirty="0"/>
              <a:t>Na Zemi</a:t>
            </a:r>
          </a:p>
        </p:txBody>
      </p:sp>
    </p:spTree>
    <p:extLst>
      <p:ext uri="{BB962C8B-B14F-4D97-AF65-F5344CB8AC3E}">
        <p14:creationId xmlns:p14="http://schemas.microsoft.com/office/powerpoint/2010/main" val="2815904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Kde vznikl?</a:t>
            </a:r>
          </a:p>
        </p:txBody>
      </p:sp>
      <p:grpSp>
        <p:nvGrpSpPr>
          <p:cNvPr id="6" name="Skupina 5"/>
          <p:cNvGrpSpPr/>
          <p:nvPr/>
        </p:nvGrpSpPr>
        <p:grpSpPr>
          <a:xfrm>
            <a:off x="0" y="1371600"/>
            <a:ext cx="9144000" cy="5486400"/>
            <a:chOff x="0" y="1373324"/>
            <a:chExt cx="9144000" cy="548640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3324"/>
              <a:ext cx="9144000" cy="5486400"/>
            </a:xfrm>
            <a:prstGeom prst="rect">
              <a:avLst/>
            </a:prstGeom>
          </p:spPr>
        </p:pic>
        <p:sp>
          <p:nvSpPr>
            <p:cNvPr id="5" name="Zástupný symbol pro obsah 2"/>
            <p:cNvSpPr txBox="1">
              <a:spLocks/>
            </p:cNvSpPr>
            <p:nvPr/>
          </p:nvSpPr>
          <p:spPr>
            <a:xfrm>
              <a:off x="164561" y="1581760"/>
              <a:ext cx="7056668" cy="3863464"/>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cs-CZ" sz="3200" dirty="0"/>
                <a:t>Byl sem zavlečen = teorie panspermie</a:t>
              </a:r>
            </a:p>
            <a:p>
              <a:pPr lvl="1"/>
              <a:r>
                <a:rPr lang="cs-CZ" sz="2800" dirty="0"/>
                <a:t>Na co odpovídá?</a:t>
              </a:r>
            </a:p>
            <a:p>
              <a:pPr lvl="1"/>
              <a:r>
                <a:rPr lang="cs-CZ" sz="2800" dirty="0"/>
                <a:t>Otázka testovatelnosti</a:t>
              </a:r>
            </a:p>
            <a:p>
              <a:pPr lvl="1"/>
              <a:r>
                <a:rPr lang="cs-CZ" sz="2800" dirty="0" err="1"/>
                <a:t>Radiopanspermie</a:t>
              </a:r>
              <a:r>
                <a:rPr lang="cs-CZ" sz="2800" dirty="0"/>
                <a:t> a </a:t>
              </a:r>
              <a:r>
                <a:rPr lang="cs-CZ" sz="2800" dirty="0" err="1"/>
                <a:t>litopanspermie</a:t>
              </a:r>
              <a:endParaRPr lang="cs-CZ" sz="2800" dirty="0"/>
            </a:p>
            <a:p>
              <a:pPr lvl="1"/>
              <a:r>
                <a:rPr lang="cs-CZ" sz="2800" dirty="0" err="1"/>
                <a:t>Pseudopanspermie</a:t>
              </a:r>
              <a:endParaRPr lang="cs-CZ" sz="2800" dirty="0"/>
            </a:p>
            <a:p>
              <a:pPr lvl="1"/>
              <a:endParaRPr lang="cs-CZ" sz="2800" dirty="0"/>
            </a:p>
            <a:p>
              <a:endParaRPr lang="cs-CZ" dirty="0"/>
            </a:p>
          </p:txBody>
        </p:sp>
      </p:grpSp>
    </p:spTree>
    <p:extLst>
      <p:ext uri="{BB962C8B-B14F-4D97-AF65-F5344CB8AC3E}">
        <p14:creationId xmlns:p14="http://schemas.microsoft.com/office/powerpoint/2010/main" val="293442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Vznik života</a:t>
            </a:r>
          </a:p>
        </p:txBody>
      </p:sp>
      <p:sp>
        <p:nvSpPr>
          <p:cNvPr id="5" name="Zástupný symbol pro text 4"/>
          <p:cNvSpPr>
            <a:spLocks noGrp="1"/>
          </p:cNvSpPr>
          <p:nvPr>
            <p:ph type="body" idx="1"/>
          </p:nvPr>
        </p:nvSpPr>
        <p:spPr/>
        <p:txBody>
          <a:bodyPr/>
          <a:lstStyle/>
          <a:p>
            <a:r>
              <a:rPr lang="cs-CZ" dirty="0"/>
              <a:t>kdy vznikl život?</a:t>
            </a:r>
          </a:p>
        </p:txBody>
      </p:sp>
    </p:spTree>
    <p:extLst>
      <p:ext uri="{BB962C8B-B14F-4D97-AF65-F5344CB8AC3E}">
        <p14:creationId xmlns:p14="http://schemas.microsoft.com/office/powerpoint/2010/main" val="348204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Zástupný symbol pro obsah 3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83"/>
            <a:ext cx="9144000" cy="2347163"/>
          </a:xfrm>
          <a:ln w="19050">
            <a:solidFill>
              <a:schemeClr val="bg1"/>
            </a:solidFill>
          </a:ln>
        </p:spPr>
      </p:pic>
      <p:grpSp>
        <p:nvGrpSpPr>
          <p:cNvPr id="6" name="Skupina 5"/>
          <p:cNvGrpSpPr/>
          <p:nvPr/>
        </p:nvGrpSpPr>
        <p:grpSpPr>
          <a:xfrm>
            <a:off x="1" y="2378999"/>
            <a:ext cx="9143999" cy="4195843"/>
            <a:chOff x="1" y="2378999"/>
            <a:chExt cx="9143999" cy="4195843"/>
          </a:xfrm>
        </p:grpSpPr>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280" y="2856114"/>
              <a:ext cx="3569720" cy="3718728"/>
            </a:xfrm>
            <a:prstGeom prst="rect">
              <a:avLst/>
            </a:prstGeom>
            <a:ln w="19050">
              <a:solidFill>
                <a:schemeClr val="bg1"/>
              </a:solidFill>
            </a:ln>
          </p:spPr>
        </p:pic>
        <p:pic>
          <p:nvPicPr>
            <p:cNvPr id="19" name="Obrázek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8999"/>
              <a:ext cx="5541319" cy="3379656"/>
            </a:xfrm>
            <a:prstGeom prst="rect">
              <a:avLst/>
            </a:prstGeom>
            <a:ln w="19050">
              <a:solidFill>
                <a:schemeClr val="bg1"/>
              </a:solidFill>
            </a:ln>
          </p:spPr>
        </p:pic>
      </p:grpSp>
      <p:sp>
        <p:nvSpPr>
          <p:cNvPr id="5" name="TextovéPole 4"/>
          <p:cNvSpPr txBox="1"/>
          <p:nvPr/>
        </p:nvSpPr>
        <p:spPr>
          <a:xfrm>
            <a:off x="2931505" y="1520586"/>
            <a:ext cx="1367682" cy="461665"/>
          </a:xfrm>
          <a:prstGeom prst="rect">
            <a:avLst/>
          </a:prstGeom>
          <a:noFill/>
        </p:spPr>
        <p:txBody>
          <a:bodyPr wrap="none" rtlCol="0">
            <a:spAutoFit/>
          </a:bodyPr>
          <a:lstStyle/>
          <a:p>
            <a:r>
              <a:rPr lang="en-US" sz="2400" b="1" dirty="0">
                <a:solidFill>
                  <a:schemeClr val="bg1"/>
                </a:solidFill>
              </a:rPr>
              <a:t>~ </a:t>
            </a:r>
            <a:r>
              <a:rPr lang="cs-CZ" sz="2400" b="1" dirty="0">
                <a:solidFill>
                  <a:schemeClr val="bg1"/>
                </a:solidFill>
              </a:rPr>
              <a:t>3,5 </a:t>
            </a:r>
            <a:r>
              <a:rPr lang="cs-CZ" sz="2400" b="1" dirty="0" err="1">
                <a:solidFill>
                  <a:schemeClr val="bg1"/>
                </a:solidFill>
              </a:rPr>
              <a:t>GyA</a:t>
            </a:r>
            <a:endParaRPr lang="cs-CZ" sz="2400" b="1" dirty="0">
              <a:solidFill>
                <a:schemeClr val="bg1"/>
              </a:solidFill>
            </a:endParaRPr>
          </a:p>
        </p:txBody>
      </p:sp>
    </p:spTree>
    <p:extLst>
      <p:ext uri="{BB962C8B-B14F-4D97-AF65-F5344CB8AC3E}">
        <p14:creationId xmlns:p14="http://schemas.microsoft.com/office/powerpoint/2010/main" val="2569466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pro obsah 3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83"/>
            <a:ext cx="9144000" cy="2347163"/>
          </a:xfrm>
          <a:ln w="19050">
            <a:solidFill>
              <a:schemeClr val="bg1"/>
            </a:solidFill>
          </a:ln>
        </p:spPr>
      </p:pic>
      <p:grpSp>
        <p:nvGrpSpPr>
          <p:cNvPr id="6" name="Skupina 5"/>
          <p:cNvGrpSpPr/>
          <p:nvPr/>
        </p:nvGrpSpPr>
        <p:grpSpPr>
          <a:xfrm>
            <a:off x="1" y="2378999"/>
            <a:ext cx="9143999" cy="4195843"/>
            <a:chOff x="1" y="2378999"/>
            <a:chExt cx="9143999" cy="4195843"/>
          </a:xfrm>
        </p:grpSpPr>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280" y="2856114"/>
              <a:ext cx="3569720" cy="3718728"/>
            </a:xfrm>
            <a:prstGeom prst="rect">
              <a:avLst/>
            </a:prstGeom>
            <a:ln w="19050">
              <a:solidFill>
                <a:schemeClr val="bg1"/>
              </a:solidFill>
            </a:ln>
          </p:spPr>
        </p:pic>
        <p:pic>
          <p:nvPicPr>
            <p:cNvPr id="19" name="Obrázek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8999"/>
              <a:ext cx="5541319" cy="3379656"/>
            </a:xfrm>
            <a:prstGeom prst="rect">
              <a:avLst/>
            </a:prstGeom>
            <a:ln w="19050">
              <a:solidFill>
                <a:schemeClr val="bg1"/>
              </a:solidFill>
            </a:ln>
          </p:spPr>
        </p:pic>
      </p:grpSp>
      <p:sp>
        <p:nvSpPr>
          <p:cNvPr id="5" name="TextovéPole 4"/>
          <p:cNvSpPr txBox="1"/>
          <p:nvPr/>
        </p:nvSpPr>
        <p:spPr>
          <a:xfrm>
            <a:off x="2931505" y="1520586"/>
            <a:ext cx="896399" cy="461665"/>
          </a:xfrm>
          <a:prstGeom prst="rect">
            <a:avLst/>
          </a:prstGeom>
          <a:noFill/>
        </p:spPr>
        <p:txBody>
          <a:bodyPr wrap="none" rtlCol="0">
            <a:spAutoFit/>
          </a:bodyPr>
          <a:lstStyle/>
          <a:p>
            <a:r>
              <a:rPr lang="cs-CZ" sz="2400" b="1" dirty="0">
                <a:solidFill>
                  <a:schemeClr val="bg1"/>
                </a:solidFill>
              </a:rPr>
              <a:t>? </a:t>
            </a:r>
            <a:r>
              <a:rPr lang="cs-CZ" sz="2400" b="1" dirty="0" err="1">
                <a:solidFill>
                  <a:schemeClr val="bg1"/>
                </a:solidFill>
              </a:rPr>
              <a:t>GyA</a:t>
            </a:r>
            <a:endParaRPr lang="cs-CZ" sz="2400" b="1" dirty="0">
              <a:solidFill>
                <a:schemeClr val="bg1"/>
              </a:solidFill>
            </a:endParaRPr>
          </a:p>
        </p:txBody>
      </p:sp>
      <p:grpSp>
        <p:nvGrpSpPr>
          <p:cNvPr id="10" name="Skupina 9"/>
          <p:cNvGrpSpPr/>
          <p:nvPr/>
        </p:nvGrpSpPr>
        <p:grpSpPr>
          <a:xfrm>
            <a:off x="-6249" y="2385493"/>
            <a:ext cx="9562528" cy="4472508"/>
            <a:chOff x="-6249" y="2385493"/>
            <a:chExt cx="9562528" cy="4472508"/>
          </a:xfrm>
        </p:grpSpPr>
        <p:pic>
          <p:nvPicPr>
            <p:cNvPr id="13" name="Obráze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 y="2385493"/>
              <a:ext cx="6393688" cy="4472508"/>
            </a:xfrm>
            <a:prstGeom prst="rect">
              <a:avLst/>
            </a:prstGeom>
            <a:ln w="19050">
              <a:solidFill>
                <a:schemeClr val="bg1"/>
              </a:solidFill>
            </a:ln>
          </p:spPr>
        </p:pic>
        <p:sp>
          <p:nvSpPr>
            <p:cNvPr id="9" name="Násobení 8"/>
            <p:cNvSpPr/>
            <p:nvPr/>
          </p:nvSpPr>
          <p:spPr>
            <a:xfrm>
              <a:off x="5962975" y="3228668"/>
              <a:ext cx="3593304" cy="286959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spTree>
    <p:extLst>
      <p:ext uri="{BB962C8B-B14F-4D97-AF65-F5344CB8AC3E}">
        <p14:creationId xmlns:p14="http://schemas.microsoft.com/office/powerpoint/2010/main" val="3834318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pro obsah 3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83"/>
            <a:ext cx="9144000" cy="2347163"/>
          </a:xfrm>
          <a:ln w="19050">
            <a:solidFill>
              <a:schemeClr val="bg1"/>
            </a:solidFill>
          </a:ln>
        </p:spPr>
      </p:pic>
      <p:sp>
        <p:nvSpPr>
          <p:cNvPr id="5" name="TextovéPole 4"/>
          <p:cNvSpPr txBox="1"/>
          <p:nvPr/>
        </p:nvSpPr>
        <p:spPr>
          <a:xfrm>
            <a:off x="2931505" y="1520586"/>
            <a:ext cx="1386918" cy="461665"/>
          </a:xfrm>
          <a:prstGeom prst="rect">
            <a:avLst/>
          </a:prstGeom>
          <a:noFill/>
        </p:spPr>
        <p:txBody>
          <a:bodyPr wrap="none" rtlCol="0">
            <a:spAutoFit/>
          </a:bodyPr>
          <a:lstStyle/>
          <a:p>
            <a:r>
              <a:rPr lang="en-US" sz="2400" b="1" dirty="0">
                <a:solidFill>
                  <a:schemeClr val="bg1"/>
                </a:solidFill>
              </a:rPr>
              <a:t>~ </a:t>
            </a:r>
            <a:r>
              <a:rPr lang="cs-CZ" sz="2400" b="1" dirty="0">
                <a:solidFill>
                  <a:schemeClr val="bg1"/>
                </a:solidFill>
              </a:rPr>
              <a:t>3,4 </a:t>
            </a:r>
            <a:r>
              <a:rPr lang="cs-CZ" sz="2400" b="1" dirty="0" err="1">
                <a:solidFill>
                  <a:schemeClr val="bg1"/>
                </a:solidFill>
              </a:rPr>
              <a:t>GyA</a:t>
            </a:r>
            <a:endParaRPr lang="cs-CZ" sz="2400" b="1" dirty="0">
              <a:solidFill>
                <a:schemeClr val="bg1"/>
              </a:solidFill>
            </a:endParaRPr>
          </a:p>
        </p:txBody>
      </p:sp>
      <p:grpSp>
        <p:nvGrpSpPr>
          <p:cNvPr id="28" name="Skupina 27"/>
          <p:cNvGrpSpPr/>
          <p:nvPr/>
        </p:nvGrpSpPr>
        <p:grpSpPr>
          <a:xfrm>
            <a:off x="0" y="2363811"/>
            <a:ext cx="8762422" cy="4494189"/>
            <a:chOff x="3606" y="2378999"/>
            <a:chExt cx="8762422" cy="4494189"/>
          </a:xfrm>
        </p:grpSpPr>
        <p:grpSp>
          <p:nvGrpSpPr>
            <p:cNvPr id="15" name="Skupina 14"/>
            <p:cNvGrpSpPr/>
            <p:nvPr/>
          </p:nvGrpSpPr>
          <p:grpSpPr>
            <a:xfrm>
              <a:off x="3606" y="2378999"/>
              <a:ext cx="8762422" cy="4494189"/>
              <a:chOff x="3606" y="2378999"/>
              <a:chExt cx="8762422" cy="4494189"/>
            </a:xfrm>
          </p:grpSpPr>
          <p:pic>
            <p:nvPicPr>
              <p:cNvPr id="16" name="Obráze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 y="2378999"/>
                <a:ext cx="5725735" cy="4475605"/>
              </a:xfrm>
              <a:prstGeom prst="rect">
                <a:avLst/>
              </a:prstGeom>
              <a:ln w="19050">
                <a:solidFill>
                  <a:schemeClr val="bg1"/>
                </a:solidFill>
              </a:ln>
            </p:spPr>
          </p:pic>
          <p:pic>
            <p:nvPicPr>
              <p:cNvPr id="18" name="Obrázek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6970" y="2385493"/>
                <a:ext cx="2999058" cy="4487695"/>
              </a:xfrm>
              <a:prstGeom prst="rect">
                <a:avLst/>
              </a:prstGeom>
              <a:ln w="19050">
                <a:solidFill>
                  <a:schemeClr val="bg1"/>
                </a:solidFill>
              </a:ln>
            </p:spPr>
          </p:pic>
        </p:grpSp>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1062" y="4263167"/>
              <a:ext cx="2712605" cy="2566542"/>
            </a:xfrm>
            <a:prstGeom prst="rect">
              <a:avLst/>
            </a:prstGeom>
            <a:ln w="19050">
              <a:solidFill>
                <a:schemeClr val="bg1"/>
              </a:solidFill>
            </a:ln>
          </p:spPr>
        </p:pic>
      </p:grpSp>
    </p:spTree>
    <p:extLst>
      <p:ext uri="{BB962C8B-B14F-4D97-AF65-F5344CB8AC3E}">
        <p14:creationId xmlns:p14="http://schemas.microsoft.com/office/powerpoint/2010/main" val="3471117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pro obsah 3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83"/>
            <a:ext cx="9144000" cy="2347163"/>
          </a:xfrm>
          <a:ln w="19050">
            <a:solidFill>
              <a:schemeClr val="bg1"/>
            </a:solidFill>
          </a:ln>
        </p:spPr>
      </p:pic>
      <p:sp>
        <p:nvSpPr>
          <p:cNvPr id="5" name="TextovéPole 4"/>
          <p:cNvSpPr txBox="1"/>
          <p:nvPr/>
        </p:nvSpPr>
        <p:spPr>
          <a:xfrm>
            <a:off x="2931505" y="1520586"/>
            <a:ext cx="1364476" cy="461665"/>
          </a:xfrm>
          <a:prstGeom prst="rect">
            <a:avLst/>
          </a:prstGeom>
          <a:noFill/>
        </p:spPr>
        <p:txBody>
          <a:bodyPr wrap="none" rtlCol="0">
            <a:spAutoFit/>
          </a:bodyPr>
          <a:lstStyle/>
          <a:p>
            <a:r>
              <a:rPr lang="en-US" sz="2400" b="1" dirty="0">
                <a:solidFill>
                  <a:schemeClr val="bg1"/>
                </a:solidFill>
              </a:rPr>
              <a:t>~ </a:t>
            </a:r>
            <a:r>
              <a:rPr lang="cs-CZ" sz="2400" b="1" dirty="0">
                <a:solidFill>
                  <a:schemeClr val="bg1"/>
                </a:solidFill>
              </a:rPr>
              <a:t>3,7 </a:t>
            </a:r>
            <a:r>
              <a:rPr lang="cs-CZ" sz="2400" b="1" dirty="0" err="1">
                <a:solidFill>
                  <a:schemeClr val="bg1"/>
                </a:solidFill>
              </a:rPr>
              <a:t>GyA</a:t>
            </a:r>
            <a:endParaRPr lang="cs-CZ" sz="2400" b="1" dirty="0">
              <a:solidFill>
                <a:schemeClr val="bg1"/>
              </a:solidFill>
            </a:endParaRPr>
          </a:p>
        </p:txBody>
      </p:sp>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 y="2394137"/>
            <a:ext cx="4728792" cy="3645110"/>
          </a:xfrm>
          <a:prstGeom prst="rect">
            <a:avLst/>
          </a:prstGeom>
          <a:ln w="19050">
            <a:solidFill>
              <a:schemeClr val="bg1"/>
            </a:solidFill>
          </a:ln>
        </p:spPr>
      </p:pic>
      <p:pic>
        <p:nvPicPr>
          <p:cNvPr id="12" name="Obráze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3573" y="3352891"/>
            <a:ext cx="5747068" cy="3517463"/>
          </a:xfrm>
          <a:prstGeom prst="rect">
            <a:avLst/>
          </a:prstGeom>
          <a:ln w="19050">
            <a:solidFill>
              <a:schemeClr val="bg1"/>
            </a:solidFill>
          </a:ln>
        </p:spPr>
      </p:pic>
    </p:spTree>
    <p:extLst>
      <p:ext uri="{BB962C8B-B14F-4D97-AF65-F5344CB8AC3E}">
        <p14:creationId xmlns:p14="http://schemas.microsoft.com/office/powerpoint/2010/main" val="2017127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pro obsah 3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83"/>
            <a:ext cx="9144000" cy="2347163"/>
          </a:xfrm>
          <a:ln w="19050">
            <a:solidFill>
              <a:schemeClr val="bg1"/>
            </a:solidFill>
          </a:ln>
        </p:spPr>
      </p:pic>
      <p:sp>
        <p:nvSpPr>
          <p:cNvPr id="5" name="TextovéPole 4"/>
          <p:cNvSpPr txBox="1"/>
          <p:nvPr/>
        </p:nvSpPr>
        <p:spPr>
          <a:xfrm>
            <a:off x="2931505" y="1520586"/>
            <a:ext cx="1364476" cy="461665"/>
          </a:xfrm>
          <a:prstGeom prst="rect">
            <a:avLst/>
          </a:prstGeom>
          <a:noFill/>
        </p:spPr>
        <p:txBody>
          <a:bodyPr wrap="none" rtlCol="0">
            <a:spAutoFit/>
          </a:bodyPr>
          <a:lstStyle/>
          <a:p>
            <a:r>
              <a:rPr lang="en-US" sz="2400" b="1" dirty="0">
                <a:solidFill>
                  <a:schemeClr val="bg1"/>
                </a:solidFill>
              </a:rPr>
              <a:t>~ </a:t>
            </a:r>
            <a:r>
              <a:rPr lang="cs-CZ" sz="2400" b="1" dirty="0">
                <a:solidFill>
                  <a:schemeClr val="bg1"/>
                </a:solidFill>
              </a:rPr>
              <a:t>3,7 </a:t>
            </a:r>
            <a:r>
              <a:rPr lang="cs-CZ" sz="2400" b="1" dirty="0" err="1">
                <a:solidFill>
                  <a:schemeClr val="bg1"/>
                </a:solidFill>
              </a:rPr>
              <a:t>GyA</a:t>
            </a:r>
            <a:endParaRPr lang="cs-CZ" sz="2400" b="1" dirty="0">
              <a:solidFill>
                <a:schemeClr val="bg1"/>
              </a:solidFill>
            </a:endParaRPr>
          </a:p>
        </p:txBody>
      </p:sp>
      <p:grpSp>
        <p:nvGrpSpPr>
          <p:cNvPr id="30" name="Skupina 29"/>
          <p:cNvGrpSpPr/>
          <p:nvPr/>
        </p:nvGrpSpPr>
        <p:grpSpPr>
          <a:xfrm>
            <a:off x="-2470" y="2388959"/>
            <a:ext cx="9134392" cy="4469041"/>
            <a:chOff x="0" y="2386707"/>
            <a:chExt cx="9134392" cy="4469041"/>
          </a:xfrm>
        </p:grpSpPr>
        <p:pic>
          <p:nvPicPr>
            <p:cNvPr id="27" name="Obrázek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7644"/>
              <a:ext cx="5719173" cy="4468104"/>
            </a:xfrm>
            <a:prstGeom prst="rect">
              <a:avLst/>
            </a:prstGeom>
            <a:ln w="19050">
              <a:solidFill>
                <a:schemeClr val="bg1"/>
              </a:solidFill>
            </a:ln>
          </p:spPr>
        </p:pic>
        <p:pic>
          <p:nvPicPr>
            <p:cNvPr id="29" name="Obrázek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4482" y="2386707"/>
              <a:ext cx="3589910" cy="4255024"/>
            </a:xfrm>
            <a:prstGeom prst="rect">
              <a:avLst/>
            </a:prstGeom>
            <a:ln w="19050">
              <a:solidFill>
                <a:schemeClr val="bg1"/>
              </a:solidFill>
            </a:ln>
          </p:spPr>
        </p:pic>
      </p:grpSp>
    </p:spTree>
    <p:extLst>
      <p:ext uri="{BB962C8B-B14F-4D97-AF65-F5344CB8AC3E}">
        <p14:creationId xmlns:p14="http://schemas.microsoft.com/office/powerpoint/2010/main" val="4246820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pro obsah 3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83"/>
            <a:ext cx="9144000" cy="2347163"/>
          </a:xfrm>
          <a:ln w="19050">
            <a:solidFill>
              <a:schemeClr val="bg1"/>
            </a:solidFill>
          </a:ln>
        </p:spPr>
      </p:pic>
      <p:sp>
        <p:nvSpPr>
          <p:cNvPr id="5" name="TextovéPole 4"/>
          <p:cNvSpPr txBox="1"/>
          <p:nvPr/>
        </p:nvSpPr>
        <p:spPr>
          <a:xfrm>
            <a:off x="2931505" y="1520586"/>
            <a:ext cx="2042547" cy="461665"/>
          </a:xfrm>
          <a:prstGeom prst="rect">
            <a:avLst/>
          </a:prstGeom>
          <a:noFill/>
        </p:spPr>
        <p:txBody>
          <a:bodyPr wrap="none" rtlCol="0">
            <a:spAutoFit/>
          </a:bodyPr>
          <a:lstStyle/>
          <a:p>
            <a:r>
              <a:rPr lang="en-US" sz="2400" b="1" dirty="0">
                <a:solidFill>
                  <a:schemeClr val="bg1"/>
                </a:solidFill>
              </a:rPr>
              <a:t>~ </a:t>
            </a:r>
            <a:r>
              <a:rPr lang="cs-CZ" sz="2400" b="1" dirty="0">
                <a:solidFill>
                  <a:schemeClr val="bg1"/>
                </a:solidFill>
              </a:rPr>
              <a:t>4,3 – 3,7 </a:t>
            </a:r>
            <a:r>
              <a:rPr lang="cs-CZ" sz="2400" b="1" dirty="0" err="1">
                <a:solidFill>
                  <a:schemeClr val="bg1"/>
                </a:solidFill>
              </a:rPr>
              <a:t>GyA</a:t>
            </a:r>
            <a:endParaRPr lang="cs-CZ" sz="2400" b="1" dirty="0">
              <a:solidFill>
                <a:schemeClr val="bg1"/>
              </a:solidFill>
            </a:endParaRPr>
          </a:p>
        </p:txBody>
      </p:sp>
      <p:pic>
        <p:nvPicPr>
          <p:cNvPr id="32" name="Obrázek 31" descr="Obsah obrázku snímek obrazovky&#10;&#10;Popis vygenerován s velmi vysokou mírou spolehlivosti">
            <a:extLst>
              <a:ext uri="{FF2B5EF4-FFF2-40B4-BE49-F238E27FC236}">
                <a16:creationId xmlns:a16="http://schemas.microsoft.com/office/drawing/2014/main" id="{7759E4ED-BD67-429B-81C5-8C0F4CC00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1170"/>
            <a:ext cx="7392481" cy="4340198"/>
          </a:xfrm>
          <a:prstGeom prst="rect">
            <a:avLst/>
          </a:prstGeom>
          <a:ln w="19050">
            <a:solidFill>
              <a:schemeClr val="bg1"/>
            </a:solidFill>
          </a:ln>
        </p:spPr>
      </p:pic>
      <p:pic>
        <p:nvPicPr>
          <p:cNvPr id="35" name="Obrázek 34" descr="Obsah obrázku text&#10;&#10;Popis vygenerován s velmi vysokou mírou spolehlivosti">
            <a:extLst>
              <a:ext uri="{FF2B5EF4-FFF2-40B4-BE49-F238E27FC236}">
                <a16:creationId xmlns:a16="http://schemas.microsoft.com/office/drawing/2014/main" id="{B85C7219-A1BE-45E4-987D-943802196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967" y="2765299"/>
            <a:ext cx="3674033" cy="4092701"/>
          </a:xfrm>
          <a:prstGeom prst="rect">
            <a:avLst/>
          </a:prstGeom>
          <a:ln w="19050">
            <a:solidFill>
              <a:schemeClr val="bg1"/>
            </a:solidFill>
          </a:ln>
        </p:spPr>
      </p:pic>
    </p:spTree>
    <p:extLst>
      <p:ext uri="{BB962C8B-B14F-4D97-AF65-F5344CB8AC3E}">
        <p14:creationId xmlns:p14="http://schemas.microsoft.com/office/powerpoint/2010/main" val="1041289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descr="Obsah obrázku text&#10;&#10;Popis vygenerován s velmi vysokou mírou spolehlivosti">
            <a:extLst>
              <a:ext uri="{FF2B5EF4-FFF2-40B4-BE49-F238E27FC236}">
                <a16:creationId xmlns:a16="http://schemas.microsoft.com/office/drawing/2014/main" id="{C81595B0-1A65-4E04-A685-5AC390D7EA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32" y="1336"/>
            <a:ext cx="5428364" cy="6863005"/>
          </a:xfrm>
          <a:ln w="19050">
            <a:solidFill>
              <a:schemeClr val="bg1"/>
            </a:solidFill>
          </a:ln>
        </p:spPr>
      </p:pic>
      <p:sp>
        <p:nvSpPr>
          <p:cNvPr id="8" name="TextovéPole 7">
            <a:extLst>
              <a:ext uri="{FF2B5EF4-FFF2-40B4-BE49-F238E27FC236}">
                <a16:creationId xmlns:a16="http://schemas.microsoft.com/office/drawing/2014/main" id="{A9DC7913-156D-491E-BF6B-BD56746C1C17}"/>
              </a:ext>
            </a:extLst>
          </p:cNvPr>
          <p:cNvSpPr txBox="1"/>
          <p:nvPr/>
        </p:nvSpPr>
        <p:spPr>
          <a:xfrm>
            <a:off x="5666002" y="1052736"/>
            <a:ext cx="3240360" cy="523220"/>
          </a:xfrm>
          <a:prstGeom prst="rect">
            <a:avLst/>
          </a:prstGeom>
          <a:noFill/>
        </p:spPr>
        <p:txBody>
          <a:bodyPr wrap="square" rtlCol="0">
            <a:spAutoFit/>
          </a:bodyPr>
          <a:lstStyle/>
          <a:p>
            <a:r>
              <a:rPr lang="cs-CZ" sz="2800" dirty="0"/>
              <a:t>&gt; 3,9 </a:t>
            </a:r>
            <a:r>
              <a:rPr lang="cs-CZ" sz="2800" dirty="0" err="1"/>
              <a:t>GyA</a:t>
            </a:r>
            <a:endParaRPr lang="cs-CZ" sz="2800" dirty="0"/>
          </a:p>
        </p:txBody>
      </p:sp>
      <p:pic>
        <p:nvPicPr>
          <p:cNvPr id="3" name="Obrázek 2" descr="Obsah obrázku snímek obrazovky&#10;&#10;Popis byl vytvořen automaticky">
            <a:extLst>
              <a:ext uri="{FF2B5EF4-FFF2-40B4-BE49-F238E27FC236}">
                <a16:creationId xmlns:a16="http://schemas.microsoft.com/office/drawing/2014/main" id="{11B1C4A6-A988-4897-9251-F5C08086F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3633106"/>
            <a:ext cx="6732240" cy="3231235"/>
          </a:xfrm>
          <a:prstGeom prst="rect">
            <a:avLst/>
          </a:prstGeom>
          <a:ln w="19050">
            <a:solidFill>
              <a:schemeClr val="bg1"/>
            </a:solidFill>
          </a:ln>
        </p:spPr>
      </p:pic>
      <p:cxnSp>
        <p:nvCxnSpPr>
          <p:cNvPr id="6" name="Přímá spojnice 5">
            <a:extLst>
              <a:ext uri="{FF2B5EF4-FFF2-40B4-BE49-F238E27FC236}">
                <a16:creationId xmlns:a16="http://schemas.microsoft.com/office/drawing/2014/main" id="{9DD12F7A-1B3E-4A07-99C2-B0D59F9C62D0}"/>
              </a:ext>
            </a:extLst>
          </p:cNvPr>
          <p:cNvCxnSpPr/>
          <p:nvPr/>
        </p:nvCxnSpPr>
        <p:spPr>
          <a:xfrm>
            <a:off x="4932040" y="5805264"/>
            <a:ext cx="37444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36F42AAC-9270-45C9-9326-AB526E8CDB00}"/>
              </a:ext>
            </a:extLst>
          </p:cNvPr>
          <p:cNvCxnSpPr>
            <a:cxnSpLocks/>
          </p:cNvCxnSpPr>
          <p:nvPr/>
        </p:nvCxnSpPr>
        <p:spPr>
          <a:xfrm>
            <a:off x="2852197" y="5932502"/>
            <a:ext cx="25922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680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Co je to život?</a:t>
            </a:r>
          </a:p>
        </p:txBody>
      </p:sp>
      <p:sp>
        <p:nvSpPr>
          <p:cNvPr id="5" name="Zástupný symbol pro text 4"/>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76086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pro obsah 3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83"/>
            <a:ext cx="9144000" cy="2347163"/>
          </a:xfrm>
          <a:ln w="19050">
            <a:solidFill>
              <a:schemeClr val="bg1"/>
            </a:solidFill>
          </a:ln>
        </p:spPr>
      </p:pic>
      <p:sp>
        <p:nvSpPr>
          <p:cNvPr id="5" name="TextovéPole 4"/>
          <p:cNvSpPr txBox="1"/>
          <p:nvPr/>
        </p:nvSpPr>
        <p:spPr>
          <a:xfrm>
            <a:off x="2931505" y="1520586"/>
            <a:ext cx="1345240" cy="461665"/>
          </a:xfrm>
          <a:prstGeom prst="rect">
            <a:avLst/>
          </a:prstGeom>
          <a:noFill/>
        </p:spPr>
        <p:txBody>
          <a:bodyPr wrap="none" rtlCol="0">
            <a:spAutoFit/>
          </a:bodyPr>
          <a:lstStyle/>
          <a:p>
            <a:r>
              <a:rPr lang="en-US" sz="2400" b="1" dirty="0">
                <a:solidFill>
                  <a:schemeClr val="bg1"/>
                </a:solidFill>
              </a:rPr>
              <a:t>~ </a:t>
            </a:r>
            <a:r>
              <a:rPr lang="cs-CZ" sz="2400" b="1" dirty="0">
                <a:solidFill>
                  <a:schemeClr val="bg1"/>
                </a:solidFill>
              </a:rPr>
              <a:t>4,1 </a:t>
            </a:r>
            <a:r>
              <a:rPr lang="cs-CZ" sz="2400" b="1" dirty="0" err="1">
                <a:solidFill>
                  <a:schemeClr val="bg1"/>
                </a:solidFill>
              </a:rPr>
              <a:t>GyA</a:t>
            </a:r>
            <a:endParaRPr lang="cs-CZ" sz="2400" b="1" dirty="0">
              <a:solidFill>
                <a:schemeClr val="bg1"/>
              </a:solidFill>
            </a:endParaRPr>
          </a:p>
        </p:txBody>
      </p:sp>
      <p:pic>
        <p:nvPicPr>
          <p:cNvPr id="6" name="Obrázek 5">
            <a:extLst>
              <a:ext uri="{FF2B5EF4-FFF2-40B4-BE49-F238E27FC236}">
                <a16:creationId xmlns:a16="http://schemas.microsoft.com/office/drawing/2014/main" id="{FE64EE18-C246-8F00-C7F5-63B09689AC50}"/>
              </a:ext>
            </a:extLst>
          </p:cNvPr>
          <p:cNvPicPr>
            <a:picLocks noChangeAspect="1"/>
          </p:cNvPicPr>
          <p:nvPr/>
        </p:nvPicPr>
        <p:blipFill>
          <a:blip r:embed="rId3"/>
          <a:stretch>
            <a:fillRect/>
          </a:stretch>
        </p:blipFill>
        <p:spPr>
          <a:xfrm>
            <a:off x="414683" y="2420076"/>
            <a:ext cx="8314633" cy="4366413"/>
          </a:xfrm>
          <a:prstGeom prst="rect">
            <a:avLst/>
          </a:prstGeom>
        </p:spPr>
      </p:pic>
    </p:spTree>
    <p:extLst>
      <p:ext uri="{BB962C8B-B14F-4D97-AF65-F5344CB8AC3E}">
        <p14:creationId xmlns:p14="http://schemas.microsoft.com/office/powerpoint/2010/main" val="638840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A9DC7913-156D-491E-BF6B-BD56746C1C17}"/>
              </a:ext>
            </a:extLst>
          </p:cNvPr>
          <p:cNvSpPr txBox="1"/>
          <p:nvPr/>
        </p:nvSpPr>
        <p:spPr>
          <a:xfrm>
            <a:off x="7020272" y="404664"/>
            <a:ext cx="1814082" cy="523220"/>
          </a:xfrm>
          <a:prstGeom prst="rect">
            <a:avLst/>
          </a:prstGeom>
          <a:noFill/>
        </p:spPr>
        <p:txBody>
          <a:bodyPr wrap="square" rtlCol="0">
            <a:spAutoFit/>
          </a:bodyPr>
          <a:lstStyle/>
          <a:p>
            <a:r>
              <a:rPr lang="cs-CZ" sz="2800" dirty="0"/>
              <a:t>~ 4,2 </a:t>
            </a:r>
            <a:r>
              <a:rPr lang="cs-CZ" sz="2800" dirty="0" err="1"/>
              <a:t>GyA</a:t>
            </a:r>
            <a:endParaRPr lang="cs-CZ" sz="2800" dirty="0"/>
          </a:p>
        </p:txBody>
      </p:sp>
      <p:pic>
        <p:nvPicPr>
          <p:cNvPr id="10" name="Obrázek 9">
            <a:extLst>
              <a:ext uri="{FF2B5EF4-FFF2-40B4-BE49-F238E27FC236}">
                <a16:creationId xmlns:a16="http://schemas.microsoft.com/office/drawing/2014/main" id="{C6EAE11B-FFB0-95E4-C73A-E496194A053D}"/>
              </a:ext>
            </a:extLst>
          </p:cNvPr>
          <p:cNvPicPr>
            <a:picLocks noChangeAspect="1"/>
          </p:cNvPicPr>
          <p:nvPr/>
        </p:nvPicPr>
        <p:blipFill>
          <a:blip r:embed="rId2"/>
          <a:stretch>
            <a:fillRect/>
          </a:stretch>
        </p:blipFill>
        <p:spPr>
          <a:xfrm>
            <a:off x="-1" y="0"/>
            <a:ext cx="6829154" cy="6858000"/>
          </a:xfrm>
          <a:prstGeom prst="rect">
            <a:avLst/>
          </a:prstGeom>
        </p:spPr>
      </p:pic>
    </p:spTree>
    <p:extLst>
      <p:ext uri="{BB962C8B-B14F-4D97-AF65-F5344CB8AC3E}">
        <p14:creationId xmlns:p14="http://schemas.microsoft.com/office/powerpoint/2010/main" val="2909891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D1FDFA8-A5ED-E0FE-40F7-ACB18A2BD94D}"/>
              </a:ext>
            </a:extLst>
          </p:cNvPr>
          <p:cNvPicPr>
            <a:picLocks noChangeAspect="1"/>
          </p:cNvPicPr>
          <p:nvPr/>
        </p:nvPicPr>
        <p:blipFill>
          <a:blip r:embed="rId3"/>
          <a:stretch>
            <a:fillRect/>
          </a:stretch>
        </p:blipFill>
        <p:spPr>
          <a:xfrm>
            <a:off x="1232873" y="0"/>
            <a:ext cx="6678254" cy="6858000"/>
          </a:xfrm>
          <a:prstGeom prst="rect">
            <a:avLst/>
          </a:prstGeom>
        </p:spPr>
      </p:pic>
      <p:cxnSp>
        <p:nvCxnSpPr>
          <p:cNvPr id="7" name="Přímá spojnice 6">
            <a:extLst>
              <a:ext uri="{FF2B5EF4-FFF2-40B4-BE49-F238E27FC236}">
                <a16:creationId xmlns:a16="http://schemas.microsoft.com/office/drawing/2014/main" id="{2DF0CE8E-89F6-6B62-CA69-37C25721ACFC}"/>
              </a:ext>
            </a:extLst>
          </p:cNvPr>
          <p:cNvCxnSpPr>
            <a:cxnSpLocks/>
          </p:cNvCxnSpPr>
          <p:nvPr/>
        </p:nvCxnSpPr>
        <p:spPr>
          <a:xfrm>
            <a:off x="1979712" y="1720687"/>
            <a:ext cx="24557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99F873BC-EB53-233D-D654-1624B435D22F}"/>
              </a:ext>
            </a:extLst>
          </p:cNvPr>
          <p:cNvCxnSpPr>
            <a:cxnSpLocks/>
          </p:cNvCxnSpPr>
          <p:nvPr/>
        </p:nvCxnSpPr>
        <p:spPr>
          <a:xfrm>
            <a:off x="1607163" y="1844824"/>
            <a:ext cx="28283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E2DBC00A-D8D2-762A-7351-821F9F9BE7FE}"/>
              </a:ext>
            </a:extLst>
          </p:cNvPr>
          <p:cNvCxnSpPr>
            <a:cxnSpLocks/>
          </p:cNvCxnSpPr>
          <p:nvPr/>
        </p:nvCxnSpPr>
        <p:spPr>
          <a:xfrm>
            <a:off x="1627041" y="1964093"/>
            <a:ext cx="28283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a:extLst>
              <a:ext uri="{FF2B5EF4-FFF2-40B4-BE49-F238E27FC236}">
                <a16:creationId xmlns:a16="http://schemas.microsoft.com/office/drawing/2014/main" id="{16CD9E4B-8FC3-B141-4801-9FFABCC7640A}"/>
              </a:ext>
            </a:extLst>
          </p:cNvPr>
          <p:cNvCxnSpPr>
            <a:cxnSpLocks/>
          </p:cNvCxnSpPr>
          <p:nvPr/>
        </p:nvCxnSpPr>
        <p:spPr>
          <a:xfrm>
            <a:off x="1613788" y="2076737"/>
            <a:ext cx="23101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a:extLst>
              <a:ext uri="{FF2B5EF4-FFF2-40B4-BE49-F238E27FC236}">
                <a16:creationId xmlns:a16="http://schemas.microsoft.com/office/drawing/2014/main" id="{8328C46F-FCCA-90AB-A4F8-10506C707757}"/>
              </a:ext>
            </a:extLst>
          </p:cNvPr>
          <p:cNvCxnSpPr>
            <a:cxnSpLocks/>
          </p:cNvCxnSpPr>
          <p:nvPr/>
        </p:nvCxnSpPr>
        <p:spPr>
          <a:xfrm>
            <a:off x="2647458" y="3117033"/>
            <a:ext cx="17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Přímá spojnice 15">
            <a:extLst>
              <a:ext uri="{FF2B5EF4-FFF2-40B4-BE49-F238E27FC236}">
                <a16:creationId xmlns:a16="http://schemas.microsoft.com/office/drawing/2014/main" id="{819B4A3F-5E44-FB42-D0EF-B046CCEDCC4C}"/>
              </a:ext>
            </a:extLst>
          </p:cNvPr>
          <p:cNvCxnSpPr>
            <a:cxnSpLocks/>
          </p:cNvCxnSpPr>
          <p:nvPr/>
        </p:nvCxnSpPr>
        <p:spPr>
          <a:xfrm>
            <a:off x="1640292" y="3229676"/>
            <a:ext cx="28150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E9FA7C28-D4E7-F55E-9E6C-597AB046D3B9}"/>
              </a:ext>
            </a:extLst>
          </p:cNvPr>
          <p:cNvCxnSpPr>
            <a:cxnSpLocks/>
          </p:cNvCxnSpPr>
          <p:nvPr/>
        </p:nvCxnSpPr>
        <p:spPr>
          <a:xfrm>
            <a:off x="1620413" y="3342320"/>
            <a:ext cx="28150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Přímá spojnice 19">
            <a:extLst>
              <a:ext uri="{FF2B5EF4-FFF2-40B4-BE49-F238E27FC236}">
                <a16:creationId xmlns:a16="http://schemas.microsoft.com/office/drawing/2014/main" id="{3E077271-FEEC-1889-664E-6BAB75D5DF5C}"/>
              </a:ext>
            </a:extLst>
          </p:cNvPr>
          <p:cNvCxnSpPr>
            <a:cxnSpLocks/>
          </p:cNvCxnSpPr>
          <p:nvPr/>
        </p:nvCxnSpPr>
        <p:spPr>
          <a:xfrm>
            <a:off x="1640292" y="3458277"/>
            <a:ext cx="28150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Přímá spojnice 20">
            <a:extLst>
              <a:ext uri="{FF2B5EF4-FFF2-40B4-BE49-F238E27FC236}">
                <a16:creationId xmlns:a16="http://schemas.microsoft.com/office/drawing/2014/main" id="{CBABCDCA-E695-6F81-6CA7-7DA6B59B64EC}"/>
              </a:ext>
            </a:extLst>
          </p:cNvPr>
          <p:cNvCxnSpPr>
            <a:cxnSpLocks/>
          </p:cNvCxnSpPr>
          <p:nvPr/>
        </p:nvCxnSpPr>
        <p:spPr>
          <a:xfrm>
            <a:off x="1620413" y="3574233"/>
            <a:ext cx="23755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Přímá spojnice 22">
            <a:extLst>
              <a:ext uri="{FF2B5EF4-FFF2-40B4-BE49-F238E27FC236}">
                <a16:creationId xmlns:a16="http://schemas.microsoft.com/office/drawing/2014/main" id="{604E6030-760A-E145-0BF3-58045B70D0B4}"/>
              </a:ext>
            </a:extLst>
          </p:cNvPr>
          <p:cNvCxnSpPr>
            <a:cxnSpLocks/>
          </p:cNvCxnSpPr>
          <p:nvPr/>
        </p:nvCxnSpPr>
        <p:spPr>
          <a:xfrm>
            <a:off x="2793231" y="3806146"/>
            <a:ext cx="16422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146D4A00-85C5-3259-17B6-36632AC8D958}"/>
              </a:ext>
            </a:extLst>
          </p:cNvPr>
          <p:cNvCxnSpPr>
            <a:cxnSpLocks/>
          </p:cNvCxnSpPr>
          <p:nvPr/>
        </p:nvCxnSpPr>
        <p:spPr>
          <a:xfrm>
            <a:off x="1646917" y="3918789"/>
            <a:ext cx="27885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057B4A1F-7C54-6F68-D8DB-63094C7D638E}"/>
              </a:ext>
            </a:extLst>
          </p:cNvPr>
          <p:cNvCxnSpPr>
            <a:cxnSpLocks/>
          </p:cNvCxnSpPr>
          <p:nvPr/>
        </p:nvCxnSpPr>
        <p:spPr>
          <a:xfrm>
            <a:off x="1633665" y="4031433"/>
            <a:ext cx="27885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Přímá spojnice 27">
            <a:extLst>
              <a:ext uri="{FF2B5EF4-FFF2-40B4-BE49-F238E27FC236}">
                <a16:creationId xmlns:a16="http://schemas.microsoft.com/office/drawing/2014/main" id="{11F86B4B-B312-2393-ABFE-79F15A6B1BB2}"/>
              </a:ext>
            </a:extLst>
          </p:cNvPr>
          <p:cNvCxnSpPr>
            <a:cxnSpLocks/>
          </p:cNvCxnSpPr>
          <p:nvPr/>
        </p:nvCxnSpPr>
        <p:spPr>
          <a:xfrm>
            <a:off x="1640292" y="4149080"/>
            <a:ext cx="27885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5C820F9E-B032-1237-434F-528D78872CDE}"/>
              </a:ext>
            </a:extLst>
          </p:cNvPr>
          <p:cNvCxnSpPr>
            <a:cxnSpLocks/>
          </p:cNvCxnSpPr>
          <p:nvPr/>
        </p:nvCxnSpPr>
        <p:spPr>
          <a:xfrm>
            <a:off x="1646918" y="4261724"/>
            <a:ext cx="5488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Obdélník 30">
            <a:extLst>
              <a:ext uri="{FF2B5EF4-FFF2-40B4-BE49-F238E27FC236}">
                <a16:creationId xmlns:a16="http://schemas.microsoft.com/office/drawing/2014/main" id="{C7705EC4-8798-CE79-8E8C-998BE5D39FE2}"/>
              </a:ext>
            </a:extLst>
          </p:cNvPr>
          <p:cNvSpPr/>
          <p:nvPr/>
        </p:nvSpPr>
        <p:spPr>
          <a:xfrm>
            <a:off x="4572000" y="5085184"/>
            <a:ext cx="2880320" cy="17728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TextovéPole 32">
            <a:extLst>
              <a:ext uri="{FF2B5EF4-FFF2-40B4-BE49-F238E27FC236}">
                <a16:creationId xmlns:a16="http://schemas.microsoft.com/office/drawing/2014/main" id="{DFE6DCAE-6E8F-42D4-E8A8-E66FD236216D}"/>
              </a:ext>
            </a:extLst>
          </p:cNvPr>
          <p:cNvSpPr txBox="1"/>
          <p:nvPr/>
        </p:nvSpPr>
        <p:spPr>
          <a:xfrm>
            <a:off x="4572000" y="1412776"/>
            <a:ext cx="4464496" cy="954107"/>
          </a:xfrm>
          <a:prstGeom prst="rect">
            <a:avLst/>
          </a:prstGeom>
          <a:solidFill>
            <a:schemeClr val="tx1"/>
          </a:solidFill>
          <a:ln w="38100">
            <a:solidFill>
              <a:schemeClr val="bg1"/>
            </a:solidFill>
          </a:ln>
        </p:spPr>
        <p:txBody>
          <a:bodyPr wrap="square" rtlCol="0">
            <a:spAutoFit/>
          </a:bodyPr>
          <a:lstStyle/>
          <a:p>
            <a:pPr algn="ctr"/>
            <a:r>
              <a:rPr lang="cs-CZ" sz="2800" dirty="0">
                <a:solidFill>
                  <a:srgbClr val="FF0000"/>
                </a:solidFill>
              </a:rPr>
              <a:t>Je vznik života snadný? Pozor na </a:t>
            </a:r>
            <a:r>
              <a:rPr lang="cs-CZ" sz="2800" dirty="0" err="1">
                <a:solidFill>
                  <a:srgbClr val="FF0000"/>
                </a:solidFill>
              </a:rPr>
              <a:t>biasy</a:t>
            </a:r>
            <a:r>
              <a:rPr lang="cs-CZ" sz="2800" dirty="0">
                <a:solidFill>
                  <a:srgbClr val="FF0000"/>
                </a:solidFill>
              </a:rPr>
              <a:t>!</a:t>
            </a:r>
          </a:p>
        </p:txBody>
      </p:sp>
    </p:spTree>
    <p:extLst>
      <p:ext uri="{BB962C8B-B14F-4D97-AF65-F5344CB8AC3E}">
        <p14:creationId xmlns:p14="http://schemas.microsoft.com/office/powerpoint/2010/main" val="397484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1B3FF-60B2-54DC-01C6-1E4AD9A26AB0}"/>
            </a:ext>
          </a:extLst>
        </p:cNvPr>
        <p:cNvGrpSpPr/>
        <p:nvPr/>
      </p:nvGrpSpPr>
      <p:grpSpPr>
        <a:xfrm>
          <a:off x="0" y="0"/>
          <a:ext cx="0" cy="0"/>
          <a:chOff x="0" y="0"/>
          <a:chExt cx="0" cy="0"/>
        </a:xfrm>
      </p:grpSpPr>
      <p:pic>
        <p:nvPicPr>
          <p:cNvPr id="5" name="Obrázek 4">
            <a:extLst>
              <a:ext uri="{FF2B5EF4-FFF2-40B4-BE49-F238E27FC236}">
                <a16:creationId xmlns:a16="http://schemas.microsoft.com/office/drawing/2014/main" id="{3953439E-BAB6-15BF-3367-68B5D7BA4860}"/>
              </a:ext>
            </a:extLst>
          </p:cNvPr>
          <p:cNvPicPr>
            <a:picLocks noChangeAspect="1"/>
          </p:cNvPicPr>
          <p:nvPr/>
        </p:nvPicPr>
        <p:blipFill>
          <a:blip r:embed="rId3"/>
          <a:stretch>
            <a:fillRect/>
          </a:stretch>
        </p:blipFill>
        <p:spPr>
          <a:xfrm>
            <a:off x="1232873" y="0"/>
            <a:ext cx="6678254" cy="6858000"/>
          </a:xfrm>
          <a:prstGeom prst="rect">
            <a:avLst/>
          </a:prstGeom>
        </p:spPr>
      </p:pic>
      <p:cxnSp>
        <p:nvCxnSpPr>
          <p:cNvPr id="7" name="Přímá spojnice 6">
            <a:extLst>
              <a:ext uri="{FF2B5EF4-FFF2-40B4-BE49-F238E27FC236}">
                <a16:creationId xmlns:a16="http://schemas.microsoft.com/office/drawing/2014/main" id="{3618E132-347E-1D55-B9C4-88DE1CB49F04}"/>
              </a:ext>
            </a:extLst>
          </p:cNvPr>
          <p:cNvCxnSpPr>
            <a:cxnSpLocks/>
          </p:cNvCxnSpPr>
          <p:nvPr/>
        </p:nvCxnSpPr>
        <p:spPr>
          <a:xfrm>
            <a:off x="1979712" y="1720687"/>
            <a:ext cx="24557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353FCAFB-D7B2-0BFE-EDA1-3C8018EDA27C}"/>
              </a:ext>
            </a:extLst>
          </p:cNvPr>
          <p:cNvCxnSpPr>
            <a:cxnSpLocks/>
          </p:cNvCxnSpPr>
          <p:nvPr/>
        </p:nvCxnSpPr>
        <p:spPr>
          <a:xfrm>
            <a:off x="1607163" y="1844824"/>
            <a:ext cx="28283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5C335074-D5E5-B0F8-2B8B-14E9D58351CC}"/>
              </a:ext>
            </a:extLst>
          </p:cNvPr>
          <p:cNvCxnSpPr>
            <a:cxnSpLocks/>
          </p:cNvCxnSpPr>
          <p:nvPr/>
        </p:nvCxnSpPr>
        <p:spPr>
          <a:xfrm>
            <a:off x="1627041" y="1964093"/>
            <a:ext cx="28283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a:extLst>
              <a:ext uri="{FF2B5EF4-FFF2-40B4-BE49-F238E27FC236}">
                <a16:creationId xmlns:a16="http://schemas.microsoft.com/office/drawing/2014/main" id="{DD1A649F-5175-986B-B8DC-61A12FDB8AE3}"/>
              </a:ext>
            </a:extLst>
          </p:cNvPr>
          <p:cNvCxnSpPr>
            <a:cxnSpLocks/>
          </p:cNvCxnSpPr>
          <p:nvPr/>
        </p:nvCxnSpPr>
        <p:spPr>
          <a:xfrm>
            <a:off x="1613788" y="2076737"/>
            <a:ext cx="23101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a:extLst>
              <a:ext uri="{FF2B5EF4-FFF2-40B4-BE49-F238E27FC236}">
                <a16:creationId xmlns:a16="http://schemas.microsoft.com/office/drawing/2014/main" id="{83D0911E-6581-DE95-F17D-5E22B8C86B6A}"/>
              </a:ext>
            </a:extLst>
          </p:cNvPr>
          <p:cNvCxnSpPr>
            <a:cxnSpLocks/>
          </p:cNvCxnSpPr>
          <p:nvPr/>
        </p:nvCxnSpPr>
        <p:spPr>
          <a:xfrm>
            <a:off x="2647458" y="3117033"/>
            <a:ext cx="17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Přímá spojnice 15">
            <a:extLst>
              <a:ext uri="{FF2B5EF4-FFF2-40B4-BE49-F238E27FC236}">
                <a16:creationId xmlns:a16="http://schemas.microsoft.com/office/drawing/2014/main" id="{BC804586-150F-4374-BFB2-ACFB7A0A6A32}"/>
              </a:ext>
            </a:extLst>
          </p:cNvPr>
          <p:cNvCxnSpPr>
            <a:cxnSpLocks/>
          </p:cNvCxnSpPr>
          <p:nvPr/>
        </p:nvCxnSpPr>
        <p:spPr>
          <a:xfrm>
            <a:off x="1640292" y="3229676"/>
            <a:ext cx="28150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959605DB-7F85-3B17-55D7-EE679224CE19}"/>
              </a:ext>
            </a:extLst>
          </p:cNvPr>
          <p:cNvCxnSpPr>
            <a:cxnSpLocks/>
          </p:cNvCxnSpPr>
          <p:nvPr/>
        </p:nvCxnSpPr>
        <p:spPr>
          <a:xfrm>
            <a:off x="1620413" y="3342320"/>
            <a:ext cx="28150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Přímá spojnice 19">
            <a:extLst>
              <a:ext uri="{FF2B5EF4-FFF2-40B4-BE49-F238E27FC236}">
                <a16:creationId xmlns:a16="http://schemas.microsoft.com/office/drawing/2014/main" id="{7B9CDF86-A538-6675-9109-1EFAC36655EF}"/>
              </a:ext>
            </a:extLst>
          </p:cNvPr>
          <p:cNvCxnSpPr>
            <a:cxnSpLocks/>
          </p:cNvCxnSpPr>
          <p:nvPr/>
        </p:nvCxnSpPr>
        <p:spPr>
          <a:xfrm>
            <a:off x="1640292" y="3458277"/>
            <a:ext cx="28150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Přímá spojnice 20">
            <a:extLst>
              <a:ext uri="{FF2B5EF4-FFF2-40B4-BE49-F238E27FC236}">
                <a16:creationId xmlns:a16="http://schemas.microsoft.com/office/drawing/2014/main" id="{52939CCB-98BA-6DF8-876C-470C81F89359}"/>
              </a:ext>
            </a:extLst>
          </p:cNvPr>
          <p:cNvCxnSpPr>
            <a:cxnSpLocks/>
          </p:cNvCxnSpPr>
          <p:nvPr/>
        </p:nvCxnSpPr>
        <p:spPr>
          <a:xfrm>
            <a:off x="1620413" y="3574233"/>
            <a:ext cx="23755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Přímá spojnice 22">
            <a:extLst>
              <a:ext uri="{FF2B5EF4-FFF2-40B4-BE49-F238E27FC236}">
                <a16:creationId xmlns:a16="http://schemas.microsoft.com/office/drawing/2014/main" id="{49529692-198C-7816-DA77-213AFD89D106}"/>
              </a:ext>
            </a:extLst>
          </p:cNvPr>
          <p:cNvCxnSpPr>
            <a:cxnSpLocks/>
          </p:cNvCxnSpPr>
          <p:nvPr/>
        </p:nvCxnSpPr>
        <p:spPr>
          <a:xfrm>
            <a:off x="2793231" y="3806146"/>
            <a:ext cx="16422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3EFB4C2D-5F09-78F8-C3AE-0D5987C7BA7C}"/>
              </a:ext>
            </a:extLst>
          </p:cNvPr>
          <p:cNvCxnSpPr>
            <a:cxnSpLocks/>
          </p:cNvCxnSpPr>
          <p:nvPr/>
        </p:nvCxnSpPr>
        <p:spPr>
          <a:xfrm>
            <a:off x="1646917" y="3918789"/>
            <a:ext cx="27885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A991F6C4-0ACB-ED6D-EF98-5AE5F7CB0004}"/>
              </a:ext>
            </a:extLst>
          </p:cNvPr>
          <p:cNvCxnSpPr>
            <a:cxnSpLocks/>
          </p:cNvCxnSpPr>
          <p:nvPr/>
        </p:nvCxnSpPr>
        <p:spPr>
          <a:xfrm>
            <a:off x="1633665" y="4031433"/>
            <a:ext cx="27885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Přímá spojnice 27">
            <a:extLst>
              <a:ext uri="{FF2B5EF4-FFF2-40B4-BE49-F238E27FC236}">
                <a16:creationId xmlns:a16="http://schemas.microsoft.com/office/drawing/2014/main" id="{BAE5774C-1B06-1F20-7E69-4B3E79680090}"/>
              </a:ext>
            </a:extLst>
          </p:cNvPr>
          <p:cNvCxnSpPr>
            <a:cxnSpLocks/>
          </p:cNvCxnSpPr>
          <p:nvPr/>
        </p:nvCxnSpPr>
        <p:spPr>
          <a:xfrm>
            <a:off x="1640292" y="4149080"/>
            <a:ext cx="27885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F9C9925E-D031-2613-D3D7-3AF8FE67E0F1}"/>
              </a:ext>
            </a:extLst>
          </p:cNvPr>
          <p:cNvCxnSpPr>
            <a:cxnSpLocks/>
          </p:cNvCxnSpPr>
          <p:nvPr/>
        </p:nvCxnSpPr>
        <p:spPr>
          <a:xfrm>
            <a:off x="1646918" y="4261724"/>
            <a:ext cx="5488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Obdélník 30">
            <a:extLst>
              <a:ext uri="{FF2B5EF4-FFF2-40B4-BE49-F238E27FC236}">
                <a16:creationId xmlns:a16="http://schemas.microsoft.com/office/drawing/2014/main" id="{02EACF74-D9FE-BA4B-FF25-CBDD75916210}"/>
              </a:ext>
            </a:extLst>
          </p:cNvPr>
          <p:cNvSpPr/>
          <p:nvPr/>
        </p:nvSpPr>
        <p:spPr>
          <a:xfrm>
            <a:off x="4572000" y="5066185"/>
            <a:ext cx="2880320" cy="17728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TextovéPole 31">
            <a:extLst>
              <a:ext uri="{FF2B5EF4-FFF2-40B4-BE49-F238E27FC236}">
                <a16:creationId xmlns:a16="http://schemas.microsoft.com/office/drawing/2014/main" id="{1D070E69-082B-79A7-8EE3-3109D535111B}"/>
              </a:ext>
            </a:extLst>
          </p:cNvPr>
          <p:cNvSpPr txBox="1"/>
          <p:nvPr/>
        </p:nvSpPr>
        <p:spPr>
          <a:xfrm>
            <a:off x="4623388" y="1720687"/>
            <a:ext cx="2880320" cy="2554545"/>
          </a:xfrm>
          <a:prstGeom prst="rect">
            <a:avLst/>
          </a:prstGeom>
          <a:solidFill>
            <a:schemeClr val="tx1"/>
          </a:solidFill>
          <a:ln w="38100">
            <a:solidFill>
              <a:schemeClr val="bg1"/>
            </a:solidFill>
          </a:ln>
        </p:spPr>
        <p:txBody>
          <a:bodyPr wrap="square" rtlCol="0">
            <a:spAutoFit/>
          </a:bodyPr>
          <a:lstStyle/>
          <a:p>
            <a:pPr algn="ctr"/>
            <a:r>
              <a:rPr lang="cs-CZ" sz="2000" b="1" dirty="0">
                <a:solidFill>
                  <a:srgbClr val="FF0000"/>
                </a:solidFill>
              </a:rPr>
              <a:t>ALE: moderní důkazy umisťující vznik života 4,2 mld let do minulosti (a prodlužující očekávanou  obyvatelnost Země) </a:t>
            </a:r>
            <a:r>
              <a:rPr lang="cs-CZ" sz="2000" b="1" dirty="0">
                <a:solidFill>
                  <a:srgbClr val="FF0000"/>
                </a:solidFill>
                <a:sym typeface="Wingdings" panose="05000000000000000000" pitchFamily="2" charset="2"/>
              </a:rPr>
              <a:t></a:t>
            </a:r>
            <a:r>
              <a:rPr lang="cs-CZ" sz="2000" b="1" dirty="0">
                <a:solidFill>
                  <a:srgbClr val="FF0000"/>
                </a:solidFill>
              </a:rPr>
              <a:t> &gt;10:1, že vznik života snadný</a:t>
            </a:r>
          </a:p>
        </p:txBody>
      </p:sp>
      <p:sp>
        <p:nvSpPr>
          <p:cNvPr id="2" name="TextovéPole 1">
            <a:extLst>
              <a:ext uri="{FF2B5EF4-FFF2-40B4-BE49-F238E27FC236}">
                <a16:creationId xmlns:a16="http://schemas.microsoft.com/office/drawing/2014/main" id="{869B1D6B-EF6B-2331-29E2-CA36DC6FE211}"/>
              </a:ext>
            </a:extLst>
          </p:cNvPr>
          <p:cNvSpPr txBox="1"/>
          <p:nvPr/>
        </p:nvSpPr>
        <p:spPr>
          <a:xfrm rot="16200000">
            <a:off x="-1017293" y="5039529"/>
            <a:ext cx="3215945" cy="369332"/>
          </a:xfrm>
          <a:prstGeom prst="rect">
            <a:avLst/>
          </a:prstGeom>
          <a:noFill/>
        </p:spPr>
        <p:txBody>
          <a:bodyPr wrap="none" rtlCol="0">
            <a:spAutoFit/>
          </a:bodyPr>
          <a:lstStyle/>
          <a:p>
            <a:r>
              <a:rPr lang="cs-CZ" dirty="0"/>
              <a:t>https://youtu.be/6QZc9vUXWlk</a:t>
            </a:r>
          </a:p>
        </p:txBody>
      </p:sp>
    </p:spTree>
    <p:extLst>
      <p:ext uri="{BB962C8B-B14F-4D97-AF65-F5344CB8AC3E}">
        <p14:creationId xmlns:p14="http://schemas.microsoft.com/office/powerpoint/2010/main" val="213849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Vznik života</a:t>
            </a:r>
          </a:p>
        </p:txBody>
      </p:sp>
      <p:sp>
        <p:nvSpPr>
          <p:cNvPr id="5" name="Zástupný symbol pro text 4"/>
          <p:cNvSpPr>
            <a:spLocks noGrp="1"/>
          </p:cNvSpPr>
          <p:nvPr>
            <p:ph type="body" idx="1"/>
          </p:nvPr>
        </p:nvSpPr>
        <p:spPr/>
        <p:txBody>
          <a:bodyPr/>
          <a:lstStyle/>
          <a:p>
            <a:r>
              <a:rPr lang="cs-CZ" dirty="0"/>
              <a:t>Jak vznikl život?</a:t>
            </a:r>
          </a:p>
        </p:txBody>
      </p:sp>
    </p:spTree>
    <p:extLst>
      <p:ext uri="{BB962C8B-B14F-4D97-AF65-F5344CB8AC3E}">
        <p14:creationId xmlns:p14="http://schemas.microsoft.com/office/powerpoint/2010/main" val="214902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 vznikl život?</a:t>
            </a:r>
          </a:p>
        </p:txBody>
      </p:sp>
      <p:sp>
        <p:nvSpPr>
          <p:cNvPr id="3" name="Zástupný symbol pro obsah 2"/>
          <p:cNvSpPr>
            <a:spLocks noGrp="1"/>
          </p:cNvSpPr>
          <p:nvPr>
            <p:ph idx="1"/>
          </p:nvPr>
        </p:nvSpPr>
        <p:spPr>
          <a:xfrm>
            <a:off x="484710" y="1484785"/>
            <a:ext cx="7054644" cy="5040560"/>
          </a:xfrm>
        </p:spPr>
        <p:txBody>
          <a:bodyPr>
            <a:normAutofit/>
          </a:bodyPr>
          <a:lstStyle/>
          <a:p>
            <a:r>
              <a:rPr lang="cs-CZ" sz="2800" dirty="0"/>
              <a:t>Chemická evoluce</a:t>
            </a:r>
          </a:p>
          <a:p>
            <a:pPr lvl="1"/>
            <a:r>
              <a:rPr lang="cs-CZ" sz="2400" dirty="0"/>
              <a:t>Vznik složitých komplexních látek (stavebních kamenů biopolymerů), lipidů, polynukleotidů a polypeptidů</a:t>
            </a:r>
          </a:p>
          <a:p>
            <a:r>
              <a:rPr lang="cs-CZ" sz="2800" dirty="0"/>
              <a:t>Biologická evoluce</a:t>
            </a:r>
          </a:p>
          <a:p>
            <a:pPr lvl="1"/>
            <a:r>
              <a:rPr lang="cs-CZ" sz="2400" dirty="0"/>
              <a:t>Organizace systémů podléhajících přirozenému výběru, darwinovský práh</a:t>
            </a:r>
          </a:p>
          <a:p>
            <a:r>
              <a:rPr lang="cs-CZ" sz="2600" dirty="0"/>
              <a:t>Problém slepice-vejce</a:t>
            </a:r>
          </a:p>
          <a:p>
            <a:pPr lvl="1"/>
            <a:r>
              <a:rPr lang="cs-CZ" sz="2400" dirty="0"/>
              <a:t>Na počátku </a:t>
            </a:r>
            <a:r>
              <a:rPr lang="cs-CZ" sz="2400" b="1" dirty="0"/>
              <a:t>proteiny a metabolismus </a:t>
            </a:r>
            <a:r>
              <a:rPr lang="cs-CZ" sz="2400" dirty="0"/>
              <a:t>x </a:t>
            </a:r>
            <a:r>
              <a:rPr lang="cs-CZ" sz="2400" b="1" dirty="0"/>
              <a:t>NK a replikace</a:t>
            </a:r>
            <a:r>
              <a:rPr lang="cs-CZ" sz="2400" dirty="0"/>
              <a:t> x </a:t>
            </a:r>
            <a:r>
              <a:rPr lang="cs-CZ" sz="2400" b="1" dirty="0"/>
              <a:t>koevoluce obou </a:t>
            </a:r>
            <a:r>
              <a:rPr lang="cs-CZ" sz="2400" dirty="0"/>
              <a:t>x </a:t>
            </a:r>
            <a:r>
              <a:rPr lang="cs-CZ" sz="2400" b="1" dirty="0"/>
              <a:t>něco úplně jiného</a:t>
            </a:r>
          </a:p>
        </p:txBody>
      </p:sp>
    </p:spTree>
    <p:extLst>
      <p:ext uri="{BB962C8B-B14F-4D97-AF65-F5344CB8AC3E}">
        <p14:creationId xmlns:p14="http://schemas.microsoft.com/office/powerpoint/2010/main" val="1395768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a:t>Teorie </a:t>
            </a:r>
            <a:r>
              <a:rPr lang="cs-CZ" i="1" dirty="0"/>
              <a:t>metabolism first</a:t>
            </a:r>
          </a:p>
        </p:txBody>
      </p:sp>
      <p:sp>
        <p:nvSpPr>
          <p:cNvPr id="7" name="Zástupný symbol pro text 6"/>
          <p:cNvSpPr>
            <a:spLocks noGrp="1"/>
          </p:cNvSpPr>
          <p:nvPr>
            <p:ph type="body" idx="1"/>
          </p:nvPr>
        </p:nvSpPr>
        <p:spPr/>
        <p:txBody>
          <a:bodyPr/>
          <a:lstStyle/>
          <a:p>
            <a:r>
              <a:rPr lang="cs-CZ" dirty="0"/>
              <a:t>základní jsou proteiny a metabolismus, NK potřebují jejich servis</a:t>
            </a:r>
          </a:p>
        </p:txBody>
      </p:sp>
    </p:spTree>
    <p:extLst>
      <p:ext uri="{BB962C8B-B14F-4D97-AF65-F5344CB8AC3E}">
        <p14:creationId xmlns:p14="http://schemas.microsoft.com/office/powerpoint/2010/main" val="167778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 y="0"/>
            <a:ext cx="9144000" cy="7834432"/>
          </a:xfrm>
          <a:prstGeom prst="rect">
            <a:avLst/>
          </a:prstGeom>
        </p:spPr>
      </p:pic>
      <p:sp>
        <p:nvSpPr>
          <p:cNvPr id="6" name="TextovéPole 5"/>
          <p:cNvSpPr txBox="1"/>
          <p:nvPr/>
        </p:nvSpPr>
        <p:spPr>
          <a:xfrm>
            <a:off x="895911" y="0"/>
            <a:ext cx="7345281" cy="1107996"/>
          </a:xfrm>
          <a:prstGeom prst="rect">
            <a:avLst/>
          </a:prstGeom>
          <a:noFill/>
        </p:spPr>
        <p:txBody>
          <a:bodyPr wrap="none" rtlCol="0">
            <a:spAutoFit/>
          </a:bodyPr>
          <a:lstStyle/>
          <a:p>
            <a:r>
              <a:rPr lang="cs-CZ" sz="6600" b="1" dirty="0">
                <a:ln>
                  <a:solidFill>
                    <a:schemeClr val="bg1"/>
                  </a:solidFill>
                </a:ln>
              </a:rPr>
              <a:t>Prebiotická polévka</a:t>
            </a:r>
          </a:p>
        </p:txBody>
      </p:sp>
    </p:spTree>
    <p:extLst>
      <p:ext uri="{BB962C8B-B14F-4D97-AF65-F5344CB8AC3E}">
        <p14:creationId xmlns:p14="http://schemas.microsoft.com/office/powerpoint/2010/main" val="3090041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ovéPole 7">
            <a:extLst>
              <a:ext uri="{FF2B5EF4-FFF2-40B4-BE49-F238E27FC236}">
                <a16:creationId xmlns:a16="http://schemas.microsoft.com/office/drawing/2014/main" id="{22DBCACE-4488-48EB-8E4A-C6C4812AD688}"/>
              </a:ext>
            </a:extLst>
          </p:cNvPr>
          <p:cNvSpPr txBox="1"/>
          <p:nvPr/>
        </p:nvSpPr>
        <p:spPr>
          <a:xfrm>
            <a:off x="5716409" y="3812988"/>
            <a:ext cx="2810386" cy="461665"/>
          </a:xfrm>
          <a:prstGeom prst="rect">
            <a:avLst/>
          </a:prstGeom>
          <a:noFill/>
        </p:spPr>
        <p:txBody>
          <a:bodyPr wrap="none" rtlCol="0">
            <a:spAutoFit/>
          </a:bodyPr>
          <a:lstStyle/>
          <a:p>
            <a:pPr algn="ctr"/>
            <a:r>
              <a:rPr lang="cs-CZ" sz="2400" b="1" dirty="0"/>
              <a:t>Chemické gradienty</a:t>
            </a:r>
          </a:p>
        </p:txBody>
      </p:sp>
      <p:pic>
        <p:nvPicPr>
          <p:cNvPr id="18" name="Obráze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8762"/>
            <a:ext cx="3340442" cy="3340442"/>
          </a:xfrm>
          <a:prstGeom prst="rect">
            <a:avLst/>
          </a:prstGeom>
        </p:spPr>
      </p:pic>
      <p:grpSp>
        <p:nvGrpSpPr>
          <p:cNvPr id="2" name="Skupina 1"/>
          <p:cNvGrpSpPr/>
          <p:nvPr/>
        </p:nvGrpSpPr>
        <p:grpSpPr>
          <a:xfrm>
            <a:off x="2726177" y="1428450"/>
            <a:ext cx="1656184" cy="1584176"/>
            <a:chOff x="2123728" y="1340768"/>
            <a:chExt cx="1656184" cy="1584176"/>
          </a:xfrm>
        </p:grpSpPr>
        <p:sp>
          <p:nvSpPr>
            <p:cNvPr id="17" name="Slunce 16"/>
            <p:cNvSpPr/>
            <p:nvPr/>
          </p:nvSpPr>
          <p:spPr>
            <a:xfrm>
              <a:off x="2123728" y="1340768"/>
              <a:ext cx="1656184" cy="1584176"/>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9" name="TextovéPole 18"/>
            <p:cNvSpPr txBox="1"/>
            <p:nvPr/>
          </p:nvSpPr>
          <p:spPr>
            <a:xfrm>
              <a:off x="2670332" y="1902023"/>
              <a:ext cx="562975" cy="461665"/>
            </a:xfrm>
            <a:prstGeom prst="rect">
              <a:avLst/>
            </a:prstGeom>
            <a:noFill/>
          </p:spPr>
          <p:txBody>
            <a:bodyPr wrap="none" rtlCol="0">
              <a:spAutoFit/>
            </a:bodyPr>
            <a:lstStyle/>
            <a:p>
              <a:pPr algn="ctr"/>
              <a:r>
                <a:rPr lang="cs-CZ" sz="2400" b="1" dirty="0">
                  <a:solidFill>
                    <a:schemeClr val="bg1"/>
                  </a:solidFill>
                </a:rPr>
                <a:t>UV</a:t>
              </a:r>
            </a:p>
          </p:txBody>
        </p:sp>
      </p:grpSp>
      <p:sp>
        <p:nvSpPr>
          <p:cNvPr id="20" name="TextovéPole 19"/>
          <p:cNvSpPr txBox="1"/>
          <p:nvPr/>
        </p:nvSpPr>
        <p:spPr>
          <a:xfrm>
            <a:off x="2726177" y="3141768"/>
            <a:ext cx="2868798" cy="707886"/>
          </a:xfrm>
          <a:prstGeom prst="rect">
            <a:avLst/>
          </a:prstGeom>
          <a:noFill/>
        </p:spPr>
        <p:txBody>
          <a:bodyPr wrap="none" rtlCol="0">
            <a:spAutoFit/>
          </a:bodyPr>
          <a:lstStyle/>
          <a:p>
            <a:pPr algn="ctr"/>
            <a:r>
              <a:rPr lang="cs-CZ" sz="2400" b="1" dirty="0"/>
              <a:t>Meteority</a:t>
            </a:r>
          </a:p>
          <a:p>
            <a:pPr algn="ctr"/>
            <a:r>
              <a:rPr lang="cs-CZ" sz="1600" b="1" dirty="0"/>
              <a:t>Dopady, rázové a zvukové vlny</a:t>
            </a:r>
          </a:p>
        </p:txBody>
      </p:sp>
      <p:sp>
        <p:nvSpPr>
          <p:cNvPr id="21" name="TextovéPole 20"/>
          <p:cNvSpPr txBox="1"/>
          <p:nvPr/>
        </p:nvSpPr>
        <p:spPr>
          <a:xfrm>
            <a:off x="1025144" y="1892004"/>
            <a:ext cx="1043876" cy="461665"/>
          </a:xfrm>
          <a:prstGeom prst="rect">
            <a:avLst/>
          </a:prstGeom>
          <a:noFill/>
        </p:spPr>
        <p:txBody>
          <a:bodyPr wrap="none" rtlCol="0">
            <a:spAutoFit/>
          </a:bodyPr>
          <a:lstStyle/>
          <a:p>
            <a:pPr algn="ctr"/>
            <a:r>
              <a:rPr lang="cs-CZ" sz="2400" b="1" dirty="0"/>
              <a:t>Blesky</a:t>
            </a:r>
          </a:p>
        </p:txBody>
      </p:sp>
      <p:sp>
        <p:nvSpPr>
          <p:cNvPr id="22" name="TextovéPole 21"/>
          <p:cNvSpPr txBox="1"/>
          <p:nvPr/>
        </p:nvSpPr>
        <p:spPr>
          <a:xfrm>
            <a:off x="2670072" y="4808207"/>
            <a:ext cx="1826141" cy="830997"/>
          </a:xfrm>
          <a:prstGeom prst="rect">
            <a:avLst/>
          </a:prstGeom>
          <a:noFill/>
        </p:spPr>
        <p:txBody>
          <a:bodyPr wrap="none" rtlCol="0">
            <a:spAutoFit/>
          </a:bodyPr>
          <a:lstStyle/>
          <a:p>
            <a:pPr algn="ctr"/>
            <a:r>
              <a:rPr lang="cs-CZ" sz="2400" b="1" dirty="0"/>
              <a:t>Geotermální</a:t>
            </a:r>
          </a:p>
          <a:p>
            <a:pPr algn="ctr"/>
            <a:r>
              <a:rPr lang="cs-CZ" sz="2400" b="1" dirty="0"/>
              <a:t>energie</a:t>
            </a:r>
          </a:p>
        </p:txBody>
      </p:sp>
      <p:sp>
        <p:nvSpPr>
          <p:cNvPr id="23" name="TextovéPole 22"/>
          <p:cNvSpPr txBox="1"/>
          <p:nvPr/>
        </p:nvSpPr>
        <p:spPr>
          <a:xfrm>
            <a:off x="6321449" y="2548378"/>
            <a:ext cx="1741182" cy="830997"/>
          </a:xfrm>
          <a:prstGeom prst="rect">
            <a:avLst/>
          </a:prstGeom>
          <a:noFill/>
        </p:spPr>
        <p:txBody>
          <a:bodyPr wrap="none" rtlCol="0">
            <a:spAutoFit/>
          </a:bodyPr>
          <a:lstStyle/>
          <a:p>
            <a:pPr algn="ctr"/>
            <a:r>
              <a:rPr lang="cs-CZ" sz="2400" b="1" dirty="0">
                <a:solidFill>
                  <a:schemeClr val="bg1"/>
                </a:solidFill>
              </a:rPr>
              <a:t>Energie vln,</a:t>
            </a:r>
          </a:p>
          <a:p>
            <a:pPr algn="ctr"/>
            <a:r>
              <a:rPr lang="cs-CZ" sz="2400" b="1" dirty="0">
                <a:solidFill>
                  <a:schemeClr val="bg1"/>
                </a:solidFill>
              </a:rPr>
              <a:t>tidální jevy</a:t>
            </a:r>
          </a:p>
        </p:txBody>
      </p:sp>
      <p:sp>
        <p:nvSpPr>
          <p:cNvPr id="24" name="TextovéPole 23"/>
          <p:cNvSpPr txBox="1"/>
          <p:nvPr/>
        </p:nvSpPr>
        <p:spPr>
          <a:xfrm>
            <a:off x="-36512" y="5977378"/>
            <a:ext cx="9180512" cy="923330"/>
          </a:xfrm>
          <a:prstGeom prst="rect">
            <a:avLst/>
          </a:prstGeom>
          <a:noFill/>
        </p:spPr>
        <p:txBody>
          <a:bodyPr wrap="square" rtlCol="0">
            <a:spAutoFit/>
          </a:bodyPr>
          <a:lstStyle/>
          <a:p>
            <a:r>
              <a:rPr lang="cs-CZ" dirty="0"/>
              <a:t>Mělčiny: Teplo, hodně živin. Postupná koncentrace organických látek do kritického množství. Vznik metabolizujících váčků (koacerváty, mikrosféry apod.) na základě proteinů, až později přenos informace. První metabolismus heterotrofní, nějaká forma kvašení. </a:t>
            </a:r>
          </a:p>
        </p:txBody>
      </p:sp>
      <p:sp>
        <p:nvSpPr>
          <p:cNvPr id="25" name="TextovéPole 24"/>
          <p:cNvSpPr txBox="1"/>
          <p:nvPr/>
        </p:nvSpPr>
        <p:spPr>
          <a:xfrm>
            <a:off x="20830" y="42708"/>
            <a:ext cx="3368230" cy="523220"/>
          </a:xfrm>
          <a:prstGeom prst="rect">
            <a:avLst/>
          </a:prstGeom>
          <a:noFill/>
        </p:spPr>
        <p:txBody>
          <a:bodyPr wrap="none" rtlCol="0">
            <a:spAutoFit/>
          </a:bodyPr>
          <a:lstStyle/>
          <a:p>
            <a:pPr algn="ctr"/>
            <a:r>
              <a:rPr lang="cs-CZ" sz="2800" b="1" dirty="0"/>
              <a:t>A. Oparin, J. Haldane</a:t>
            </a:r>
          </a:p>
        </p:txBody>
      </p:sp>
      <p:sp>
        <p:nvSpPr>
          <p:cNvPr id="26" name="TextovéPole 25"/>
          <p:cNvSpPr txBox="1"/>
          <p:nvPr/>
        </p:nvSpPr>
        <p:spPr>
          <a:xfrm>
            <a:off x="6321449" y="4671182"/>
            <a:ext cx="1923925" cy="461665"/>
          </a:xfrm>
          <a:prstGeom prst="rect">
            <a:avLst/>
          </a:prstGeom>
          <a:noFill/>
        </p:spPr>
        <p:txBody>
          <a:bodyPr wrap="none" rtlCol="0">
            <a:spAutoFit/>
          </a:bodyPr>
          <a:lstStyle/>
          <a:p>
            <a:pPr algn="ctr"/>
            <a:r>
              <a:rPr lang="cs-CZ" sz="2400" b="1" dirty="0"/>
              <a:t>Radioaktivita</a:t>
            </a:r>
          </a:p>
        </p:txBody>
      </p:sp>
      <p:sp>
        <p:nvSpPr>
          <p:cNvPr id="27" name="TextovéPole 26"/>
          <p:cNvSpPr txBox="1"/>
          <p:nvPr/>
        </p:nvSpPr>
        <p:spPr>
          <a:xfrm>
            <a:off x="3590638" y="915867"/>
            <a:ext cx="2537875" cy="461665"/>
          </a:xfrm>
          <a:prstGeom prst="rect">
            <a:avLst/>
          </a:prstGeom>
          <a:noFill/>
        </p:spPr>
        <p:txBody>
          <a:bodyPr wrap="none" rtlCol="0">
            <a:spAutoFit/>
          </a:bodyPr>
          <a:lstStyle/>
          <a:p>
            <a:pPr algn="ctr"/>
            <a:r>
              <a:rPr lang="cs-CZ" sz="2400" b="1" dirty="0"/>
              <a:t>Další druhy záření</a:t>
            </a:r>
          </a:p>
        </p:txBody>
      </p:sp>
    </p:spTree>
    <p:extLst>
      <p:ext uri="{BB962C8B-B14F-4D97-AF65-F5344CB8AC3E}">
        <p14:creationId xmlns:p14="http://schemas.microsoft.com/office/powerpoint/2010/main" val="1574892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Skupina 5"/>
          <p:cNvGrpSpPr/>
          <p:nvPr/>
        </p:nvGrpSpPr>
        <p:grpSpPr>
          <a:xfrm>
            <a:off x="1565920" y="476672"/>
            <a:ext cx="5952118" cy="5797936"/>
            <a:chOff x="1587127" y="92151"/>
            <a:chExt cx="5952118" cy="5797936"/>
          </a:xfrm>
        </p:grpSpPr>
        <p:grpSp>
          <p:nvGrpSpPr>
            <p:cNvPr id="3" name="Skupina 2"/>
            <p:cNvGrpSpPr/>
            <p:nvPr/>
          </p:nvGrpSpPr>
          <p:grpSpPr>
            <a:xfrm>
              <a:off x="1587127" y="180644"/>
              <a:ext cx="5952118" cy="5709443"/>
              <a:chOff x="1570352" y="-749141"/>
              <a:chExt cx="5952118" cy="5709443"/>
            </a:xfrm>
          </p:grpSpPr>
          <p:grpSp>
            <p:nvGrpSpPr>
              <p:cNvPr id="14" name="Skupina 13"/>
              <p:cNvGrpSpPr/>
              <p:nvPr/>
            </p:nvGrpSpPr>
            <p:grpSpPr>
              <a:xfrm>
                <a:off x="1570352" y="2147618"/>
                <a:ext cx="5952118" cy="2812684"/>
                <a:chOff x="1728489" y="1935480"/>
                <a:chExt cx="5952118" cy="2812684"/>
              </a:xfrm>
            </p:grpSpPr>
            <p:pic>
              <p:nvPicPr>
                <p:cNvPr id="15" name="Obráze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8489" y="1935480"/>
                  <a:ext cx="3750245" cy="2812684"/>
                </a:xfrm>
                <a:prstGeom prst="rect">
                  <a:avLst/>
                </a:prstGeom>
                <a:ln w="12700">
                  <a:solidFill>
                    <a:schemeClr val="tx1"/>
                  </a:solidFill>
                </a:ln>
              </p:spPr>
            </p:pic>
            <p:pic>
              <p:nvPicPr>
                <p:cNvPr id="16" name="Obrázek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0736" y="1938292"/>
                  <a:ext cx="2809871" cy="2809871"/>
                </a:xfrm>
                <a:prstGeom prst="rect">
                  <a:avLst/>
                </a:prstGeom>
                <a:ln w="12700">
                  <a:solidFill>
                    <a:schemeClr val="tx1"/>
                  </a:solidFill>
                </a:ln>
              </p:spPr>
            </p:pic>
          </p:grpSp>
          <p:pic>
            <p:nvPicPr>
              <p:cNvPr id="28" name="Obrázek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3329" y="-749141"/>
                <a:ext cx="3738945" cy="2882104"/>
              </a:xfrm>
              <a:prstGeom prst="rect">
                <a:avLst/>
              </a:prstGeom>
              <a:ln w="12700">
                <a:solidFill>
                  <a:schemeClr val="tx1"/>
                </a:solidFill>
              </a:ln>
            </p:spPr>
          </p:pic>
        </p:grpSp>
        <p:sp>
          <p:nvSpPr>
            <p:cNvPr id="5" name="TextovéPole 4"/>
            <p:cNvSpPr txBox="1"/>
            <p:nvPr/>
          </p:nvSpPr>
          <p:spPr>
            <a:xfrm>
              <a:off x="1591507" y="3067468"/>
              <a:ext cx="2971680" cy="1077218"/>
            </a:xfrm>
            <a:prstGeom prst="rect">
              <a:avLst/>
            </a:prstGeom>
            <a:noFill/>
          </p:spPr>
          <p:txBody>
            <a:bodyPr wrap="square" rtlCol="0">
              <a:spAutoFit/>
            </a:bodyPr>
            <a:lstStyle/>
            <a:p>
              <a:r>
                <a:rPr lang="cs-CZ" sz="2800" b="1" dirty="0">
                  <a:ln>
                    <a:solidFill>
                      <a:schemeClr val="bg1"/>
                    </a:solidFill>
                  </a:ln>
                </a:rPr>
                <a:t>Koacerváty</a:t>
              </a:r>
            </a:p>
            <a:p>
              <a:r>
                <a:rPr lang="cs-CZ" b="1" dirty="0">
                  <a:ln>
                    <a:solidFill>
                      <a:schemeClr val="bg1"/>
                    </a:solidFill>
                  </a:ln>
                </a:rPr>
                <a:t>Semipermeabilní membrána s enzymy + substrát </a:t>
              </a:r>
              <a:r>
                <a:rPr lang="cs-CZ" b="1" dirty="0">
                  <a:ln>
                    <a:solidFill>
                      <a:schemeClr val="bg1"/>
                    </a:solidFill>
                  </a:ln>
                  <a:sym typeface="Wingdings" panose="05000000000000000000" pitchFamily="2" charset="2"/>
                </a:rPr>
                <a:t></a:t>
              </a:r>
              <a:r>
                <a:rPr lang="cs-CZ" b="1" dirty="0">
                  <a:ln>
                    <a:solidFill>
                      <a:schemeClr val="bg1"/>
                    </a:solidFill>
                  </a:ln>
                </a:rPr>
                <a:t> růst</a:t>
              </a:r>
            </a:p>
          </p:txBody>
        </p:sp>
        <p:sp>
          <p:nvSpPr>
            <p:cNvPr id="29" name="TextovéPole 28"/>
            <p:cNvSpPr txBox="1"/>
            <p:nvPr/>
          </p:nvSpPr>
          <p:spPr>
            <a:xfrm>
              <a:off x="2780104" y="92151"/>
              <a:ext cx="3722170" cy="1354217"/>
            </a:xfrm>
            <a:prstGeom prst="rect">
              <a:avLst/>
            </a:prstGeom>
            <a:noFill/>
          </p:spPr>
          <p:txBody>
            <a:bodyPr wrap="square" rtlCol="0">
              <a:spAutoFit/>
            </a:bodyPr>
            <a:lstStyle/>
            <a:p>
              <a:r>
                <a:rPr lang="cs-CZ" sz="2800" b="1" dirty="0">
                  <a:ln>
                    <a:solidFill>
                      <a:schemeClr val="bg1"/>
                    </a:solidFill>
                  </a:ln>
                </a:rPr>
                <a:t>Mikrosféry</a:t>
              </a:r>
            </a:p>
            <a:p>
              <a:r>
                <a:rPr lang="cs-CZ" b="1" dirty="0">
                  <a:ln>
                    <a:solidFill>
                      <a:schemeClr val="bg1"/>
                    </a:solidFill>
                  </a:ln>
                </a:rPr>
                <a:t>Zahřátím roztoku proteinů proteinoidy s enzymatickou aktivitou</a:t>
              </a:r>
            </a:p>
          </p:txBody>
        </p:sp>
      </p:grpSp>
    </p:spTree>
    <p:extLst>
      <p:ext uri="{BB962C8B-B14F-4D97-AF65-F5344CB8AC3E}">
        <p14:creationId xmlns:p14="http://schemas.microsoft.com/office/powerpoint/2010/main" val="2462157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889" y="432969"/>
            <a:ext cx="7678222" cy="5992061"/>
          </a:xfrm>
          <a:prstGeom prst="rect">
            <a:avLst/>
          </a:prstGeom>
        </p:spPr>
      </p:pic>
    </p:spTree>
    <p:extLst>
      <p:ext uri="{BB962C8B-B14F-4D97-AF65-F5344CB8AC3E}">
        <p14:creationId xmlns:p14="http://schemas.microsoft.com/office/powerpoint/2010/main" val="31610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A986E4-0954-4A07-9F43-F3D7766CE22E}"/>
              </a:ext>
            </a:extLst>
          </p:cNvPr>
          <p:cNvSpPr>
            <a:spLocks noGrp="1"/>
          </p:cNvSpPr>
          <p:nvPr>
            <p:ph type="title"/>
          </p:nvPr>
        </p:nvSpPr>
        <p:spPr>
          <a:xfrm>
            <a:off x="484710" y="188640"/>
            <a:ext cx="7055380" cy="1400530"/>
          </a:xfrm>
        </p:spPr>
        <p:txBody>
          <a:bodyPr/>
          <a:lstStyle/>
          <a:p>
            <a:r>
              <a:rPr lang="cs-CZ" dirty="0" err="1"/>
              <a:t>Hypercykly</a:t>
            </a:r>
            <a:endParaRPr lang="cs-CZ" dirty="0"/>
          </a:p>
        </p:txBody>
      </p:sp>
      <p:pic>
        <p:nvPicPr>
          <p:cNvPr id="5" name="Obrázek 4">
            <a:extLst>
              <a:ext uri="{FF2B5EF4-FFF2-40B4-BE49-F238E27FC236}">
                <a16:creationId xmlns:a16="http://schemas.microsoft.com/office/drawing/2014/main" id="{A25D2806-0DD0-4FDB-9527-D41A8379C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183" y="1124744"/>
            <a:ext cx="7183634" cy="5192458"/>
          </a:xfrm>
          <a:prstGeom prst="rect">
            <a:avLst/>
          </a:prstGeom>
        </p:spPr>
      </p:pic>
      <p:sp>
        <p:nvSpPr>
          <p:cNvPr id="6" name="TextovéPole 5">
            <a:extLst>
              <a:ext uri="{FF2B5EF4-FFF2-40B4-BE49-F238E27FC236}">
                <a16:creationId xmlns:a16="http://schemas.microsoft.com/office/drawing/2014/main" id="{C19BD8E3-DF13-443A-8E84-CB302F253304}"/>
              </a:ext>
            </a:extLst>
          </p:cNvPr>
          <p:cNvSpPr txBox="1"/>
          <p:nvPr/>
        </p:nvSpPr>
        <p:spPr>
          <a:xfrm>
            <a:off x="6516216" y="6317202"/>
            <a:ext cx="1774845" cy="400110"/>
          </a:xfrm>
          <a:prstGeom prst="rect">
            <a:avLst/>
          </a:prstGeom>
          <a:noFill/>
        </p:spPr>
        <p:txBody>
          <a:bodyPr wrap="none" rtlCol="0">
            <a:spAutoFit/>
          </a:bodyPr>
          <a:lstStyle/>
          <a:p>
            <a:r>
              <a:rPr lang="cs-CZ" sz="2000" dirty="0"/>
              <a:t>Manfred </a:t>
            </a:r>
            <a:r>
              <a:rPr lang="cs-CZ" sz="2000" dirty="0" err="1"/>
              <a:t>Eigen</a:t>
            </a:r>
            <a:endParaRPr lang="cs-CZ" sz="2000" dirty="0"/>
          </a:p>
        </p:txBody>
      </p:sp>
    </p:spTree>
    <p:extLst>
      <p:ext uri="{BB962C8B-B14F-4D97-AF65-F5344CB8AC3E}">
        <p14:creationId xmlns:p14="http://schemas.microsoft.com/office/powerpoint/2010/main" val="2660367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4710" y="308702"/>
            <a:ext cx="7055380" cy="744034"/>
          </a:xfrm>
        </p:spPr>
        <p:txBody>
          <a:bodyPr/>
          <a:lstStyle/>
          <a:p>
            <a:r>
              <a:rPr lang="cs-CZ" dirty="0"/>
              <a:t>Miller-Ureyův experiment</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4710" y="1282477"/>
            <a:ext cx="2935162" cy="5116232"/>
          </a:xfrm>
          <a:ln w="19050">
            <a:solidFill>
              <a:schemeClr val="bg1"/>
            </a:solidFill>
          </a:ln>
        </p:spPr>
      </p:pic>
      <p:sp>
        <p:nvSpPr>
          <p:cNvPr id="5" name="TextovéPole 4"/>
          <p:cNvSpPr txBox="1"/>
          <p:nvPr/>
        </p:nvSpPr>
        <p:spPr>
          <a:xfrm>
            <a:off x="484710" y="3542819"/>
            <a:ext cx="865943" cy="246221"/>
          </a:xfrm>
          <a:prstGeom prst="rect">
            <a:avLst/>
          </a:prstGeom>
          <a:noFill/>
        </p:spPr>
        <p:txBody>
          <a:bodyPr wrap="none" rtlCol="0">
            <a:spAutoFit/>
          </a:bodyPr>
          <a:lstStyle/>
          <a:p>
            <a:r>
              <a:rPr lang="cs-CZ" sz="1000" dirty="0">
                <a:solidFill>
                  <a:schemeClr val="bg1"/>
                </a:solidFill>
              </a:rPr>
              <a:t>Vznikly např.</a:t>
            </a:r>
          </a:p>
        </p:txBody>
      </p:sp>
      <p:cxnSp>
        <p:nvCxnSpPr>
          <p:cNvPr id="8" name="Přímá spojnice se šipkou 7"/>
          <p:cNvCxnSpPr/>
          <p:nvPr/>
        </p:nvCxnSpPr>
        <p:spPr>
          <a:xfrm flipH="1">
            <a:off x="2339752" y="1522315"/>
            <a:ext cx="1368152" cy="6825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707904" y="1337649"/>
            <a:ext cx="3122971" cy="430887"/>
          </a:xfrm>
          <a:prstGeom prst="rect">
            <a:avLst/>
          </a:prstGeom>
          <a:noFill/>
        </p:spPr>
        <p:txBody>
          <a:bodyPr wrap="none" rtlCol="0">
            <a:spAutoFit/>
          </a:bodyPr>
          <a:lstStyle/>
          <a:p>
            <a:r>
              <a:rPr lang="cs-CZ" sz="2200" dirty="0"/>
              <a:t>Silně redukční atmosféra</a:t>
            </a:r>
          </a:p>
        </p:txBody>
      </p:sp>
      <p:cxnSp>
        <p:nvCxnSpPr>
          <p:cNvPr id="11" name="Přímá spojnice se šipkou 10"/>
          <p:cNvCxnSpPr/>
          <p:nvPr/>
        </p:nvCxnSpPr>
        <p:spPr>
          <a:xfrm flipH="1">
            <a:off x="2627784" y="3144659"/>
            <a:ext cx="1368152" cy="6825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3995936" y="2959993"/>
            <a:ext cx="4968551" cy="1446550"/>
          </a:xfrm>
          <a:prstGeom prst="rect">
            <a:avLst/>
          </a:prstGeom>
          <a:noFill/>
        </p:spPr>
        <p:txBody>
          <a:bodyPr wrap="square" rtlCol="0">
            <a:spAutoFit/>
          </a:bodyPr>
          <a:lstStyle/>
          <a:p>
            <a:r>
              <a:rPr lang="cs-CZ" sz="2200" dirty="0"/>
              <a:t>Aminokyseliny, mastné kyseliny, glycerol, cukry, dusíkaté heterocyklické sloučeniny, formaldehyd, kyanovodíky, kyanoacetylen, ethyn a další uhlovodíky</a:t>
            </a:r>
          </a:p>
        </p:txBody>
      </p:sp>
      <p:sp>
        <p:nvSpPr>
          <p:cNvPr id="22" name="TextovéPole 21"/>
          <p:cNvSpPr txBox="1"/>
          <p:nvPr/>
        </p:nvSpPr>
        <p:spPr>
          <a:xfrm>
            <a:off x="497875" y="1250099"/>
            <a:ext cx="2908831" cy="200055"/>
          </a:xfrm>
          <a:prstGeom prst="rect">
            <a:avLst/>
          </a:prstGeom>
          <a:noFill/>
        </p:spPr>
        <p:txBody>
          <a:bodyPr wrap="square" rtlCol="0">
            <a:spAutoFit/>
          </a:bodyPr>
          <a:lstStyle/>
          <a:p>
            <a:pPr algn="ctr"/>
            <a:r>
              <a:rPr lang="cs-CZ" sz="700" dirty="0">
                <a:solidFill>
                  <a:schemeClr val="bg1"/>
                </a:solidFill>
              </a:rPr>
              <a:t>H. Lesch a J. Muller: Velký třesk, druhé dějství (Euromedia Group 2005)</a:t>
            </a:r>
          </a:p>
        </p:txBody>
      </p:sp>
      <p:sp>
        <p:nvSpPr>
          <p:cNvPr id="6" name="Obdélník 5"/>
          <p:cNvSpPr/>
          <p:nvPr/>
        </p:nvSpPr>
        <p:spPr>
          <a:xfrm>
            <a:off x="539552" y="3933056"/>
            <a:ext cx="648072"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TextovéPole 2"/>
          <p:cNvSpPr txBox="1"/>
          <p:nvPr/>
        </p:nvSpPr>
        <p:spPr>
          <a:xfrm>
            <a:off x="484710" y="3903365"/>
            <a:ext cx="1058303" cy="230832"/>
          </a:xfrm>
          <a:prstGeom prst="rect">
            <a:avLst/>
          </a:prstGeom>
          <a:noFill/>
        </p:spPr>
        <p:txBody>
          <a:bodyPr wrap="none" rtlCol="0">
            <a:spAutoFit/>
          </a:bodyPr>
          <a:lstStyle/>
          <a:p>
            <a:r>
              <a:rPr lang="cs-CZ" sz="900" dirty="0">
                <a:solidFill>
                  <a:schemeClr val="bg1"/>
                </a:solidFill>
              </a:rPr>
              <a:t>Kyselina mravenčí</a:t>
            </a:r>
          </a:p>
        </p:txBody>
      </p:sp>
    </p:spTree>
    <p:extLst>
      <p:ext uri="{BB962C8B-B14F-4D97-AF65-F5344CB8AC3E}">
        <p14:creationId xmlns:p14="http://schemas.microsoft.com/office/powerpoint/2010/main" val="3249295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4710" y="308702"/>
            <a:ext cx="7055380" cy="744034"/>
          </a:xfrm>
        </p:spPr>
        <p:txBody>
          <a:bodyPr/>
          <a:lstStyle/>
          <a:p>
            <a:r>
              <a:rPr lang="cs-CZ" dirty="0"/>
              <a:t>Miller-Ureyův experiment</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4710" y="1282477"/>
            <a:ext cx="2935162" cy="5116232"/>
          </a:xfrm>
          <a:ln w="19050">
            <a:solidFill>
              <a:schemeClr val="bg1"/>
            </a:solidFill>
          </a:ln>
        </p:spPr>
      </p:pic>
      <p:sp>
        <p:nvSpPr>
          <p:cNvPr id="5" name="TextovéPole 4"/>
          <p:cNvSpPr txBox="1"/>
          <p:nvPr/>
        </p:nvSpPr>
        <p:spPr>
          <a:xfrm>
            <a:off x="484710" y="3542819"/>
            <a:ext cx="865943" cy="246221"/>
          </a:xfrm>
          <a:prstGeom prst="rect">
            <a:avLst/>
          </a:prstGeom>
          <a:noFill/>
        </p:spPr>
        <p:txBody>
          <a:bodyPr wrap="none" rtlCol="0">
            <a:spAutoFit/>
          </a:bodyPr>
          <a:lstStyle/>
          <a:p>
            <a:r>
              <a:rPr lang="cs-CZ" sz="1000" dirty="0">
                <a:solidFill>
                  <a:schemeClr val="bg1"/>
                </a:solidFill>
              </a:rPr>
              <a:t>Vznikly např.</a:t>
            </a:r>
          </a:p>
        </p:txBody>
      </p:sp>
      <p:cxnSp>
        <p:nvCxnSpPr>
          <p:cNvPr id="8" name="Přímá spojnice se šipkou 7"/>
          <p:cNvCxnSpPr/>
          <p:nvPr/>
        </p:nvCxnSpPr>
        <p:spPr>
          <a:xfrm flipH="1">
            <a:off x="2339752" y="1522315"/>
            <a:ext cx="1368152" cy="6825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707904" y="1337649"/>
            <a:ext cx="3122971" cy="430887"/>
          </a:xfrm>
          <a:prstGeom prst="rect">
            <a:avLst/>
          </a:prstGeom>
          <a:noFill/>
        </p:spPr>
        <p:txBody>
          <a:bodyPr wrap="none" rtlCol="0">
            <a:spAutoFit/>
          </a:bodyPr>
          <a:lstStyle/>
          <a:p>
            <a:r>
              <a:rPr lang="cs-CZ" sz="2200" dirty="0"/>
              <a:t>Silně redukční atmosféra</a:t>
            </a:r>
          </a:p>
        </p:txBody>
      </p:sp>
      <p:cxnSp>
        <p:nvCxnSpPr>
          <p:cNvPr id="11" name="Přímá spojnice se šipkou 10"/>
          <p:cNvCxnSpPr/>
          <p:nvPr/>
        </p:nvCxnSpPr>
        <p:spPr>
          <a:xfrm flipH="1">
            <a:off x="2627784" y="3144659"/>
            <a:ext cx="1368152" cy="6825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3995936" y="2959993"/>
            <a:ext cx="4968551" cy="1446550"/>
          </a:xfrm>
          <a:prstGeom prst="rect">
            <a:avLst/>
          </a:prstGeom>
          <a:noFill/>
        </p:spPr>
        <p:txBody>
          <a:bodyPr wrap="square" rtlCol="0">
            <a:spAutoFit/>
          </a:bodyPr>
          <a:lstStyle/>
          <a:p>
            <a:r>
              <a:rPr lang="cs-CZ" sz="2200" dirty="0"/>
              <a:t>Aminokyseliny, mastné kyseliny, glycerol, cukry, dusíkaté heterocyklické sloučeniny, formaldehyd, kyanovodíky, kyanoacetylen, ethyn a další uhlovodíky</a:t>
            </a:r>
          </a:p>
        </p:txBody>
      </p:sp>
      <p:sp>
        <p:nvSpPr>
          <p:cNvPr id="15" name="Násobení 14"/>
          <p:cNvSpPr/>
          <p:nvPr/>
        </p:nvSpPr>
        <p:spPr>
          <a:xfrm>
            <a:off x="4012400" y="1051837"/>
            <a:ext cx="2321422" cy="1040479"/>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9" name="Násobení 18"/>
          <p:cNvSpPr/>
          <p:nvPr/>
        </p:nvSpPr>
        <p:spPr>
          <a:xfrm>
            <a:off x="1621669" y="1872591"/>
            <a:ext cx="830800" cy="801852"/>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2" name="TextovéPole 21"/>
          <p:cNvSpPr txBox="1"/>
          <p:nvPr/>
        </p:nvSpPr>
        <p:spPr>
          <a:xfrm>
            <a:off x="497875" y="1250099"/>
            <a:ext cx="2908831" cy="200055"/>
          </a:xfrm>
          <a:prstGeom prst="rect">
            <a:avLst/>
          </a:prstGeom>
          <a:noFill/>
        </p:spPr>
        <p:txBody>
          <a:bodyPr wrap="square" rtlCol="0">
            <a:spAutoFit/>
          </a:bodyPr>
          <a:lstStyle/>
          <a:p>
            <a:pPr algn="ctr"/>
            <a:r>
              <a:rPr lang="cs-CZ" sz="700" dirty="0">
                <a:solidFill>
                  <a:schemeClr val="bg1"/>
                </a:solidFill>
              </a:rPr>
              <a:t>H. Lesch a J. Muller: Velký třesk, druhé dějství (Euromedia Group 2005)</a:t>
            </a:r>
          </a:p>
        </p:txBody>
      </p:sp>
      <p:sp>
        <p:nvSpPr>
          <p:cNvPr id="6" name="Obdélník 5"/>
          <p:cNvSpPr/>
          <p:nvPr/>
        </p:nvSpPr>
        <p:spPr>
          <a:xfrm>
            <a:off x="539552" y="3933056"/>
            <a:ext cx="648072"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TextovéPole 2"/>
          <p:cNvSpPr txBox="1"/>
          <p:nvPr/>
        </p:nvSpPr>
        <p:spPr>
          <a:xfrm>
            <a:off x="484710" y="3903365"/>
            <a:ext cx="1058303" cy="230832"/>
          </a:xfrm>
          <a:prstGeom prst="rect">
            <a:avLst/>
          </a:prstGeom>
          <a:noFill/>
        </p:spPr>
        <p:txBody>
          <a:bodyPr wrap="none" rtlCol="0">
            <a:spAutoFit/>
          </a:bodyPr>
          <a:lstStyle/>
          <a:p>
            <a:r>
              <a:rPr lang="cs-CZ" sz="900" dirty="0">
                <a:solidFill>
                  <a:schemeClr val="bg1"/>
                </a:solidFill>
              </a:rPr>
              <a:t>Kyselina mravenčí</a:t>
            </a:r>
          </a:p>
        </p:txBody>
      </p:sp>
    </p:spTree>
    <p:extLst>
      <p:ext uri="{BB962C8B-B14F-4D97-AF65-F5344CB8AC3E}">
        <p14:creationId xmlns:p14="http://schemas.microsoft.com/office/powerpoint/2010/main" val="1763745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ovéPole 17"/>
          <p:cNvSpPr txBox="1"/>
          <p:nvPr/>
        </p:nvSpPr>
        <p:spPr>
          <a:xfrm>
            <a:off x="3688169" y="2948660"/>
            <a:ext cx="5276318" cy="2800767"/>
          </a:xfrm>
          <a:prstGeom prst="rect">
            <a:avLst/>
          </a:prstGeom>
          <a:noFill/>
        </p:spPr>
        <p:txBody>
          <a:bodyPr wrap="square" rtlCol="0">
            <a:spAutoFit/>
          </a:bodyPr>
          <a:lstStyle/>
          <a:p>
            <a:r>
              <a:rPr lang="cs-CZ" sz="2200" dirty="0"/>
              <a:t>Syntéza obtížnější, vzniká asi 10 000x menší množství látek. Ale i tak v různých variantách syntetizovány kromě jednodušších organických látek aminokyseliny, hydroxykyseliny, cukry včetně ribózy, puriny a pyrimidiny. Nevznikají ovšem např. estery fosforu a síry.</a:t>
            </a:r>
          </a:p>
        </p:txBody>
      </p:sp>
      <p:sp>
        <p:nvSpPr>
          <p:cNvPr id="16" name="TextovéPole 15"/>
          <p:cNvSpPr txBox="1"/>
          <p:nvPr/>
        </p:nvSpPr>
        <p:spPr>
          <a:xfrm>
            <a:off x="3695663" y="1304145"/>
            <a:ext cx="5276318" cy="1785104"/>
          </a:xfrm>
          <a:prstGeom prst="rect">
            <a:avLst/>
          </a:prstGeom>
          <a:noFill/>
        </p:spPr>
        <p:txBody>
          <a:bodyPr wrap="square" rtlCol="0">
            <a:spAutoFit/>
          </a:bodyPr>
          <a:lstStyle/>
          <a:p>
            <a:pPr marL="0" lvl="2"/>
            <a:r>
              <a:rPr lang="cs-CZ" sz="2200" dirty="0"/>
              <a:t>Neutrální či jen slabě redukční atmosféra s CO, CO</a:t>
            </a:r>
            <a:r>
              <a:rPr lang="cs-CZ" sz="2200" baseline="-25000" dirty="0"/>
              <a:t>2</a:t>
            </a:r>
            <a:r>
              <a:rPr lang="cs-CZ" sz="2200" dirty="0"/>
              <a:t>, N</a:t>
            </a:r>
            <a:r>
              <a:rPr lang="cs-CZ" sz="2200" baseline="-25000" dirty="0"/>
              <a:t>2</a:t>
            </a:r>
            <a:r>
              <a:rPr lang="cs-CZ" sz="2200" dirty="0"/>
              <a:t>, HCN, vzácněji formaldehydem, CH</a:t>
            </a:r>
            <a:r>
              <a:rPr lang="cs-CZ" sz="2200" baseline="-25000" dirty="0"/>
              <a:t>4</a:t>
            </a:r>
            <a:r>
              <a:rPr lang="cs-CZ" sz="2200" dirty="0"/>
              <a:t> a NH</a:t>
            </a:r>
            <a:r>
              <a:rPr lang="cs-CZ" sz="2200" baseline="-25000" dirty="0"/>
              <a:t>3</a:t>
            </a:r>
            <a:r>
              <a:rPr lang="cs-CZ" sz="2200" dirty="0"/>
              <a:t> a jen stopami H</a:t>
            </a:r>
            <a:r>
              <a:rPr lang="cs-CZ" sz="2200" baseline="-25000" dirty="0"/>
              <a:t>2 </a:t>
            </a:r>
            <a:r>
              <a:rPr lang="cs-CZ" sz="2200" dirty="0"/>
              <a:t>(redukované látky jen kde sopečná aktivita apod.)</a:t>
            </a:r>
          </a:p>
          <a:p>
            <a:r>
              <a:rPr lang="cs-CZ" sz="2200" dirty="0"/>
              <a:t> </a:t>
            </a:r>
          </a:p>
        </p:txBody>
      </p:sp>
      <p:sp>
        <p:nvSpPr>
          <p:cNvPr id="2" name="Nadpis 1"/>
          <p:cNvSpPr>
            <a:spLocks noGrp="1"/>
          </p:cNvSpPr>
          <p:nvPr>
            <p:ph type="title"/>
          </p:nvPr>
        </p:nvSpPr>
        <p:spPr>
          <a:xfrm>
            <a:off x="484710" y="308702"/>
            <a:ext cx="7055380" cy="744034"/>
          </a:xfrm>
        </p:spPr>
        <p:txBody>
          <a:bodyPr/>
          <a:lstStyle/>
          <a:p>
            <a:r>
              <a:rPr lang="cs-CZ" dirty="0"/>
              <a:t>Miller-Ureyův experiment</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4710" y="1282477"/>
            <a:ext cx="2935162" cy="5116232"/>
          </a:xfrm>
          <a:ln w="19050">
            <a:solidFill>
              <a:schemeClr val="bg1"/>
            </a:solidFill>
          </a:ln>
        </p:spPr>
      </p:pic>
      <p:sp>
        <p:nvSpPr>
          <p:cNvPr id="5" name="TextovéPole 4"/>
          <p:cNvSpPr txBox="1"/>
          <p:nvPr/>
        </p:nvSpPr>
        <p:spPr>
          <a:xfrm>
            <a:off x="484710" y="3542819"/>
            <a:ext cx="865943" cy="246221"/>
          </a:xfrm>
          <a:prstGeom prst="rect">
            <a:avLst/>
          </a:prstGeom>
          <a:noFill/>
        </p:spPr>
        <p:txBody>
          <a:bodyPr wrap="none" rtlCol="0">
            <a:spAutoFit/>
          </a:bodyPr>
          <a:lstStyle/>
          <a:p>
            <a:r>
              <a:rPr lang="cs-CZ" sz="1000" dirty="0">
                <a:solidFill>
                  <a:schemeClr val="bg1"/>
                </a:solidFill>
              </a:rPr>
              <a:t>Vznikly např.</a:t>
            </a:r>
          </a:p>
        </p:txBody>
      </p:sp>
      <p:cxnSp>
        <p:nvCxnSpPr>
          <p:cNvPr id="8" name="Přímá spojnice se šipkou 7"/>
          <p:cNvCxnSpPr/>
          <p:nvPr/>
        </p:nvCxnSpPr>
        <p:spPr>
          <a:xfrm flipH="1">
            <a:off x="2339752" y="1522315"/>
            <a:ext cx="1368152" cy="6825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Šipka dolů 16"/>
          <p:cNvSpPr/>
          <p:nvPr/>
        </p:nvSpPr>
        <p:spPr>
          <a:xfrm>
            <a:off x="5440043" y="2744478"/>
            <a:ext cx="1053984" cy="282431"/>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9" name="Násobení 18"/>
          <p:cNvSpPr/>
          <p:nvPr/>
        </p:nvSpPr>
        <p:spPr>
          <a:xfrm>
            <a:off x="1621669" y="1872591"/>
            <a:ext cx="830800" cy="801852"/>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1" name="TextovéPole 20"/>
          <p:cNvSpPr txBox="1"/>
          <p:nvPr/>
        </p:nvSpPr>
        <p:spPr>
          <a:xfrm>
            <a:off x="3707904" y="5760760"/>
            <a:ext cx="5122440" cy="769441"/>
          </a:xfrm>
          <a:prstGeom prst="rect">
            <a:avLst/>
          </a:prstGeom>
          <a:noFill/>
        </p:spPr>
        <p:txBody>
          <a:bodyPr wrap="square" rtlCol="0">
            <a:spAutoFit/>
          </a:bodyPr>
          <a:lstStyle/>
          <a:p>
            <a:r>
              <a:rPr lang="cs-CZ" sz="2200" b="1" dirty="0"/>
              <a:t>= základní kameny většiny komplexnějších biologických látek</a:t>
            </a:r>
          </a:p>
        </p:txBody>
      </p:sp>
      <p:sp>
        <p:nvSpPr>
          <p:cNvPr id="22" name="TextovéPole 21"/>
          <p:cNvSpPr txBox="1"/>
          <p:nvPr/>
        </p:nvSpPr>
        <p:spPr>
          <a:xfrm>
            <a:off x="497875" y="1250099"/>
            <a:ext cx="2908831" cy="200055"/>
          </a:xfrm>
          <a:prstGeom prst="rect">
            <a:avLst/>
          </a:prstGeom>
          <a:noFill/>
        </p:spPr>
        <p:txBody>
          <a:bodyPr wrap="square" rtlCol="0">
            <a:spAutoFit/>
          </a:bodyPr>
          <a:lstStyle/>
          <a:p>
            <a:pPr algn="ctr"/>
            <a:r>
              <a:rPr lang="cs-CZ" sz="700" dirty="0">
                <a:solidFill>
                  <a:schemeClr val="bg1"/>
                </a:solidFill>
              </a:rPr>
              <a:t>H. Lesch a J. Muller: Velký třesk, druhé dějství (Euromedia Group 2005)</a:t>
            </a:r>
          </a:p>
        </p:txBody>
      </p:sp>
      <p:sp>
        <p:nvSpPr>
          <p:cNvPr id="6" name="Obdélník 5"/>
          <p:cNvSpPr/>
          <p:nvPr/>
        </p:nvSpPr>
        <p:spPr>
          <a:xfrm>
            <a:off x="539552" y="3933056"/>
            <a:ext cx="648072"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TextovéPole 2"/>
          <p:cNvSpPr txBox="1"/>
          <p:nvPr/>
        </p:nvSpPr>
        <p:spPr>
          <a:xfrm>
            <a:off x="484710" y="3903365"/>
            <a:ext cx="1058303" cy="230832"/>
          </a:xfrm>
          <a:prstGeom prst="rect">
            <a:avLst/>
          </a:prstGeom>
          <a:noFill/>
        </p:spPr>
        <p:txBody>
          <a:bodyPr wrap="none" rtlCol="0">
            <a:spAutoFit/>
          </a:bodyPr>
          <a:lstStyle/>
          <a:p>
            <a:r>
              <a:rPr lang="cs-CZ" sz="900" dirty="0">
                <a:solidFill>
                  <a:schemeClr val="bg1"/>
                </a:solidFill>
              </a:rPr>
              <a:t>Kyselina mravenčí</a:t>
            </a:r>
          </a:p>
        </p:txBody>
      </p:sp>
    </p:spTree>
    <p:extLst>
      <p:ext uri="{BB962C8B-B14F-4D97-AF65-F5344CB8AC3E}">
        <p14:creationId xmlns:p14="http://schemas.microsoft.com/office/powerpoint/2010/main" val="404725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animBg="1"/>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605221" y="404664"/>
            <a:ext cx="3933557" cy="2554545"/>
          </a:xfrm>
          <a:prstGeom prst="rect">
            <a:avLst/>
          </a:prstGeom>
          <a:solidFill>
            <a:schemeClr val="bg1"/>
          </a:solidFill>
          <a:ln>
            <a:solidFill>
              <a:srgbClr val="FF0000"/>
            </a:solidFill>
          </a:ln>
        </p:spPr>
        <p:txBody>
          <a:bodyPr wrap="square" rtlCol="0">
            <a:spAutoFit/>
          </a:bodyPr>
          <a:lstStyle/>
          <a:p>
            <a:r>
              <a:rPr lang="cs-CZ" sz="3200" b="1" dirty="0">
                <a:solidFill>
                  <a:srgbClr val="FF0000"/>
                </a:solidFill>
              </a:rPr>
              <a:t>ALE NIKDY NEZNIKLY</a:t>
            </a:r>
          </a:p>
          <a:p>
            <a:pPr marL="285750" indent="-285750">
              <a:buFont typeface="Arial" panose="020B0604020202020204" pitchFamily="34" charset="0"/>
              <a:buChar char="•"/>
            </a:pPr>
            <a:r>
              <a:rPr lang="cs-CZ" sz="3200" dirty="0">
                <a:solidFill>
                  <a:srgbClr val="FF0000"/>
                </a:solidFill>
              </a:rPr>
              <a:t>nukleotidy či nukleové kyseliny</a:t>
            </a:r>
          </a:p>
          <a:p>
            <a:pPr marL="285750" indent="-285750">
              <a:buFont typeface="Arial" panose="020B0604020202020204" pitchFamily="34" charset="0"/>
              <a:buChar char="•"/>
            </a:pPr>
            <a:r>
              <a:rPr lang="cs-CZ" sz="3200" dirty="0">
                <a:solidFill>
                  <a:srgbClr val="FF0000"/>
                </a:solidFill>
              </a:rPr>
              <a:t>Proteiny</a:t>
            </a:r>
          </a:p>
          <a:p>
            <a:pPr marL="285750" indent="-285750">
              <a:buFont typeface="Arial" panose="020B0604020202020204" pitchFamily="34" charset="0"/>
              <a:buChar char="•"/>
            </a:pPr>
            <a:r>
              <a:rPr lang="cs-CZ" sz="3200" dirty="0">
                <a:solidFill>
                  <a:srgbClr val="FF0000"/>
                </a:solidFill>
              </a:rPr>
              <a:t>Lipidy</a:t>
            </a:r>
          </a:p>
        </p:txBody>
      </p:sp>
      <p:sp>
        <p:nvSpPr>
          <p:cNvPr id="6" name="TextovéPole 5"/>
          <p:cNvSpPr txBox="1"/>
          <p:nvPr/>
        </p:nvSpPr>
        <p:spPr>
          <a:xfrm>
            <a:off x="323528" y="3194016"/>
            <a:ext cx="8640960" cy="2308324"/>
          </a:xfrm>
          <a:prstGeom prst="rect">
            <a:avLst/>
          </a:prstGeom>
          <a:noFill/>
        </p:spPr>
        <p:txBody>
          <a:bodyPr wrap="square" rtlCol="0">
            <a:spAutoFit/>
          </a:bodyPr>
          <a:lstStyle/>
          <a:p>
            <a:r>
              <a:rPr lang="cs-CZ" sz="2400" dirty="0"/>
              <a:t>Velký problém = polymerizace a zejména organizovaná polymerizace, vznik lipidových váčků</a:t>
            </a:r>
          </a:p>
          <a:p>
            <a:pPr marL="342900" indent="-342900">
              <a:buFont typeface="Arial" panose="020B0604020202020204" pitchFamily="34" charset="0"/>
              <a:buChar char="•"/>
            </a:pPr>
            <a:r>
              <a:rPr lang="cs-CZ" sz="2400" dirty="0"/>
              <a:t>Obtížná kondenzace, hydrolýza ve vodním prostředí</a:t>
            </a:r>
          </a:p>
          <a:p>
            <a:pPr marL="342900" indent="-342900">
              <a:buFont typeface="Arial" panose="020B0604020202020204" pitchFamily="34" charset="0"/>
              <a:buChar char="•"/>
            </a:pPr>
            <a:r>
              <a:rPr lang="cs-CZ" sz="2400" dirty="0"/>
              <a:t>Nutnost koncentrování – vysychání, vymrzání, jezírka, kondenzační agens, měsíc a vlny na pláži, …</a:t>
            </a:r>
          </a:p>
          <a:p>
            <a:pPr marL="342900" indent="-342900">
              <a:buFont typeface="Arial" panose="020B0604020202020204" pitchFamily="34" charset="0"/>
              <a:buChar char="•"/>
            </a:pPr>
            <a:r>
              <a:rPr lang="cs-CZ" sz="2400" dirty="0"/>
              <a:t>Role povrchů při polymeraci – jíly, minerály (např. pyrit), led, …</a:t>
            </a:r>
          </a:p>
        </p:txBody>
      </p:sp>
      <p:sp>
        <p:nvSpPr>
          <p:cNvPr id="8" name="TextovéPole 7"/>
          <p:cNvSpPr txBox="1"/>
          <p:nvPr/>
        </p:nvSpPr>
        <p:spPr>
          <a:xfrm>
            <a:off x="323528" y="5541039"/>
            <a:ext cx="8640960" cy="1200329"/>
          </a:xfrm>
          <a:prstGeom prst="rect">
            <a:avLst/>
          </a:prstGeom>
          <a:noFill/>
        </p:spPr>
        <p:txBody>
          <a:bodyPr wrap="square" rtlCol="0">
            <a:spAutoFit/>
          </a:bodyPr>
          <a:lstStyle/>
          <a:p>
            <a:r>
              <a:rPr lang="cs-CZ" sz="2400" dirty="0">
                <a:solidFill>
                  <a:srgbClr val="FF0000"/>
                </a:solidFill>
              </a:rPr>
              <a:t>Teorie probiotické polévky dokáže vysvětlit vznik základních stavebních kamenů biopolymerů, ale ne vznik biopolymerů samotných ani další kroky.</a:t>
            </a:r>
            <a:endParaRPr lang="cs-CZ" dirty="0">
              <a:solidFill>
                <a:srgbClr val="FF0000"/>
              </a:solidFill>
            </a:endParaRPr>
          </a:p>
        </p:txBody>
      </p:sp>
    </p:spTree>
    <p:extLst>
      <p:ext uri="{BB962C8B-B14F-4D97-AF65-F5344CB8AC3E}">
        <p14:creationId xmlns:p14="http://schemas.microsoft.com/office/powerpoint/2010/main" val="7743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7" name="Nadpis 1"/>
          <p:cNvSpPr>
            <a:spLocks noGrp="1"/>
          </p:cNvSpPr>
          <p:nvPr>
            <p:ph type="title"/>
          </p:nvPr>
        </p:nvSpPr>
        <p:spPr>
          <a:xfrm>
            <a:off x="107504" y="-99392"/>
            <a:ext cx="5324500" cy="2319938"/>
          </a:xfrm>
        </p:spPr>
        <p:txBody>
          <a:bodyPr/>
          <a:lstStyle/>
          <a:p>
            <a:r>
              <a:rPr lang="cs-CZ" sz="6600" dirty="0"/>
              <a:t>Hydrotermální vývěry</a:t>
            </a:r>
          </a:p>
        </p:txBody>
      </p:sp>
    </p:spTree>
    <p:extLst>
      <p:ext uri="{BB962C8B-B14F-4D97-AF65-F5344CB8AC3E}">
        <p14:creationId xmlns:p14="http://schemas.microsoft.com/office/powerpoint/2010/main" val="23116183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7"/>
            <a:ext cx="9144000" cy="6858000"/>
          </a:xfrm>
          <a:prstGeom prst="rect">
            <a:avLst/>
          </a:prstGeom>
        </p:spPr>
      </p:pic>
      <p:sp>
        <p:nvSpPr>
          <p:cNvPr id="5" name="TextovéPole 4"/>
          <p:cNvSpPr txBox="1"/>
          <p:nvPr/>
        </p:nvSpPr>
        <p:spPr>
          <a:xfrm>
            <a:off x="3822736" y="979336"/>
            <a:ext cx="1832503" cy="830997"/>
          </a:xfrm>
          <a:prstGeom prst="rect">
            <a:avLst/>
          </a:prstGeom>
          <a:noFill/>
        </p:spPr>
        <p:txBody>
          <a:bodyPr wrap="square" rtlCol="0">
            <a:spAutoFit/>
          </a:bodyPr>
          <a:lstStyle/>
          <a:p>
            <a:r>
              <a:rPr lang="cs-CZ" sz="2400" dirty="0"/>
              <a:t>CO, CO</a:t>
            </a:r>
            <a:r>
              <a:rPr lang="cs-CZ" sz="2400" baseline="-25000" dirty="0"/>
              <a:t>2, </a:t>
            </a:r>
            <a:r>
              <a:rPr lang="cs-CZ" sz="2400" dirty="0"/>
              <a:t>mírně kyselá</a:t>
            </a:r>
          </a:p>
        </p:txBody>
      </p:sp>
      <p:sp>
        <p:nvSpPr>
          <p:cNvPr id="7" name="TextovéPole 6"/>
          <p:cNvSpPr txBox="1"/>
          <p:nvPr/>
        </p:nvSpPr>
        <p:spPr>
          <a:xfrm>
            <a:off x="132131" y="3279673"/>
            <a:ext cx="2258952" cy="738664"/>
          </a:xfrm>
          <a:prstGeom prst="rect">
            <a:avLst/>
          </a:prstGeom>
          <a:noFill/>
        </p:spPr>
        <p:txBody>
          <a:bodyPr wrap="none" rtlCol="0">
            <a:spAutoFit/>
          </a:bodyPr>
          <a:lstStyle/>
          <a:p>
            <a:pPr algn="ctr"/>
            <a:r>
              <a:rPr lang="cs-CZ" sz="2400" dirty="0"/>
              <a:t>(NiFe)S povrchy</a:t>
            </a:r>
          </a:p>
          <a:p>
            <a:pPr algn="ctr"/>
            <a:r>
              <a:rPr lang="cs-CZ" dirty="0"/>
              <a:t>Co, Mg, Zn, W, …</a:t>
            </a:r>
          </a:p>
        </p:txBody>
      </p:sp>
      <p:sp>
        <p:nvSpPr>
          <p:cNvPr id="8" name="TextovéPole 7"/>
          <p:cNvSpPr txBox="1"/>
          <p:nvPr/>
        </p:nvSpPr>
        <p:spPr>
          <a:xfrm>
            <a:off x="5508104" y="620688"/>
            <a:ext cx="2629373" cy="461665"/>
          </a:xfrm>
          <a:prstGeom prst="rect">
            <a:avLst/>
          </a:prstGeom>
          <a:noFill/>
        </p:spPr>
        <p:txBody>
          <a:bodyPr wrap="none" rtlCol="0">
            <a:spAutoFit/>
          </a:bodyPr>
          <a:lstStyle/>
          <a:p>
            <a:pPr algn="ctr"/>
            <a:r>
              <a:rPr lang="cs-CZ" sz="2400" dirty="0"/>
              <a:t>G. Wächtershäuser</a:t>
            </a:r>
          </a:p>
        </p:txBody>
      </p:sp>
      <p:sp>
        <p:nvSpPr>
          <p:cNvPr id="9" name="TextovéPole 8"/>
          <p:cNvSpPr txBox="1"/>
          <p:nvPr/>
        </p:nvSpPr>
        <p:spPr>
          <a:xfrm>
            <a:off x="1995675" y="1337184"/>
            <a:ext cx="1573204" cy="1569660"/>
          </a:xfrm>
          <a:prstGeom prst="rect">
            <a:avLst/>
          </a:prstGeom>
          <a:noFill/>
        </p:spPr>
        <p:txBody>
          <a:bodyPr wrap="square" rtlCol="0">
            <a:spAutoFit/>
          </a:bodyPr>
          <a:lstStyle/>
          <a:p>
            <a:r>
              <a:rPr lang="cs-CZ" sz="2400" dirty="0"/>
              <a:t>H</a:t>
            </a:r>
            <a:r>
              <a:rPr lang="cs-CZ" sz="2400" baseline="-25000" dirty="0"/>
              <a:t>2</a:t>
            </a:r>
            <a:r>
              <a:rPr lang="cs-CZ" sz="2400" dirty="0"/>
              <a:t>, HCN, </a:t>
            </a:r>
          </a:p>
          <a:p>
            <a:r>
              <a:rPr lang="cs-CZ" sz="2400" dirty="0"/>
              <a:t>NH</a:t>
            </a:r>
            <a:r>
              <a:rPr lang="cs-CZ" sz="2400" baseline="-25000" dirty="0"/>
              <a:t>3</a:t>
            </a:r>
            <a:r>
              <a:rPr lang="cs-CZ" sz="2400" dirty="0"/>
              <a:t>, H</a:t>
            </a:r>
            <a:r>
              <a:rPr lang="cs-CZ" sz="2400" baseline="-25000" dirty="0"/>
              <a:t>2</a:t>
            </a:r>
            <a:r>
              <a:rPr lang="cs-CZ" sz="2400" dirty="0"/>
              <a:t>S, mírně zásadité</a:t>
            </a:r>
          </a:p>
        </p:txBody>
      </p:sp>
      <p:sp>
        <p:nvSpPr>
          <p:cNvPr id="10" name="TextovéPole 9"/>
          <p:cNvSpPr txBox="1"/>
          <p:nvPr/>
        </p:nvSpPr>
        <p:spPr>
          <a:xfrm>
            <a:off x="327620" y="5421090"/>
            <a:ext cx="5005882" cy="1200329"/>
          </a:xfrm>
          <a:prstGeom prst="rect">
            <a:avLst/>
          </a:prstGeom>
          <a:noFill/>
        </p:spPr>
        <p:txBody>
          <a:bodyPr wrap="square" rtlCol="0">
            <a:spAutoFit/>
          </a:bodyPr>
          <a:lstStyle/>
          <a:p>
            <a:r>
              <a:rPr lang="cs-CZ" dirty="0"/>
              <a:t>Původ života u horkých hlubokomořských železitosirných vývěrů. První metabolismus hypertermofilní a chemoautotrofní, fixace uhlíku redukcí CO</a:t>
            </a:r>
            <a:r>
              <a:rPr lang="cs-CZ" baseline="-25000" dirty="0"/>
              <a:t>2</a:t>
            </a:r>
            <a:r>
              <a:rPr lang="cs-CZ" dirty="0"/>
              <a:t> za přítomnosti (NiFe)S povrchů.</a:t>
            </a:r>
          </a:p>
        </p:txBody>
      </p:sp>
      <p:sp>
        <p:nvSpPr>
          <p:cNvPr id="11" name="TextovéPole 10"/>
          <p:cNvSpPr txBox="1"/>
          <p:nvPr/>
        </p:nvSpPr>
        <p:spPr>
          <a:xfrm>
            <a:off x="6075290" y="1004495"/>
            <a:ext cx="1685077" cy="830997"/>
          </a:xfrm>
          <a:prstGeom prst="rect">
            <a:avLst/>
          </a:prstGeom>
          <a:noFill/>
        </p:spPr>
        <p:txBody>
          <a:bodyPr wrap="none" rtlCol="0">
            <a:spAutoFit/>
          </a:bodyPr>
          <a:lstStyle/>
          <a:p>
            <a:pPr algn="ctr"/>
            <a:r>
              <a:rPr lang="cs-CZ" sz="2400" dirty="0"/>
              <a:t>~ 100 °C</a:t>
            </a:r>
          </a:p>
          <a:p>
            <a:pPr algn="ctr"/>
            <a:r>
              <a:rPr lang="cs-CZ" sz="2400" dirty="0"/>
              <a:t>vysoký tlak </a:t>
            </a:r>
          </a:p>
        </p:txBody>
      </p:sp>
      <p:sp>
        <p:nvSpPr>
          <p:cNvPr id="14" name="TextovéPole 13"/>
          <p:cNvSpPr txBox="1"/>
          <p:nvPr/>
        </p:nvSpPr>
        <p:spPr>
          <a:xfrm>
            <a:off x="5404692" y="4585116"/>
            <a:ext cx="3668118" cy="2246769"/>
          </a:xfrm>
          <a:prstGeom prst="rect">
            <a:avLst/>
          </a:prstGeom>
          <a:solidFill>
            <a:schemeClr val="tx1"/>
          </a:solidFill>
          <a:ln>
            <a:solidFill>
              <a:schemeClr val="bg1"/>
            </a:solidFill>
          </a:ln>
        </p:spPr>
        <p:txBody>
          <a:bodyPr wrap="square" rtlCol="0">
            <a:spAutoFit/>
          </a:bodyPr>
          <a:lstStyle/>
          <a:p>
            <a:r>
              <a:rPr lang="cs-CZ" sz="2000" dirty="0">
                <a:solidFill>
                  <a:schemeClr val="bg1"/>
                </a:solidFill>
              </a:rPr>
              <a:t>Proteiny (enzymy) s kovovým jádrem (kofaktory). Vznik lipidových vrstev a uzavření do váčků (zvýšení efektivity). Genetický kód či symbióza s již existujícím replikátorem  NK </a:t>
            </a:r>
            <a:r>
              <a:rPr lang="cs-CZ" sz="2000" dirty="0">
                <a:solidFill>
                  <a:schemeClr val="bg1"/>
                </a:solidFill>
                <a:sym typeface="Wingdings" panose="05000000000000000000" pitchFamily="2" charset="2"/>
              </a:rPr>
              <a:t></a:t>
            </a:r>
            <a:r>
              <a:rPr lang="cs-CZ" sz="2000" dirty="0">
                <a:solidFill>
                  <a:schemeClr val="bg1"/>
                </a:solidFill>
              </a:rPr>
              <a:t> protobuňky.</a:t>
            </a:r>
          </a:p>
        </p:txBody>
      </p:sp>
      <p:sp>
        <p:nvSpPr>
          <p:cNvPr id="15" name="TextovéPole 14"/>
          <p:cNvSpPr txBox="1"/>
          <p:nvPr/>
        </p:nvSpPr>
        <p:spPr>
          <a:xfrm>
            <a:off x="4389188" y="-86123"/>
            <a:ext cx="4754812" cy="738664"/>
          </a:xfrm>
          <a:prstGeom prst="rect">
            <a:avLst/>
          </a:prstGeom>
          <a:noFill/>
        </p:spPr>
        <p:txBody>
          <a:bodyPr wrap="square" rtlCol="0">
            <a:spAutoFit/>
          </a:bodyPr>
          <a:lstStyle/>
          <a:p>
            <a:r>
              <a:rPr lang="cs-CZ" sz="4200" dirty="0"/>
              <a:t>Hypotéza Fe-S světa</a:t>
            </a:r>
          </a:p>
        </p:txBody>
      </p:sp>
      <p:sp>
        <p:nvSpPr>
          <p:cNvPr id="12" name="TextovéPole 11"/>
          <p:cNvSpPr txBox="1"/>
          <p:nvPr/>
        </p:nvSpPr>
        <p:spPr>
          <a:xfrm>
            <a:off x="2503336" y="3287247"/>
            <a:ext cx="2809400" cy="1938992"/>
          </a:xfrm>
          <a:prstGeom prst="rect">
            <a:avLst/>
          </a:prstGeom>
          <a:solidFill>
            <a:schemeClr val="tx1"/>
          </a:solidFill>
          <a:ln>
            <a:solidFill>
              <a:schemeClr val="bg1"/>
            </a:solidFill>
          </a:ln>
        </p:spPr>
        <p:txBody>
          <a:bodyPr wrap="square" rtlCol="0">
            <a:spAutoFit/>
          </a:bodyPr>
          <a:lstStyle/>
          <a:p>
            <a:r>
              <a:rPr lang="cs-CZ" sz="2000" dirty="0">
                <a:solidFill>
                  <a:schemeClr val="bg1"/>
                </a:solidFill>
              </a:rPr>
              <a:t>Vznik peptidických vazeb aktivací AK CO za vysokých teplot v přítomnosti (NiFe)S povrchů. Možná role povrchů v polymerizaci.</a:t>
            </a:r>
          </a:p>
        </p:txBody>
      </p:sp>
      <p:sp>
        <p:nvSpPr>
          <p:cNvPr id="3" name="Šipka dolů 2"/>
          <p:cNvSpPr/>
          <p:nvPr/>
        </p:nvSpPr>
        <p:spPr>
          <a:xfrm rot="17337536">
            <a:off x="4505714" y="4935677"/>
            <a:ext cx="1480476" cy="356944"/>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TextovéPole 5"/>
          <p:cNvSpPr txBox="1"/>
          <p:nvPr/>
        </p:nvSpPr>
        <p:spPr>
          <a:xfrm>
            <a:off x="5400403" y="1844824"/>
            <a:ext cx="3672407" cy="2554545"/>
          </a:xfrm>
          <a:prstGeom prst="rect">
            <a:avLst/>
          </a:prstGeom>
          <a:solidFill>
            <a:schemeClr val="tx1"/>
          </a:solidFill>
          <a:ln>
            <a:solidFill>
              <a:schemeClr val="bg1"/>
            </a:solidFill>
          </a:ln>
        </p:spPr>
        <p:txBody>
          <a:bodyPr wrap="square" rtlCol="0">
            <a:spAutoFit/>
          </a:bodyPr>
          <a:lstStyle/>
          <a:p>
            <a:r>
              <a:rPr lang="cs-CZ" sz="2000" dirty="0">
                <a:solidFill>
                  <a:schemeClr val="bg1"/>
                </a:solidFill>
              </a:rPr>
              <a:t>H</a:t>
            </a:r>
            <a:r>
              <a:rPr lang="cs-CZ" sz="2000" baseline="-25000" dirty="0">
                <a:solidFill>
                  <a:schemeClr val="bg1"/>
                </a:solidFill>
              </a:rPr>
              <a:t>2</a:t>
            </a:r>
            <a:r>
              <a:rPr lang="cs-CZ" sz="2000" dirty="0">
                <a:solidFill>
                  <a:schemeClr val="bg1"/>
                </a:solidFill>
              </a:rPr>
              <a:t>O + CO </a:t>
            </a:r>
            <a:r>
              <a:rPr lang="cs-CZ" sz="2000" dirty="0">
                <a:solidFill>
                  <a:schemeClr val="bg1"/>
                </a:solidFill>
                <a:sym typeface="Wingdings" panose="05000000000000000000" pitchFamily="2" charset="2"/>
              </a:rPr>
              <a:t></a:t>
            </a:r>
            <a:r>
              <a:rPr lang="cs-CZ" sz="2000" dirty="0">
                <a:solidFill>
                  <a:schemeClr val="bg1"/>
                </a:solidFill>
              </a:rPr>
              <a:t> CO</a:t>
            </a:r>
            <a:r>
              <a:rPr lang="cs-CZ" sz="2000" baseline="-25000" dirty="0">
                <a:solidFill>
                  <a:schemeClr val="bg1"/>
                </a:solidFill>
              </a:rPr>
              <a:t>2</a:t>
            </a:r>
            <a:r>
              <a:rPr lang="cs-CZ" sz="2000" dirty="0">
                <a:solidFill>
                  <a:schemeClr val="bg1"/>
                </a:solidFill>
              </a:rPr>
              <a:t> + H</a:t>
            </a:r>
            <a:r>
              <a:rPr lang="cs-CZ" sz="2000" baseline="-25000" dirty="0">
                <a:solidFill>
                  <a:schemeClr val="bg1"/>
                </a:solidFill>
              </a:rPr>
              <a:t>2</a:t>
            </a:r>
          </a:p>
          <a:p>
            <a:r>
              <a:rPr lang="cs-CZ" sz="2000" dirty="0">
                <a:solidFill>
                  <a:schemeClr val="bg1"/>
                </a:solidFill>
              </a:rPr>
              <a:t>FeS + H</a:t>
            </a:r>
            <a:r>
              <a:rPr lang="cs-CZ" sz="2000" baseline="-25000" dirty="0">
                <a:solidFill>
                  <a:schemeClr val="bg1"/>
                </a:solidFill>
              </a:rPr>
              <a:t>2</a:t>
            </a:r>
            <a:r>
              <a:rPr lang="cs-CZ" sz="2000" dirty="0">
                <a:solidFill>
                  <a:schemeClr val="bg1"/>
                </a:solidFill>
              </a:rPr>
              <a:t>S </a:t>
            </a:r>
            <a:r>
              <a:rPr lang="cs-CZ" sz="2000" dirty="0">
                <a:solidFill>
                  <a:schemeClr val="bg1"/>
                </a:solidFill>
                <a:sym typeface="Wingdings" panose="05000000000000000000" pitchFamily="2" charset="2"/>
              </a:rPr>
              <a:t></a:t>
            </a:r>
            <a:r>
              <a:rPr lang="cs-CZ" sz="2000" dirty="0">
                <a:solidFill>
                  <a:schemeClr val="bg1"/>
                </a:solidFill>
              </a:rPr>
              <a:t> FeS</a:t>
            </a:r>
            <a:r>
              <a:rPr lang="cs-CZ" sz="2000" baseline="-25000" dirty="0">
                <a:solidFill>
                  <a:schemeClr val="bg1"/>
                </a:solidFill>
              </a:rPr>
              <a:t>2 </a:t>
            </a:r>
            <a:r>
              <a:rPr lang="cs-CZ" sz="2000" dirty="0">
                <a:solidFill>
                  <a:schemeClr val="bg1"/>
                </a:solidFill>
              </a:rPr>
              <a:t>+ H</a:t>
            </a:r>
            <a:r>
              <a:rPr lang="cs-CZ" sz="2000" baseline="-25000" dirty="0">
                <a:solidFill>
                  <a:schemeClr val="bg1"/>
                </a:solidFill>
              </a:rPr>
              <a:t>2</a:t>
            </a:r>
          </a:p>
          <a:p>
            <a:r>
              <a:rPr lang="cs-CZ" sz="2000" dirty="0">
                <a:solidFill>
                  <a:schemeClr val="bg1"/>
                </a:solidFill>
              </a:rPr>
              <a:t>CO</a:t>
            </a:r>
            <a:r>
              <a:rPr lang="cs-CZ" sz="2000" baseline="-25000" dirty="0">
                <a:solidFill>
                  <a:schemeClr val="bg1"/>
                </a:solidFill>
              </a:rPr>
              <a:t>2</a:t>
            </a:r>
            <a:r>
              <a:rPr lang="cs-CZ" sz="2000" dirty="0">
                <a:solidFill>
                  <a:schemeClr val="bg1"/>
                </a:solidFill>
              </a:rPr>
              <a:t>+ H</a:t>
            </a:r>
            <a:r>
              <a:rPr lang="cs-CZ" sz="2000" baseline="-25000" dirty="0">
                <a:solidFill>
                  <a:schemeClr val="bg1"/>
                </a:solidFill>
              </a:rPr>
              <a:t>2 </a:t>
            </a:r>
            <a:r>
              <a:rPr lang="cs-CZ" sz="2000" dirty="0">
                <a:solidFill>
                  <a:schemeClr val="bg1"/>
                </a:solidFill>
                <a:sym typeface="Wingdings" panose="05000000000000000000" pitchFamily="2" charset="2"/>
              </a:rPr>
              <a:t></a:t>
            </a:r>
            <a:r>
              <a:rPr lang="cs-CZ" sz="2000" dirty="0">
                <a:solidFill>
                  <a:schemeClr val="bg1"/>
                </a:solidFill>
              </a:rPr>
              <a:t> HCOOH </a:t>
            </a:r>
            <a:r>
              <a:rPr lang="cs-CZ" sz="2000" dirty="0">
                <a:solidFill>
                  <a:schemeClr val="bg1"/>
                </a:solidFill>
                <a:sym typeface="Wingdings" panose="05000000000000000000" pitchFamily="2" charset="2"/>
              </a:rPr>
              <a:t></a:t>
            </a:r>
            <a:r>
              <a:rPr lang="cs-CZ" sz="2000" dirty="0">
                <a:solidFill>
                  <a:schemeClr val="bg1"/>
                </a:solidFill>
              </a:rPr>
              <a:t> …</a:t>
            </a:r>
          </a:p>
          <a:p>
            <a:endParaRPr lang="cs-CZ" sz="2000" dirty="0">
              <a:solidFill>
                <a:schemeClr val="bg1"/>
              </a:solidFill>
            </a:endParaRPr>
          </a:p>
          <a:p>
            <a:r>
              <a:rPr lang="cs-CZ" sz="2000" dirty="0">
                <a:solidFill>
                  <a:schemeClr val="bg1"/>
                </a:solidFill>
              </a:rPr>
              <a:t>CO, CO</a:t>
            </a:r>
            <a:r>
              <a:rPr lang="cs-CZ" sz="2000" baseline="-25000" dirty="0">
                <a:solidFill>
                  <a:schemeClr val="bg1"/>
                </a:solidFill>
              </a:rPr>
              <a:t>2</a:t>
            </a:r>
            <a:r>
              <a:rPr lang="cs-CZ" sz="2000" dirty="0">
                <a:solidFill>
                  <a:schemeClr val="bg1"/>
                </a:solidFill>
              </a:rPr>
              <a:t>, HCN, NH</a:t>
            </a:r>
            <a:r>
              <a:rPr lang="cs-CZ" sz="2000" baseline="-25000" dirty="0">
                <a:solidFill>
                  <a:schemeClr val="bg1"/>
                </a:solidFill>
              </a:rPr>
              <a:t>3</a:t>
            </a:r>
            <a:r>
              <a:rPr lang="cs-CZ" sz="2000" dirty="0">
                <a:solidFill>
                  <a:schemeClr val="bg1"/>
                </a:solidFill>
              </a:rPr>
              <a:t>, H</a:t>
            </a:r>
            <a:r>
              <a:rPr lang="cs-CZ" sz="2000" baseline="-25000" dirty="0">
                <a:solidFill>
                  <a:schemeClr val="bg1"/>
                </a:solidFill>
              </a:rPr>
              <a:t>2</a:t>
            </a:r>
            <a:r>
              <a:rPr lang="cs-CZ" sz="2000" dirty="0">
                <a:solidFill>
                  <a:schemeClr val="bg1"/>
                </a:solidFill>
              </a:rPr>
              <a:t>, (NiFe)S povrchy za vysokých teplot a tlaků </a:t>
            </a:r>
            <a:r>
              <a:rPr lang="cs-CZ" sz="2000" dirty="0">
                <a:solidFill>
                  <a:schemeClr val="bg1"/>
                </a:solidFill>
                <a:sym typeface="Wingdings" panose="05000000000000000000" pitchFamily="2" charset="2"/>
              </a:rPr>
              <a:t></a:t>
            </a:r>
            <a:r>
              <a:rPr lang="cs-CZ" sz="2000" dirty="0">
                <a:solidFill>
                  <a:schemeClr val="bg1"/>
                </a:solidFill>
              </a:rPr>
              <a:t> thio a </a:t>
            </a:r>
            <a:r>
              <a:rPr lang="cs-CZ" sz="2000" dirty="0" err="1">
                <a:solidFill>
                  <a:schemeClr val="bg1"/>
                </a:solidFill>
              </a:rPr>
              <a:t>karboxykyseliny</a:t>
            </a:r>
            <a:r>
              <a:rPr lang="cs-CZ" sz="2000" dirty="0">
                <a:solidFill>
                  <a:schemeClr val="bg1"/>
                </a:solidFill>
              </a:rPr>
              <a:t> </a:t>
            </a:r>
            <a:r>
              <a:rPr lang="cs-CZ" sz="2000" dirty="0">
                <a:solidFill>
                  <a:schemeClr val="bg1"/>
                </a:solidFill>
                <a:sym typeface="Wingdings" panose="05000000000000000000" pitchFamily="2" charset="2"/>
              </a:rPr>
              <a:t></a:t>
            </a:r>
            <a:r>
              <a:rPr lang="cs-CZ" sz="2000" dirty="0">
                <a:solidFill>
                  <a:schemeClr val="bg1"/>
                </a:solidFill>
              </a:rPr>
              <a:t>komplexnější látky včetně AK</a:t>
            </a:r>
            <a:endParaRPr lang="cs-CZ" sz="2000" baseline="-25000" dirty="0">
              <a:solidFill>
                <a:schemeClr val="bg1"/>
              </a:solidFill>
            </a:endParaRPr>
          </a:p>
        </p:txBody>
      </p:sp>
      <p:sp>
        <p:nvSpPr>
          <p:cNvPr id="2" name="Zahnutá šipka dolů 1"/>
          <p:cNvSpPr/>
          <p:nvPr/>
        </p:nvSpPr>
        <p:spPr>
          <a:xfrm rot="18279076" flipH="1">
            <a:off x="4346400" y="2627126"/>
            <a:ext cx="1158794" cy="614795"/>
          </a:xfrm>
          <a:prstGeom prst="curved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Tree>
    <p:extLst>
      <p:ext uri="{BB962C8B-B14F-4D97-AF65-F5344CB8AC3E}">
        <p14:creationId xmlns:p14="http://schemas.microsoft.com/office/powerpoint/2010/main" val="414600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3" grpId="0" animBg="1"/>
      <p:bldP spid="6" grpId="0" animBg="1"/>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8" y="0"/>
            <a:ext cx="9152328" cy="6870413"/>
          </a:xfrm>
          <a:prstGeom prst="rect">
            <a:avLst/>
          </a:prstGeom>
        </p:spPr>
      </p:pic>
      <p:sp>
        <p:nvSpPr>
          <p:cNvPr id="2" name="Nadpis 1"/>
          <p:cNvSpPr>
            <a:spLocks noGrp="1"/>
          </p:cNvSpPr>
          <p:nvPr>
            <p:ph type="title"/>
          </p:nvPr>
        </p:nvSpPr>
        <p:spPr>
          <a:xfrm>
            <a:off x="0" y="0"/>
            <a:ext cx="5887490" cy="1400530"/>
          </a:xfrm>
        </p:spPr>
        <p:txBody>
          <a:bodyPr/>
          <a:lstStyle/>
          <a:p>
            <a:pPr algn="ctr"/>
            <a:r>
              <a:rPr lang="cs-CZ" dirty="0"/>
              <a:t>Serpentinizační hypotéza</a:t>
            </a:r>
            <a:br>
              <a:rPr lang="cs-CZ" dirty="0"/>
            </a:br>
            <a:r>
              <a:rPr lang="cs-CZ" sz="2400" dirty="0"/>
              <a:t>Variace na Wächtershäusera</a:t>
            </a:r>
          </a:p>
        </p:txBody>
      </p:sp>
      <p:sp>
        <p:nvSpPr>
          <p:cNvPr id="9" name="TextovéPole 8"/>
          <p:cNvSpPr txBox="1"/>
          <p:nvPr/>
        </p:nvSpPr>
        <p:spPr>
          <a:xfrm>
            <a:off x="3995936" y="1212182"/>
            <a:ext cx="3888432" cy="1200329"/>
          </a:xfrm>
          <a:prstGeom prst="rect">
            <a:avLst/>
          </a:prstGeom>
          <a:noFill/>
        </p:spPr>
        <p:txBody>
          <a:bodyPr wrap="square" rtlCol="0">
            <a:spAutoFit/>
          </a:bodyPr>
          <a:lstStyle/>
          <a:p>
            <a:r>
              <a:rPr lang="cs-CZ" sz="2400" dirty="0"/>
              <a:t>Vývěry velmi redukovaných alkalických serpentinizací zahřátých vod až ~ 300 °C</a:t>
            </a:r>
          </a:p>
        </p:txBody>
      </p:sp>
      <p:sp>
        <p:nvSpPr>
          <p:cNvPr id="10" name="TextovéPole 9"/>
          <p:cNvSpPr txBox="1"/>
          <p:nvPr/>
        </p:nvSpPr>
        <p:spPr>
          <a:xfrm>
            <a:off x="4627358" y="2367550"/>
            <a:ext cx="2472152" cy="830997"/>
          </a:xfrm>
          <a:prstGeom prst="rect">
            <a:avLst/>
          </a:prstGeom>
          <a:noFill/>
        </p:spPr>
        <p:txBody>
          <a:bodyPr wrap="none" rtlCol="0">
            <a:spAutoFit/>
          </a:bodyPr>
          <a:lstStyle/>
          <a:p>
            <a:pPr algn="ctr"/>
            <a:r>
              <a:rPr lang="cs-CZ" sz="2400" dirty="0"/>
              <a:t>H</a:t>
            </a:r>
            <a:r>
              <a:rPr lang="cs-CZ" sz="2400" baseline="-25000" dirty="0"/>
              <a:t>2</a:t>
            </a:r>
            <a:r>
              <a:rPr lang="cs-CZ" sz="2400" dirty="0"/>
              <a:t>S, H</a:t>
            </a:r>
            <a:r>
              <a:rPr lang="cs-CZ" sz="2400" baseline="-25000" dirty="0"/>
              <a:t>2</a:t>
            </a:r>
            <a:r>
              <a:rPr lang="cs-CZ" sz="2400" dirty="0"/>
              <a:t>, HCN, </a:t>
            </a:r>
          </a:p>
          <a:p>
            <a:pPr algn="ctr"/>
            <a:r>
              <a:rPr lang="cs-CZ" sz="2400" dirty="0"/>
              <a:t>CH</a:t>
            </a:r>
            <a:r>
              <a:rPr lang="cs-CZ" sz="2400" baseline="-25000" dirty="0"/>
              <a:t>4</a:t>
            </a:r>
            <a:r>
              <a:rPr lang="cs-CZ" sz="2400" dirty="0"/>
              <a:t>, formaldehyd</a:t>
            </a:r>
          </a:p>
        </p:txBody>
      </p:sp>
      <p:sp>
        <p:nvSpPr>
          <p:cNvPr id="11" name="TextovéPole 10"/>
          <p:cNvSpPr txBox="1"/>
          <p:nvPr/>
        </p:nvSpPr>
        <p:spPr>
          <a:xfrm>
            <a:off x="35496" y="1812346"/>
            <a:ext cx="3553561" cy="1200329"/>
          </a:xfrm>
          <a:prstGeom prst="rect">
            <a:avLst/>
          </a:prstGeom>
          <a:noFill/>
        </p:spPr>
        <p:txBody>
          <a:bodyPr wrap="square" rtlCol="0">
            <a:spAutoFit/>
          </a:bodyPr>
          <a:lstStyle/>
          <a:p>
            <a:pPr algn="ctr"/>
            <a:r>
              <a:rPr lang="cs-CZ" sz="2400" dirty="0"/>
              <a:t>Chladnější mírně oxidující oceánská voda nasycená CO</a:t>
            </a:r>
            <a:r>
              <a:rPr lang="cs-CZ" sz="2400" baseline="-25000" dirty="0"/>
              <a:t>2</a:t>
            </a:r>
            <a:r>
              <a:rPr lang="cs-CZ" sz="2400" dirty="0"/>
              <a:t>, ionty Fe</a:t>
            </a:r>
            <a:r>
              <a:rPr lang="cs-CZ" sz="2400" baseline="30000" dirty="0"/>
              <a:t>3+</a:t>
            </a:r>
          </a:p>
        </p:txBody>
      </p:sp>
      <p:sp>
        <p:nvSpPr>
          <p:cNvPr id="15" name="TextovéPole 14"/>
          <p:cNvSpPr txBox="1"/>
          <p:nvPr/>
        </p:nvSpPr>
        <p:spPr>
          <a:xfrm>
            <a:off x="237287" y="5169966"/>
            <a:ext cx="4817730" cy="1631216"/>
          </a:xfrm>
          <a:prstGeom prst="rect">
            <a:avLst/>
          </a:prstGeom>
          <a:solidFill>
            <a:schemeClr val="tx1"/>
          </a:solidFill>
          <a:ln>
            <a:solidFill>
              <a:schemeClr val="bg1"/>
            </a:solidFill>
          </a:ln>
        </p:spPr>
        <p:txBody>
          <a:bodyPr wrap="square" rtlCol="0">
            <a:spAutoFit/>
          </a:bodyPr>
          <a:lstStyle/>
          <a:p>
            <a:r>
              <a:rPr lang="cs-CZ" sz="2000" dirty="0">
                <a:solidFill>
                  <a:schemeClr val="bg1"/>
                </a:solidFill>
              </a:rPr>
              <a:t>Komůrky v mackinawitové pěně jako protobuňky, vznik komplexnějších látek (AK, cukrů, bazí, polymerů NK, proteinů apod.) </a:t>
            </a:r>
            <a:r>
              <a:rPr lang="cs-CZ" sz="2000" dirty="0">
                <a:solidFill>
                  <a:schemeClr val="bg1"/>
                </a:solidFill>
                <a:sym typeface="Wingdings" panose="05000000000000000000" pitchFamily="2" charset="2"/>
              </a:rPr>
              <a:t></a:t>
            </a:r>
            <a:r>
              <a:rPr lang="cs-CZ" sz="2000" dirty="0">
                <a:solidFill>
                  <a:schemeClr val="bg1"/>
                </a:solidFill>
              </a:rPr>
              <a:t> třídění </a:t>
            </a:r>
            <a:r>
              <a:rPr lang="cs-CZ" sz="2000" dirty="0">
                <a:solidFill>
                  <a:schemeClr val="bg1"/>
                </a:solidFill>
                <a:sym typeface="Wingdings" panose="05000000000000000000" pitchFamily="2" charset="2"/>
              </a:rPr>
              <a:t></a:t>
            </a:r>
            <a:r>
              <a:rPr lang="cs-CZ" sz="2000" dirty="0">
                <a:solidFill>
                  <a:schemeClr val="bg1"/>
                </a:solidFill>
              </a:rPr>
              <a:t> lipidová membrána a osamostatnění</a:t>
            </a:r>
          </a:p>
        </p:txBody>
      </p:sp>
      <p:sp>
        <p:nvSpPr>
          <p:cNvPr id="17" name="TextovéPole 16"/>
          <p:cNvSpPr txBox="1"/>
          <p:nvPr/>
        </p:nvSpPr>
        <p:spPr>
          <a:xfrm>
            <a:off x="7524328" y="96068"/>
            <a:ext cx="1499128" cy="461665"/>
          </a:xfrm>
          <a:prstGeom prst="rect">
            <a:avLst/>
          </a:prstGeom>
          <a:noFill/>
        </p:spPr>
        <p:txBody>
          <a:bodyPr wrap="none" rtlCol="0">
            <a:spAutoFit/>
          </a:bodyPr>
          <a:lstStyle/>
          <a:p>
            <a:pPr algn="ctr"/>
            <a:r>
              <a:rPr lang="cs-CZ" sz="2400" dirty="0"/>
              <a:t>M. Russell</a:t>
            </a:r>
          </a:p>
        </p:txBody>
      </p:sp>
      <p:sp>
        <p:nvSpPr>
          <p:cNvPr id="3" name="Zahnutá šipka doprava 2"/>
          <p:cNvSpPr/>
          <p:nvPr/>
        </p:nvSpPr>
        <p:spPr>
          <a:xfrm rot="7803587">
            <a:off x="5154936" y="3086258"/>
            <a:ext cx="824801" cy="1904696"/>
          </a:xfrm>
          <a:prstGeom prst="curved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13" name="TextovéPole 12"/>
          <p:cNvSpPr txBox="1"/>
          <p:nvPr/>
        </p:nvSpPr>
        <p:spPr>
          <a:xfrm>
            <a:off x="5263305" y="4174048"/>
            <a:ext cx="3760151" cy="1631216"/>
          </a:xfrm>
          <a:prstGeom prst="rect">
            <a:avLst/>
          </a:prstGeom>
          <a:solidFill>
            <a:schemeClr val="tx1"/>
          </a:solidFill>
          <a:ln>
            <a:solidFill>
              <a:schemeClr val="bg1"/>
            </a:solidFill>
          </a:ln>
        </p:spPr>
        <p:txBody>
          <a:bodyPr wrap="square" rtlCol="0">
            <a:spAutoFit/>
          </a:bodyPr>
          <a:lstStyle/>
          <a:p>
            <a:r>
              <a:rPr lang="cs-CZ" sz="2000" dirty="0">
                <a:solidFill>
                  <a:schemeClr val="bg1"/>
                </a:solidFill>
              </a:rPr>
              <a:t>Elektrochemický a redoxní potenciál na povrchu. H</a:t>
            </a:r>
            <a:r>
              <a:rPr lang="cs-CZ" sz="2000" baseline="-25000" dirty="0">
                <a:solidFill>
                  <a:schemeClr val="bg1"/>
                </a:solidFill>
              </a:rPr>
              <a:t>2</a:t>
            </a:r>
            <a:r>
              <a:rPr lang="cs-CZ" sz="2000" dirty="0">
                <a:solidFill>
                  <a:schemeClr val="bg1"/>
                </a:solidFill>
              </a:rPr>
              <a:t> za přítomnosti Ni redukuje ionty Fe</a:t>
            </a:r>
            <a:r>
              <a:rPr lang="cs-CZ" sz="2000" baseline="30000" dirty="0">
                <a:solidFill>
                  <a:schemeClr val="bg1"/>
                </a:solidFill>
              </a:rPr>
              <a:t>3+</a:t>
            </a:r>
            <a:r>
              <a:rPr lang="cs-CZ" sz="2000" dirty="0">
                <a:solidFill>
                  <a:schemeClr val="bg1"/>
                </a:solidFill>
              </a:rPr>
              <a:t> na Fe</a:t>
            </a:r>
            <a:r>
              <a:rPr lang="cs-CZ" sz="2000" baseline="30000" dirty="0">
                <a:solidFill>
                  <a:schemeClr val="bg1"/>
                </a:solidFill>
              </a:rPr>
              <a:t>2+</a:t>
            </a:r>
            <a:r>
              <a:rPr lang="cs-CZ" sz="2000" dirty="0">
                <a:solidFill>
                  <a:schemeClr val="bg1"/>
                </a:solidFill>
              </a:rPr>
              <a:t>, zbylé protony: fosfát </a:t>
            </a:r>
            <a:r>
              <a:rPr lang="cs-CZ" sz="2000" dirty="0">
                <a:solidFill>
                  <a:schemeClr val="bg1"/>
                </a:solidFill>
                <a:sym typeface="Wingdings" panose="05000000000000000000" pitchFamily="2" charset="2"/>
              </a:rPr>
              <a:t></a:t>
            </a:r>
            <a:r>
              <a:rPr lang="cs-CZ" sz="2000" dirty="0">
                <a:solidFill>
                  <a:schemeClr val="bg1"/>
                </a:solidFill>
              </a:rPr>
              <a:t> makroergní pyrofosfát</a:t>
            </a:r>
          </a:p>
        </p:txBody>
      </p:sp>
      <p:sp>
        <p:nvSpPr>
          <p:cNvPr id="19" name="Šipka dolů 18"/>
          <p:cNvSpPr/>
          <p:nvPr/>
        </p:nvSpPr>
        <p:spPr>
          <a:xfrm rot="10800000">
            <a:off x="6228184" y="5805264"/>
            <a:ext cx="1480476" cy="356944"/>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TextovéPole 11"/>
          <p:cNvSpPr txBox="1"/>
          <p:nvPr/>
        </p:nvSpPr>
        <p:spPr>
          <a:xfrm>
            <a:off x="5263305" y="6093296"/>
            <a:ext cx="3760151" cy="707886"/>
          </a:xfrm>
          <a:prstGeom prst="rect">
            <a:avLst/>
          </a:prstGeom>
          <a:solidFill>
            <a:schemeClr val="tx1"/>
          </a:solidFill>
          <a:ln>
            <a:solidFill>
              <a:schemeClr val="bg1"/>
            </a:solidFill>
          </a:ln>
        </p:spPr>
        <p:txBody>
          <a:bodyPr wrap="square" rtlCol="0">
            <a:spAutoFit/>
          </a:bodyPr>
          <a:lstStyle/>
          <a:p>
            <a:r>
              <a:rPr lang="cs-CZ" sz="2000" dirty="0">
                <a:solidFill>
                  <a:schemeClr val="bg1"/>
                </a:solidFill>
              </a:rPr>
              <a:t>Proudění vody </a:t>
            </a:r>
            <a:r>
              <a:rPr lang="cs-CZ" sz="2000" dirty="0">
                <a:solidFill>
                  <a:schemeClr val="bg1"/>
                </a:solidFill>
                <a:sym typeface="Wingdings" panose="05000000000000000000" pitchFamily="2" charset="2"/>
              </a:rPr>
              <a:t></a:t>
            </a:r>
            <a:r>
              <a:rPr lang="cs-CZ" sz="2000" dirty="0">
                <a:solidFill>
                  <a:schemeClr val="bg1"/>
                </a:solidFill>
              </a:rPr>
              <a:t> mackinawitové membrány, pěna (Ni,Fe)</a:t>
            </a:r>
            <a:r>
              <a:rPr lang="cs-CZ" sz="2000" baseline="-25000" dirty="0">
                <a:solidFill>
                  <a:schemeClr val="bg1"/>
                </a:solidFill>
              </a:rPr>
              <a:t>9</a:t>
            </a:r>
            <a:r>
              <a:rPr lang="cs-CZ" sz="2000" dirty="0">
                <a:solidFill>
                  <a:schemeClr val="bg1"/>
                </a:solidFill>
              </a:rPr>
              <a:t>S</a:t>
            </a:r>
            <a:r>
              <a:rPr lang="cs-CZ" sz="2000" baseline="-25000" dirty="0">
                <a:solidFill>
                  <a:schemeClr val="bg1"/>
                </a:solidFill>
              </a:rPr>
              <a:t>8</a:t>
            </a:r>
          </a:p>
        </p:txBody>
      </p:sp>
      <p:sp>
        <p:nvSpPr>
          <p:cNvPr id="20" name="Šipka dolů 19"/>
          <p:cNvSpPr/>
          <p:nvPr/>
        </p:nvSpPr>
        <p:spPr>
          <a:xfrm>
            <a:off x="2007162" y="4902061"/>
            <a:ext cx="1480476" cy="356944"/>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TextovéPole 13"/>
          <p:cNvSpPr txBox="1"/>
          <p:nvPr/>
        </p:nvSpPr>
        <p:spPr>
          <a:xfrm>
            <a:off x="921117" y="3323932"/>
            <a:ext cx="3706241" cy="1631216"/>
          </a:xfrm>
          <a:prstGeom prst="rect">
            <a:avLst/>
          </a:prstGeom>
          <a:solidFill>
            <a:schemeClr val="tx1"/>
          </a:solidFill>
          <a:ln>
            <a:solidFill>
              <a:schemeClr val="bg1"/>
            </a:solidFill>
          </a:ln>
        </p:spPr>
        <p:txBody>
          <a:bodyPr wrap="square" rtlCol="0">
            <a:spAutoFit/>
          </a:bodyPr>
          <a:lstStyle/>
          <a:p>
            <a:r>
              <a:rPr lang="cs-CZ" sz="2000" dirty="0">
                <a:solidFill>
                  <a:schemeClr val="bg1"/>
                </a:solidFill>
              </a:rPr>
              <a:t>Chemoautotrofní asimilace CO</a:t>
            </a:r>
            <a:r>
              <a:rPr lang="cs-CZ" sz="2000" baseline="-25000" dirty="0">
                <a:solidFill>
                  <a:schemeClr val="bg1"/>
                </a:solidFill>
              </a:rPr>
              <a:t>2</a:t>
            </a:r>
            <a:r>
              <a:rPr lang="cs-CZ" sz="2000" dirty="0">
                <a:solidFill>
                  <a:schemeClr val="bg1"/>
                </a:solidFill>
              </a:rPr>
              <a:t>, vznik komplexních organických látek na membráně. Energie z membránového potenciálu a pyrofosfátu. Tlak stabilizuje.</a:t>
            </a:r>
          </a:p>
        </p:txBody>
      </p:sp>
    </p:spTree>
    <p:extLst>
      <p:ext uri="{BB962C8B-B14F-4D97-AF65-F5344CB8AC3E}">
        <p14:creationId xmlns:p14="http://schemas.microsoft.com/office/powerpoint/2010/main" val="314553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13" grpId="0" animBg="1"/>
      <p:bldP spid="19" grpId="0" animBg="1"/>
      <p:bldP spid="12" grpId="0" animBg="1"/>
      <p:bldP spid="20"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4710" y="188640"/>
            <a:ext cx="7055380" cy="1032066"/>
          </a:xfrm>
        </p:spPr>
        <p:txBody>
          <a:bodyPr/>
          <a:lstStyle/>
          <a:p>
            <a:r>
              <a:rPr lang="cs-CZ" dirty="0"/>
              <a:t>Hlubinné vývěry</a:t>
            </a:r>
          </a:p>
        </p:txBody>
      </p:sp>
      <p:sp>
        <p:nvSpPr>
          <p:cNvPr id="3" name="Zástupný symbol pro obsah 2"/>
          <p:cNvSpPr>
            <a:spLocks noGrp="1"/>
          </p:cNvSpPr>
          <p:nvPr>
            <p:ph idx="1"/>
          </p:nvPr>
        </p:nvSpPr>
        <p:spPr>
          <a:xfrm>
            <a:off x="484710" y="1124745"/>
            <a:ext cx="7903714" cy="5400599"/>
          </a:xfrm>
        </p:spPr>
        <p:txBody>
          <a:bodyPr>
            <a:noAutofit/>
          </a:bodyPr>
          <a:lstStyle/>
          <a:p>
            <a:r>
              <a:rPr lang="cs-CZ" sz="2400" dirty="0"/>
              <a:t>Vznik života krátce po LHB</a:t>
            </a:r>
          </a:p>
          <a:p>
            <a:r>
              <a:rPr lang="cs-CZ" sz="2400" dirty="0"/>
              <a:t>Anorganická jádra dnešních enzymů</a:t>
            </a:r>
          </a:p>
          <a:p>
            <a:r>
              <a:rPr lang="cs-CZ" sz="2400" dirty="0"/>
              <a:t>Doklady, že genetický kód vznikl za vysokých tlaků</a:t>
            </a:r>
          </a:p>
          <a:p>
            <a:pPr lvl="1"/>
            <a:r>
              <a:rPr lang="cs-CZ" sz="2200" dirty="0"/>
              <a:t>Redundance vyšší u AK, které se s větší frekvencí vyskytují u barofilních organismů</a:t>
            </a:r>
          </a:p>
          <a:p>
            <a:r>
              <a:rPr lang="cs-CZ" sz="2400" dirty="0"/>
              <a:t>LUCA byla zřejmě termofilní organismus</a:t>
            </a:r>
          </a:p>
          <a:p>
            <a:pPr lvl="1"/>
            <a:r>
              <a:rPr lang="cs-CZ" sz="2200" dirty="0"/>
              <a:t>To však může být i důsledek „průchodu hrdlem láhve“, např. pokud zvlášť ničivý impakt přežily jen takové organismy</a:t>
            </a:r>
          </a:p>
          <a:p>
            <a:r>
              <a:rPr lang="cs-CZ" sz="2400" dirty="0"/>
              <a:t>Vzniká ale daleko menší škála organických sloučenin než v „prebiotické polévce“, tvorbu komplexnějších sloučenin (např. polymerů) experimenty moc nepodpořily</a:t>
            </a:r>
          </a:p>
        </p:txBody>
      </p:sp>
    </p:spTree>
    <p:extLst>
      <p:ext uri="{BB962C8B-B14F-4D97-AF65-F5344CB8AC3E}">
        <p14:creationId xmlns:p14="http://schemas.microsoft.com/office/powerpoint/2010/main" val="3386291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443886-3DA2-4C92-925A-AF5FEF23FD2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ACFA834-3DA3-4A1F-9457-52A6AE0864DB}"/>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FD9B2E46-43F7-417E-8ED5-0874A6114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 y="-1"/>
            <a:ext cx="9151946" cy="6863959"/>
          </a:xfrm>
          <a:prstGeom prst="rect">
            <a:avLst/>
          </a:prstGeom>
        </p:spPr>
      </p:pic>
      <p:sp>
        <p:nvSpPr>
          <p:cNvPr id="6" name="TextovéPole 5">
            <a:extLst>
              <a:ext uri="{FF2B5EF4-FFF2-40B4-BE49-F238E27FC236}">
                <a16:creationId xmlns:a16="http://schemas.microsoft.com/office/drawing/2014/main" id="{FC7BA1D9-B6C3-4C7D-B68A-2DE03A567B56}"/>
              </a:ext>
            </a:extLst>
          </p:cNvPr>
          <p:cNvSpPr txBox="1"/>
          <p:nvPr/>
        </p:nvSpPr>
        <p:spPr>
          <a:xfrm>
            <a:off x="3071753" y="4516282"/>
            <a:ext cx="274947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Univers" panose="020B0502020104020203"/>
                <a:ea typeface="+mn-ea"/>
                <a:cs typeface="+mn-cs"/>
              </a:rPr>
              <a:t>hluboko pod povrchem</a:t>
            </a:r>
          </a:p>
        </p:txBody>
      </p:sp>
      <p:sp>
        <p:nvSpPr>
          <p:cNvPr id="8" name="TextovéPole 7">
            <a:extLst>
              <a:ext uri="{FF2B5EF4-FFF2-40B4-BE49-F238E27FC236}">
                <a16:creationId xmlns:a16="http://schemas.microsoft.com/office/drawing/2014/main" id="{9C099674-6F8E-43D3-AC57-C19B87D95FD4}"/>
              </a:ext>
            </a:extLst>
          </p:cNvPr>
          <p:cNvSpPr txBox="1"/>
          <p:nvPr/>
        </p:nvSpPr>
        <p:spPr>
          <a:xfrm>
            <a:off x="1350885" y="920110"/>
            <a:ext cx="128753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Univers" panose="020B0502020104020203"/>
                <a:ea typeface="+mn-ea"/>
                <a:cs typeface="+mn-cs"/>
              </a:rPr>
              <a:t>atmosféra</a:t>
            </a:r>
          </a:p>
        </p:txBody>
      </p:sp>
      <p:sp>
        <p:nvSpPr>
          <p:cNvPr id="10" name="TextovéPole 9">
            <a:extLst>
              <a:ext uri="{FF2B5EF4-FFF2-40B4-BE49-F238E27FC236}">
                <a16:creationId xmlns:a16="http://schemas.microsoft.com/office/drawing/2014/main" id="{21256092-C0FF-4169-B099-183EE2B456AA}"/>
              </a:ext>
            </a:extLst>
          </p:cNvPr>
          <p:cNvSpPr txBox="1"/>
          <p:nvPr/>
        </p:nvSpPr>
        <p:spPr>
          <a:xfrm>
            <a:off x="6402679" y="2603337"/>
            <a:ext cx="209544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Univers" panose="020B0502020104020203"/>
                <a:ea typeface="+mn-ea"/>
                <a:cs typeface="+mn-cs"/>
              </a:rPr>
              <a:t>radioaktivní pláže</a:t>
            </a:r>
          </a:p>
        </p:txBody>
      </p:sp>
      <p:sp>
        <p:nvSpPr>
          <p:cNvPr id="12" name="TextovéPole 11">
            <a:extLst>
              <a:ext uri="{FF2B5EF4-FFF2-40B4-BE49-F238E27FC236}">
                <a16:creationId xmlns:a16="http://schemas.microsoft.com/office/drawing/2014/main" id="{A1AE460E-7E77-4F57-A7E0-3B80AB6D95C7}"/>
              </a:ext>
            </a:extLst>
          </p:cNvPr>
          <p:cNvSpPr txBox="1"/>
          <p:nvPr/>
        </p:nvSpPr>
        <p:spPr>
          <a:xfrm>
            <a:off x="1609687" y="1972387"/>
            <a:ext cx="180049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Univers" panose="020B0502020104020203"/>
                <a:ea typeface="+mn-ea"/>
                <a:cs typeface="+mn-cs"/>
              </a:rPr>
              <a:t>povrch oceánu</a:t>
            </a:r>
          </a:p>
        </p:txBody>
      </p:sp>
      <p:sp>
        <p:nvSpPr>
          <p:cNvPr id="14" name="TextovéPole 13">
            <a:extLst>
              <a:ext uri="{FF2B5EF4-FFF2-40B4-BE49-F238E27FC236}">
                <a16:creationId xmlns:a16="http://schemas.microsoft.com/office/drawing/2014/main" id="{D567E83C-E751-4E48-B6D6-6F56BB0C2BC2}"/>
              </a:ext>
            </a:extLst>
          </p:cNvPr>
          <p:cNvSpPr txBox="1"/>
          <p:nvPr/>
        </p:nvSpPr>
        <p:spPr>
          <a:xfrm>
            <a:off x="4187444" y="735444"/>
            <a:ext cx="51809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Univers" panose="020B0502020104020203"/>
                <a:ea typeface="+mn-ea"/>
                <a:cs typeface="+mn-cs"/>
              </a:rPr>
              <a:t>led</a:t>
            </a:r>
          </a:p>
        </p:txBody>
      </p:sp>
      <p:sp>
        <p:nvSpPr>
          <p:cNvPr id="16" name="TextovéPole 15">
            <a:extLst>
              <a:ext uri="{FF2B5EF4-FFF2-40B4-BE49-F238E27FC236}">
                <a16:creationId xmlns:a16="http://schemas.microsoft.com/office/drawing/2014/main" id="{8038525F-63F3-447C-AB64-5FDFBA0B88AF}"/>
              </a:ext>
            </a:extLst>
          </p:cNvPr>
          <p:cNvSpPr txBox="1"/>
          <p:nvPr/>
        </p:nvSpPr>
        <p:spPr>
          <a:xfrm>
            <a:off x="1130485" y="3526348"/>
            <a:ext cx="90281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Univers" panose="020B0502020104020203"/>
                <a:ea typeface="+mn-ea"/>
                <a:cs typeface="+mn-cs"/>
              </a:rPr>
              <a:t>gejzíry</a:t>
            </a:r>
          </a:p>
        </p:txBody>
      </p:sp>
      <p:sp>
        <p:nvSpPr>
          <p:cNvPr id="18" name="TextovéPole 17">
            <a:extLst>
              <a:ext uri="{FF2B5EF4-FFF2-40B4-BE49-F238E27FC236}">
                <a16:creationId xmlns:a16="http://schemas.microsoft.com/office/drawing/2014/main" id="{20080E02-B1A1-4F54-B8EF-B55CBFE613FC}"/>
              </a:ext>
            </a:extLst>
          </p:cNvPr>
          <p:cNvSpPr txBox="1"/>
          <p:nvPr/>
        </p:nvSpPr>
        <p:spPr>
          <a:xfrm>
            <a:off x="3968938" y="2081679"/>
            <a:ext cx="186127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Univers" panose="020B0502020104020203"/>
                <a:ea typeface="+mn-ea"/>
                <a:cs typeface="+mn-cs"/>
              </a:rPr>
              <a:t>povrch kamenů</a:t>
            </a:r>
          </a:p>
        </p:txBody>
      </p:sp>
      <p:sp>
        <p:nvSpPr>
          <p:cNvPr id="13" name="TextovéPole 12">
            <a:extLst>
              <a:ext uri="{FF2B5EF4-FFF2-40B4-BE49-F238E27FC236}">
                <a16:creationId xmlns:a16="http://schemas.microsoft.com/office/drawing/2014/main" id="{087CAAA3-A0AF-4B4B-8D81-8B49109BA204}"/>
              </a:ext>
            </a:extLst>
          </p:cNvPr>
          <p:cNvSpPr txBox="1"/>
          <p:nvPr/>
        </p:nvSpPr>
        <p:spPr>
          <a:xfrm>
            <a:off x="3064198" y="2657348"/>
            <a:ext cx="147989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Univers" panose="020B0502020104020203"/>
                <a:ea typeface="+mn-ea"/>
                <a:cs typeface="+mn-cs"/>
              </a:rPr>
              <a:t>černí kuřáci</a:t>
            </a:r>
          </a:p>
        </p:txBody>
      </p:sp>
      <p:sp>
        <p:nvSpPr>
          <p:cNvPr id="15" name="TextovéPole 14">
            <a:extLst>
              <a:ext uri="{FF2B5EF4-FFF2-40B4-BE49-F238E27FC236}">
                <a16:creationId xmlns:a16="http://schemas.microsoft.com/office/drawing/2014/main" id="{D7A077C3-053F-4733-AA5A-CD7920838451}"/>
              </a:ext>
            </a:extLst>
          </p:cNvPr>
          <p:cNvSpPr txBox="1"/>
          <p:nvPr/>
        </p:nvSpPr>
        <p:spPr>
          <a:xfrm>
            <a:off x="5758462" y="1411397"/>
            <a:ext cx="159530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Univers" panose="020B0502020104020203"/>
                <a:ea typeface="+mn-ea"/>
                <a:cs typeface="+mn-cs"/>
              </a:rPr>
              <a:t>mělká jezírka</a:t>
            </a:r>
          </a:p>
        </p:txBody>
      </p:sp>
      <p:sp>
        <p:nvSpPr>
          <p:cNvPr id="17" name="TextovéPole 16">
            <a:extLst>
              <a:ext uri="{FF2B5EF4-FFF2-40B4-BE49-F238E27FC236}">
                <a16:creationId xmlns:a16="http://schemas.microsoft.com/office/drawing/2014/main" id="{A963E7D8-6083-4D22-B842-E9F5EDC67200}"/>
              </a:ext>
            </a:extLst>
          </p:cNvPr>
          <p:cNvSpPr txBox="1"/>
          <p:nvPr/>
        </p:nvSpPr>
        <p:spPr>
          <a:xfrm>
            <a:off x="7098742" y="343260"/>
            <a:ext cx="144142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Univers" panose="020B0502020104020203"/>
                <a:ea typeface="+mn-ea"/>
                <a:cs typeface="+mn-cs"/>
              </a:rPr>
              <a:t>mimo Zemi</a:t>
            </a:r>
          </a:p>
        </p:txBody>
      </p:sp>
      <p:sp>
        <p:nvSpPr>
          <p:cNvPr id="19" name="TextovéPole 18">
            <a:extLst>
              <a:ext uri="{FF2B5EF4-FFF2-40B4-BE49-F238E27FC236}">
                <a16:creationId xmlns:a16="http://schemas.microsoft.com/office/drawing/2014/main" id="{3E57EFA6-5FDD-450D-884F-D81D001D3633}"/>
              </a:ext>
            </a:extLst>
          </p:cNvPr>
          <p:cNvSpPr txBox="1"/>
          <p:nvPr/>
        </p:nvSpPr>
        <p:spPr>
          <a:xfrm>
            <a:off x="134907" y="6144610"/>
            <a:ext cx="5921814"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0" i="0" u="none" strike="noStrike" kern="1200" cap="none" spc="0" normalizeH="0" baseline="0" noProof="0" dirty="0">
                <a:ln>
                  <a:noFill/>
                </a:ln>
                <a:solidFill>
                  <a:srgbClr val="000000"/>
                </a:solidFill>
                <a:effectLst/>
                <a:uLnTx/>
                <a:uFillTx/>
                <a:latin typeface="Univers" panose="020B0502020104020203"/>
                <a:ea typeface="+mn-ea"/>
                <a:cs typeface="+mn-cs"/>
              </a:rPr>
              <a:t>Alternativní teorie uvažují o…</a:t>
            </a:r>
          </a:p>
        </p:txBody>
      </p:sp>
    </p:spTree>
    <p:extLst>
      <p:ext uri="{BB962C8B-B14F-4D97-AF65-F5344CB8AC3E}">
        <p14:creationId xmlns:p14="http://schemas.microsoft.com/office/powerpoint/2010/main" val="2419404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889" y="432969"/>
            <a:ext cx="7678222" cy="5992061"/>
          </a:xfrm>
          <a:prstGeom prst="rect">
            <a:avLst/>
          </a:prstGeom>
        </p:spPr>
      </p:pic>
      <p:sp>
        <p:nvSpPr>
          <p:cNvPr id="3" name="TextovéPole 2"/>
          <p:cNvSpPr txBox="1"/>
          <p:nvPr/>
        </p:nvSpPr>
        <p:spPr>
          <a:xfrm>
            <a:off x="1676816" y="1656021"/>
            <a:ext cx="5790368" cy="3539430"/>
          </a:xfrm>
          <a:prstGeom prst="rect">
            <a:avLst/>
          </a:prstGeom>
          <a:solidFill>
            <a:srgbClr val="00B050"/>
          </a:solidFill>
          <a:ln w="76200">
            <a:solidFill>
              <a:schemeClr val="bg2"/>
            </a:solidFill>
          </a:ln>
        </p:spPr>
        <p:txBody>
          <a:bodyPr wrap="none" rtlCol="0">
            <a:spAutoFit/>
          </a:bodyPr>
          <a:lstStyle/>
          <a:p>
            <a:pPr marL="342900" indent="-342900">
              <a:buFont typeface="Arial" panose="020B0604020202020204" pitchFamily="34" charset="0"/>
              <a:buChar char="•"/>
            </a:pPr>
            <a:r>
              <a:rPr lang="cs-CZ" sz="3200" dirty="0"/>
              <a:t>Nejmenší společný jmenovatel</a:t>
            </a:r>
          </a:p>
          <a:p>
            <a:pPr marL="342900" indent="-342900">
              <a:buFont typeface="Arial" panose="020B0604020202020204" pitchFamily="34" charset="0"/>
              <a:buChar char="•"/>
            </a:pPr>
            <a:r>
              <a:rPr lang="cs-CZ" sz="3200" dirty="0"/>
              <a:t>Život jako sada vlastností</a:t>
            </a:r>
          </a:p>
          <a:p>
            <a:pPr marL="342900" indent="-342900">
              <a:buFont typeface="Arial" panose="020B0604020202020204" pitchFamily="34" charset="0"/>
              <a:buChar char="•"/>
            </a:pPr>
            <a:r>
              <a:rPr lang="cs-CZ" sz="3200" dirty="0"/>
              <a:t>Termodynamické</a:t>
            </a:r>
          </a:p>
          <a:p>
            <a:pPr marL="342900" indent="-342900">
              <a:buFont typeface="Arial" panose="020B0604020202020204" pitchFamily="34" charset="0"/>
              <a:buChar char="•"/>
            </a:pPr>
            <a:r>
              <a:rPr lang="cs-CZ" sz="3200" dirty="0"/>
              <a:t>Bioinformatické</a:t>
            </a:r>
          </a:p>
          <a:p>
            <a:pPr marL="342900" indent="-342900">
              <a:buFont typeface="Arial" panose="020B0604020202020204" pitchFamily="34" charset="0"/>
              <a:buChar char="•"/>
            </a:pPr>
            <a:r>
              <a:rPr lang="cs-CZ" sz="3200" dirty="0"/>
              <a:t>Evoluční</a:t>
            </a:r>
          </a:p>
          <a:p>
            <a:pPr marL="342900" indent="-342900">
              <a:buFont typeface="Arial" panose="020B0604020202020204" pitchFamily="34" charset="0"/>
              <a:buChar char="•"/>
            </a:pPr>
            <a:r>
              <a:rPr lang="cs-CZ" sz="3200" dirty="0" err="1"/>
              <a:t>Gaiánské</a:t>
            </a:r>
            <a:endParaRPr lang="cs-CZ" sz="3200" dirty="0"/>
          </a:p>
          <a:p>
            <a:pPr marL="342900" indent="-342900">
              <a:buFont typeface="Arial" panose="020B0604020202020204" pitchFamily="34" charset="0"/>
              <a:buChar char="•"/>
            </a:pPr>
            <a:r>
              <a:rPr lang="cs-CZ" sz="3200" dirty="0"/>
              <a:t>Utilitaristické</a:t>
            </a:r>
          </a:p>
        </p:txBody>
      </p:sp>
    </p:spTree>
    <p:extLst>
      <p:ext uri="{BB962C8B-B14F-4D97-AF65-F5344CB8AC3E}">
        <p14:creationId xmlns:p14="http://schemas.microsoft.com/office/powerpoint/2010/main" val="36162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Teorie </a:t>
            </a:r>
            <a:r>
              <a:rPr lang="cs-CZ" i="1" dirty="0"/>
              <a:t>replication first</a:t>
            </a:r>
          </a:p>
        </p:txBody>
      </p:sp>
      <p:sp>
        <p:nvSpPr>
          <p:cNvPr id="5" name="Zástupný symbol pro text 4"/>
          <p:cNvSpPr>
            <a:spLocks noGrp="1"/>
          </p:cNvSpPr>
          <p:nvPr>
            <p:ph type="body" idx="1"/>
          </p:nvPr>
        </p:nvSpPr>
        <p:spPr/>
        <p:txBody>
          <a:bodyPr>
            <a:normAutofit/>
          </a:bodyPr>
          <a:lstStyle/>
          <a:p>
            <a:r>
              <a:rPr lang="cs-CZ" dirty="0"/>
              <a:t>nejasné jak od proteinů k NK, ale naopak existují ribozymy spojující katalytickou rna s proteiny</a:t>
            </a:r>
          </a:p>
        </p:txBody>
      </p:sp>
    </p:spTree>
    <p:extLst>
      <p:ext uri="{BB962C8B-B14F-4D97-AF65-F5344CB8AC3E}">
        <p14:creationId xmlns:p14="http://schemas.microsoft.com/office/powerpoint/2010/main" val="31017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56262"/>
            <a:ext cx="7543674" cy="1400530"/>
          </a:xfrm>
        </p:spPr>
        <p:txBody>
          <a:bodyPr/>
          <a:lstStyle/>
          <a:p>
            <a:r>
              <a:rPr lang="cs-CZ" dirty="0"/>
              <a:t>Genová hypotéza vzniku života</a:t>
            </a:r>
          </a:p>
        </p:txBody>
      </p:sp>
      <p:sp>
        <p:nvSpPr>
          <p:cNvPr id="3" name="Zástupný symbol pro obsah 2"/>
          <p:cNvSpPr>
            <a:spLocks noGrp="1"/>
          </p:cNvSpPr>
          <p:nvPr>
            <p:ph idx="1"/>
          </p:nvPr>
        </p:nvSpPr>
        <p:spPr>
          <a:xfrm>
            <a:off x="323528" y="980728"/>
            <a:ext cx="8496944" cy="5688632"/>
          </a:xfrm>
        </p:spPr>
        <p:txBody>
          <a:bodyPr>
            <a:noAutofit/>
          </a:bodyPr>
          <a:lstStyle/>
          <a:p>
            <a:r>
              <a:rPr lang="cs-CZ" sz="2400" dirty="0"/>
              <a:t>Na počátku ne metabolismus, ale samotná nukleová kyselina či obdobná molekula schopná replikace a potažmo přirozeného výběru</a:t>
            </a:r>
          </a:p>
          <a:p>
            <a:r>
              <a:rPr lang="cs-CZ" sz="2400" dirty="0"/>
              <a:t>DNA</a:t>
            </a:r>
          </a:p>
          <a:p>
            <a:pPr lvl="1"/>
            <a:r>
              <a:rPr lang="cs-CZ" sz="2000" dirty="0"/>
              <a:t>Moc složitá, stabilní a potřebuje servis proteinů</a:t>
            </a:r>
          </a:p>
          <a:p>
            <a:r>
              <a:rPr lang="cs-CZ" sz="2400" dirty="0"/>
              <a:t>RNA</a:t>
            </a:r>
          </a:p>
          <a:p>
            <a:pPr lvl="1"/>
            <a:r>
              <a:rPr lang="cs-CZ" sz="2000" dirty="0"/>
              <a:t>Schopná katalytické aktivity = </a:t>
            </a:r>
            <a:r>
              <a:rPr lang="cs-CZ" sz="2000" b="1" dirty="0"/>
              <a:t>ribozymy</a:t>
            </a:r>
            <a:r>
              <a:rPr lang="cs-CZ" sz="2000" dirty="0"/>
              <a:t> (T. Cech)</a:t>
            </a:r>
          </a:p>
          <a:p>
            <a:pPr lvl="1"/>
            <a:r>
              <a:rPr lang="cs-CZ" sz="2000" dirty="0"/>
              <a:t>Centrální role v syntéze proteinů</a:t>
            </a:r>
          </a:p>
          <a:p>
            <a:pPr lvl="1"/>
            <a:r>
              <a:rPr lang="cs-CZ" sz="2000" dirty="0"/>
              <a:t>Některé dokáží střihat či spojovat NK, vystřihnout kus sebe a přesunout jinam, management NK, RNA dependentní RNA polymerázy – autokatalýza, sebereplikace?</a:t>
            </a:r>
          </a:p>
          <a:p>
            <a:r>
              <a:rPr lang="cs-CZ" sz="2400" b="1" dirty="0"/>
              <a:t>Hypotéza RNA světa</a:t>
            </a:r>
          </a:p>
        </p:txBody>
      </p:sp>
    </p:spTree>
    <p:extLst>
      <p:ext uri="{BB962C8B-B14F-4D97-AF65-F5344CB8AC3E}">
        <p14:creationId xmlns:p14="http://schemas.microsoft.com/office/powerpoint/2010/main" val="269822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Skupina 24"/>
          <p:cNvGrpSpPr/>
          <p:nvPr/>
        </p:nvGrpSpPr>
        <p:grpSpPr>
          <a:xfrm>
            <a:off x="0" y="-86498"/>
            <a:ext cx="9159777" cy="7030996"/>
            <a:chOff x="-7888" y="-110660"/>
            <a:chExt cx="9159777" cy="7030996"/>
          </a:xfrm>
        </p:grpSpPr>
        <p:sp>
          <p:nvSpPr>
            <p:cNvPr id="10" name="Obdélník 9"/>
            <p:cNvSpPr/>
            <p:nvPr/>
          </p:nvSpPr>
          <p:spPr>
            <a:xfrm>
              <a:off x="0" y="0"/>
              <a:ext cx="9144000" cy="6858000"/>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2" name="Obráze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030" y="4425531"/>
              <a:ext cx="2494805" cy="2494805"/>
            </a:xfrm>
            <a:prstGeom prst="rect">
              <a:avLst/>
            </a:prstGeom>
          </p:spPr>
        </p:pic>
        <p:pic>
          <p:nvPicPr>
            <p:cNvPr id="14" name="Obráze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4676049"/>
              <a:ext cx="2085194" cy="2085194"/>
            </a:xfrm>
            <a:prstGeom prst="rect">
              <a:avLst/>
            </a:prstGeom>
          </p:spPr>
        </p:pic>
        <p:pic>
          <p:nvPicPr>
            <p:cNvPr id="19" name="Obrázek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8" y="0"/>
              <a:ext cx="4586081" cy="4586081"/>
            </a:xfrm>
            <a:prstGeom prst="rect">
              <a:avLst/>
            </a:prstGeom>
          </p:spPr>
        </p:pic>
        <p:pic>
          <p:nvPicPr>
            <p:cNvPr id="20" name="Obrázek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1" y="9289"/>
              <a:ext cx="4579888" cy="4579888"/>
            </a:xfrm>
            <a:prstGeom prst="rect">
              <a:avLst/>
            </a:prstGeom>
          </p:spPr>
        </p:pic>
        <p:sp>
          <p:nvSpPr>
            <p:cNvPr id="15" name="TextovéPole 14"/>
            <p:cNvSpPr txBox="1"/>
            <p:nvPr/>
          </p:nvSpPr>
          <p:spPr>
            <a:xfrm>
              <a:off x="2646473" y="-110660"/>
              <a:ext cx="1925527" cy="646331"/>
            </a:xfrm>
            <a:prstGeom prst="rect">
              <a:avLst/>
            </a:prstGeom>
            <a:noFill/>
          </p:spPr>
          <p:txBody>
            <a:bodyPr wrap="none" rtlCol="0">
              <a:spAutoFit/>
            </a:bodyPr>
            <a:lstStyle/>
            <a:p>
              <a:r>
                <a:rPr lang="cs-CZ" sz="3600" b="1" dirty="0"/>
                <a:t>Ribozom</a:t>
              </a:r>
            </a:p>
          </p:txBody>
        </p:sp>
      </p:grpSp>
    </p:spTree>
    <p:extLst>
      <p:ext uri="{BB962C8B-B14F-4D97-AF65-F5344CB8AC3E}">
        <p14:creationId xmlns:p14="http://schemas.microsoft.com/office/powerpoint/2010/main" val="1292830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Skupina 17"/>
          <p:cNvGrpSpPr/>
          <p:nvPr/>
        </p:nvGrpSpPr>
        <p:grpSpPr>
          <a:xfrm>
            <a:off x="107504" y="22433"/>
            <a:ext cx="8928992" cy="6811700"/>
            <a:chOff x="111324" y="34220"/>
            <a:chExt cx="8928992" cy="6811700"/>
          </a:xfrm>
        </p:grpSpPr>
        <p:grpSp>
          <p:nvGrpSpPr>
            <p:cNvPr id="8" name="Skupina 7"/>
            <p:cNvGrpSpPr/>
            <p:nvPr/>
          </p:nvGrpSpPr>
          <p:grpSpPr>
            <a:xfrm>
              <a:off x="111324" y="34220"/>
              <a:ext cx="8928992" cy="6811700"/>
              <a:chOff x="-933300" y="3082716"/>
              <a:chExt cx="8928992" cy="681170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692" y="3375809"/>
                <a:ext cx="6303860" cy="6518607"/>
              </a:xfrm>
              <a:prstGeom prst="rect">
                <a:avLst/>
              </a:prstGeom>
              <a:ln w="19050">
                <a:solidFill>
                  <a:schemeClr val="bg1"/>
                </a:solidFill>
              </a:ln>
            </p:spPr>
          </p:pic>
          <p:sp>
            <p:nvSpPr>
              <p:cNvPr id="4" name="TextovéPole 3"/>
              <p:cNvSpPr txBox="1"/>
              <p:nvPr/>
            </p:nvSpPr>
            <p:spPr>
              <a:xfrm>
                <a:off x="-933300" y="3082716"/>
                <a:ext cx="8928992" cy="830997"/>
              </a:xfrm>
              <a:prstGeom prst="rect">
                <a:avLst/>
              </a:prstGeom>
              <a:solidFill>
                <a:schemeClr val="tx1"/>
              </a:solidFill>
              <a:ln w="19050">
                <a:solidFill>
                  <a:schemeClr val="bg1"/>
                </a:solidFill>
              </a:ln>
            </p:spPr>
            <p:txBody>
              <a:bodyPr wrap="square" rtlCol="0">
                <a:spAutoFit/>
              </a:bodyPr>
              <a:lstStyle/>
              <a:p>
                <a:pPr marL="0" lvl="1" algn="ctr"/>
                <a:r>
                  <a:rPr lang="cs-CZ" sz="2400" b="1" dirty="0">
                    <a:solidFill>
                      <a:srgbClr val="FF0000"/>
                    </a:solidFill>
                  </a:rPr>
                  <a:t>Byl kdysi ribozom sebereplikující se strukturou schopnou syntézy proteinů?!</a:t>
                </a:r>
              </a:p>
            </p:txBody>
          </p:sp>
        </p:gr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500" y="928284"/>
              <a:ext cx="3028815" cy="2170331"/>
            </a:xfrm>
            <a:prstGeom prst="rect">
              <a:avLst/>
            </a:prstGeom>
            <a:ln w="19050">
              <a:solidFill>
                <a:schemeClr val="bg1"/>
              </a:solidFill>
            </a:ln>
          </p:spPr>
        </p:pic>
      </p:grpSp>
    </p:spTree>
    <p:extLst>
      <p:ext uri="{BB962C8B-B14F-4D97-AF65-F5344CB8AC3E}">
        <p14:creationId xmlns:p14="http://schemas.microsoft.com/office/powerpoint/2010/main" val="165098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56262"/>
            <a:ext cx="7543674" cy="1400530"/>
          </a:xfrm>
        </p:spPr>
        <p:txBody>
          <a:bodyPr/>
          <a:lstStyle/>
          <a:p>
            <a:r>
              <a:rPr lang="cs-CZ" dirty="0"/>
              <a:t>Genová hypotéza vzniku života</a:t>
            </a:r>
          </a:p>
        </p:txBody>
      </p:sp>
      <p:sp>
        <p:nvSpPr>
          <p:cNvPr id="3" name="Zástupný symbol pro obsah 2"/>
          <p:cNvSpPr>
            <a:spLocks noGrp="1"/>
          </p:cNvSpPr>
          <p:nvPr>
            <p:ph idx="1"/>
          </p:nvPr>
        </p:nvSpPr>
        <p:spPr>
          <a:xfrm>
            <a:off x="323528" y="980728"/>
            <a:ext cx="8496944" cy="5688632"/>
          </a:xfrm>
        </p:spPr>
        <p:txBody>
          <a:bodyPr>
            <a:noAutofit/>
          </a:bodyPr>
          <a:lstStyle/>
          <a:p>
            <a:r>
              <a:rPr lang="cs-CZ" sz="2400" dirty="0"/>
              <a:t>Na počátku ne metabolismus, ale samotná nukleová kyselina či obdobná molekula schopná replikace a potažmo přirozeného výběru</a:t>
            </a:r>
          </a:p>
          <a:p>
            <a:r>
              <a:rPr lang="cs-CZ" sz="2400" dirty="0"/>
              <a:t>DNA</a:t>
            </a:r>
          </a:p>
          <a:p>
            <a:pPr lvl="1"/>
            <a:r>
              <a:rPr lang="cs-CZ" sz="2000" dirty="0"/>
              <a:t>Moc složitá, stabilní a potřebuje servis proteinů</a:t>
            </a:r>
          </a:p>
          <a:p>
            <a:r>
              <a:rPr lang="cs-CZ" sz="2400" dirty="0"/>
              <a:t>RNA</a:t>
            </a:r>
          </a:p>
          <a:p>
            <a:pPr lvl="1"/>
            <a:r>
              <a:rPr lang="cs-CZ" sz="2000" dirty="0"/>
              <a:t>Schopná katalytické aktivity = </a:t>
            </a:r>
            <a:r>
              <a:rPr lang="cs-CZ" sz="2000" b="1" dirty="0"/>
              <a:t>ribozymy</a:t>
            </a:r>
            <a:r>
              <a:rPr lang="cs-CZ" sz="2000" dirty="0"/>
              <a:t> (T. Cech)</a:t>
            </a:r>
          </a:p>
          <a:p>
            <a:pPr lvl="1"/>
            <a:r>
              <a:rPr lang="cs-CZ" sz="2000" dirty="0"/>
              <a:t>Centrální role v syntéze proteinů</a:t>
            </a:r>
          </a:p>
          <a:p>
            <a:pPr lvl="1"/>
            <a:r>
              <a:rPr lang="cs-CZ" sz="2000" dirty="0"/>
              <a:t>Některé dokáží střihat či spojovat NK, vystřihnout kus sebe a přesunout jinam, management NK, RNA dependentní RNA polymerázy – autokatalýza, sebereplikace?</a:t>
            </a:r>
          </a:p>
          <a:p>
            <a:r>
              <a:rPr lang="cs-CZ" sz="2400" b="1" dirty="0"/>
              <a:t>Hypotéza RNA světa</a:t>
            </a:r>
          </a:p>
          <a:p>
            <a:pPr lvl="1"/>
            <a:r>
              <a:rPr lang="cs-CZ" sz="2000" dirty="0"/>
              <a:t>2 zásadní problémy – syntéza nukleotidů RNA a jejich řetězců, vznik kódu</a:t>
            </a:r>
          </a:p>
        </p:txBody>
      </p:sp>
    </p:spTree>
    <p:extLst>
      <p:ext uri="{BB962C8B-B14F-4D97-AF65-F5344CB8AC3E}">
        <p14:creationId xmlns:p14="http://schemas.microsoft.com/office/powerpoint/2010/main" val="1320771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Skupina 15"/>
          <p:cNvGrpSpPr/>
          <p:nvPr/>
        </p:nvGrpSpPr>
        <p:grpSpPr>
          <a:xfrm>
            <a:off x="3901063" y="1541053"/>
            <a:ext cx="3866807" cy="3439895"/>
            <a:chOff x="3901063" y="1541053"/>
            <a:chExt cx="3866807" cy="3439895"/>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1995326"/>
              <a:ext cx="3771934" cy="2985622"/>
            </a:xfrm>
            <a:prstGeom prst="rect">
              <a:avLst/>
            </a:prstGeom>
            <a:ln w="19050">
              <a:solidFill>
                <a:schemeClr val="bg1"/>
              </a:solidFill>
            </a:ln>
          </p:spPr>
        </p:pic>
        <p:sp>
          <p:nvSpPr>
            <p:cNvPr id="12" name="TextovéPole 11"/>
            <p:cNvSpPr txBox="1"/>
            <p:nvPr/>
          </p:nvSpPr>
          <p:spPr>
            <a:xfrm>
              <a:off x="3901063" y="1541053"/>
              <a:ext cx="2066591" cy="461665"/>
            </a:xfrm>
            <a:prstGeom prst="rect">
              <a:avLst/>
            </a:prstGeom>
            <a:noFill/>
          </p:spPr>
          <p:txBody>
            <a:bodyPr wrap="none" rtlCol="0">
              <a:spAutoFit/>
            </a:bodyPr>
            <a:lstStyle/>
            <a:p>
              <a:r>
                <a:rPr lang="cs-CZ" sz="2400" b="1" dirty="0" err="1"/>
                <a:t>Ribonukleotid</a:t>
              </a:r>
              <a:endParaRPr lang="cs-CZ" sz="2400" b="1" dirty="0"/>
            </a:p>
          </p:txBody>
        </p:sp>
      </p:grpSp>
      <p:sp>
        <p:nvSpPr>
          <p:cNvPr id="13" name="Zahnutá šipka doleva 12"/>
          <p:cNvSpPr/>
          <p:nvPr/>
        </p:nvSpPr>
        <p:spPr>
          <a:xfrm rot="480833">
            <a:off x="7972714" y="1065739"/>
            <a:ext cx="1005578" cy="1648062"/>
          </a:xfrm>
          <a:prstGeom prst="curved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6" name="TextovéPole 5"/>
          <p:cNvSpPr txBox="1"/>
          <p:nvPr/>
        </p:nvSpPr>
        <p:spPr>
          <a:xfrm>
            <a:off x="6360344" y="116632"/>
            <a:ext cx="2604144" cy="1631216"/>
          </a:xfrm>
          <a:prstGeom prst="rect">
            <a:avLst/>
          </a:prstGeom>
          <a:solidFill>
            <a:schemeClr val="tx1"/>
          </a:solidFill>
          <a:ln w="19050">
            <a:solidFill>
              <a:schemeClr val="bg1"/>
            </a:solidFill>
          </a:ln>
        </p:spPr>
        <p:txBody>
          <a:bodyPr wrap="square" rtlCol="0">
            <a:spAutoFit/>
          </a:bodyPr>
          <a:lstStyle/>
          <a:p>
            <a:pPr marL="0" lvl="1" algn="r"/>
            <a:r>
              <a:rPr lang="cs-CZ" sz="2000" dirty="0">
                <a:solidFill>
                  <a:schemeClr val="bg1"/>
                </a:solidFill>
              </a:rPr>
              <a:t>Báze mohou vznikat za představitelných podmínek,  např. z kyanidu, acetylenu a vody</a:t>
            </a:r>
          </a:p>
        </p:txBody>
      </p:sp>
      <p:sp>
        <p:nvSpPr>
          <p:cNvPr id="9" name="Ovál 8"/>
          <p:cNvSpPr/>
          <p:nvPr/>
        </p:nvSpPr>
        <p:spPr>
          <a:xfrm>
            <a:off x="6156176" y="1847197"/>
            <a:ext cx="1728192" cy="10777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Ovál 9"/>
          <p:cNvSpPr/>
          <p:nvPr/>
        </p:nvSpPr>
        <p:spPr>
          <a:xfrm>
            <a:off x="3855990" y="2348880"/>
            <a:ext cx="2283914" cy="15818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Ovál 10"/>
          <p:cNvSpPr/>
          <p:nvPr/>
        </p:nvSpPr>
        <p:spPr>
          <a:xfrm>
            <a:off x="5730019" y="3342759"/>
            <a:ext cx="1938325" cy="15818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Zahnutá šipka nahoru 13"/>
          <p:cNvSpPr/>
          <p:nvPr/>
        </p:nvSpPr>
        <p:spPr>
          <a:xfrm>
            <a:off x="2856947" y="3976949"/>
            <a:ext cx="2088232" cy="1152128"/>
          </a:xfrm>
          <a:prstGeom prst="curved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8" name="TextovéPole 7"/>
          <p:cNvSpPr txBox="1"/>
          <p:nvPr/>
        </p:nvSpPr>
        <p:spPr>
          <a:xfrm>
            <a:off x="179511" y="116632"/>
            <a:ext cx="3502075" cy="4401205"/>
          </a:xfrm>
          <a:prstGeom prst="rect">
            <a:avLst/>
          </a:prstGeom>
          <a:solidFill>
            <a:schemeClr val="tx1"/>
          </a:solidFill>
          <a:ln w="19050">
            <a:solidFill>
              <a:schemeClr val="bg1"/>
            </a:solidFill>
          </a:ln>
        </p:spPr>
        <p:txBody>
          <a:bodyPr wrap="square" rtlCol="0">
            <a:spAutoFit/>
          </a:bodyPr>
          <a:lstStyle/>
          <a:p>
            <a:r>
              <a:rPr lang="cs-CZ" sz="2000" dirty="0">
                <a:solidFill>
                  <a:schemeClr val="bg1"/>
                </a:solidFill>
              </a:rPr>
              <a:t>Velký problém se syntézou a smysluplnou výdrží využitelných sloučenin kyseliny fosforečné, např. fosfoesterů. Fosfát může vznikat za vysokých teplot z některých minerálů, ale málo. Spíše z schreibersitu = složka zastoupená v mnoha meteorech, rozpouští se ve vodě na přístupné sloučeniny. Jen těžko si ale lze představit, že by ho tak mohlo vzniknout užitečné množství.</a:t>
            </a:r>
          </a:p>
        </p:txBody>
      </p:sp>
      <p:sp>
        <p:nvSpPr>
          <p:cNvPr id="15" name="Zahnutá šipka nahoru 14"/>
          <p:cNvSpPr/>
          <p:nvPr/>
        </p:nvSpPr>
        <p:spPr>
          <a:xfrm rot="16943223">
            <a:off x="7073587" y="4564833"/>
            <a:ext cx="2088232" cy="1152128"/>
          </a:xfrm>
          <a:prstGeom prst="curved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7" name="TextovéPole 6"/>
          <p:cNvSpPr txBox="1"/>
          <p:nvPr/>
        </p:nvSpPr>
        <p:spPr>
          <a:xfrm>
            <a:off x="335384" y="5517232"/>
            <a:ext cx="8568952" cy="1015663"/>
          </a:xfrm>
          <a:prstGeom prst="rect">
            <a:avLst/>
          </a:prstGeom>
          <a:solidFill>
            <a:schemeClr val="tx1"/>
          </a:solidFill>
          <a:ln w="19050">
            <a:solidFill>
              <a:schemeClr val="bg1"/>
            </a:solidFill>
          </a:ln>
        </p:spPr>
        <p:txBody>
          <a:bodyPr wrap="square" rtlCol="0">
            <a:spAutoFit/>
          </a:bodyPr>
          <a:lstStyle/>
          <a:p>
            <a:pPr lvl="1" algn="r"/>
            <a:r>
              <a:rPr lang="cs-CZ" sz="2000" dirty="0">
                <a:solidFill>
                  <a:schemeClr val="bg1"/>
                </a:solidFill>
              </a:rPr>
              <a:t>Ribóza taky může vznikat, třeba z formaldehydu v teplých a alkalických podmínkách. Vzniká ovšem celá řada cukrů a ribóza je navíc velmi nestabilní.</a:t>
            </a:r>
          </a:p>
        </p:txBody>
      </p:sp>
    </p:spTree>
    <p:extLst>
      <p:ext uri="{BB962C8B-B14F-4D97-AF65-F5344CB8AC3E}">
        <p14:creationId xmlns:p14="http://schemas.microsoft.com/office/powerpoint/2010/main" val="398228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9" grpId="0" animBg="1"/>
      <p:bldP spid="10" grpId="0" animBg="1"/>
      <p:bldP spid="11" grpId="0" animBg="1"/>
      <p:bldP spid="14" grpId="0" animBg="1"/>
      <p:bldP spid="8" grpId="0" animBg="1"/>
      <p:bldP spid="15"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79971" y="1517444"/>
            <a:ext cx="8479778" cy="3922158"/>
          </a:xfrm>
        </p:spPr>
        <p:txBody>
          <a:bodyPr>
            <a:normAutofit/>
          </a:bodyPr>
          <a:lstStyle/>
          <a:p>
            <a:r>
              <a:rPr lang="cs-CZ" sz="2800" dirty="0"/>
              <a:t>Největší problém = jak se tři složky spojily a řetězily</a:t>
            </a:r>
          </a:p>
          <a:p>
            <a:pPr lvl="1"/>
            <a:r>
              <a:rPr lang="cs-CZ" sz="2400" dirty="0"/>
              <a:t>Nukleotidy se mohou samovolně spojovat, ale musí být </a:t>
            </a:r>
            <a:r>
              <a:rPr lang="cs-CZ" sz="2400" b="1" dirty="0"/>
              <a:t>aktivované </a:t>
            </a:r>
            <a:r>
              <a:rPr lang="cs-CZ" sz="2400" dirty="0"/>
              <a:t>– dnes zajišťují buňky samotné pomocí makroergních látek (jako je ATP)</a:t>
            </a:r>
          </a:p>
          <a:p>
            <a:pPr lvl="1"/>
            <a:r>
              <a:rPr lang="cs-CZ" sz="2400" dirty="0"/>
              <a:t>Uvolňuje se při tom voda </a:t>
            </a:r>
            <a:r>
              <a:rPr lang="cs-CZ" sz="2400" dirty="0">
                <a:sym typeface="Wingdings" panose="05000000000000000000" pitchFamily="2" charset="2"/>
              </a:rPr>
              <a:t></a:t>
            </a:r>
            <a:r>
              <a:rPr lang="cs-CZ" sz="2400" dirty="0"/>
              <a:t> logicky samovolně neprobíhá ve vodném prostředí, třeba směrovaný zdroj energie</a:t>
            </a:r>
          </a:p>
          <a:p>
            <a:pPr lvl="1"/>
            <a:r>
              <a:rPr lang="cs-CZ" sz="2400" dirty="0"/>
              <a:t>Ve vodném prostředí navíc probíhá hydrolýza, RNA stabilnější jen v kyselých a slaných + chladných prostředích</a:t>
            </a:r>
          </a:p>
        </p:txBody>
      </p:sp>
    </p:spTree>
    <p:extLst>
      <p:ext uri="{BB962C8B-B14F-4D97-AF65-F5344CB8AC3E}">
        <p14:creationId xmlns:p14="http://schemas.microsoft.com/office/powerpoint/2010/main" val="2509852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8228"/>
            <a:ext cx="9159023" cy="6886228"/>
          </a:xfrm>
          <a:prstGeom prst="rect">
            <a:avLst/>
          </a:prstGeom>
        </p:spPr>
      </p:pic>
      <p:sp>
        <p:nvSpPr>
          <p:cNvPr id="2" name="Nadpis 1"/>
          <p:cNvSpPr>
            <a:spLocks noGrp="1"/>
          </p:cNvSpPr>
          <p:nvPr>
            <p:ph type="title"/>
          </p:nvPr>
        </p:nvSpPr>
        <p:spPr>
          <a:xfrm>
            <a:off x="484710" y="44624"/>
            <a:ext cx="7055380" cy="744034"/>
          </a:xfrm>
        </p:spPr>
        <p:txBody>
          <a:bodyPr/>
          <a:lstStyle/>
          <a:p>
            <a:r>
              <a:rPr lang="cs-CZ" b="1" dirty="0">
                <a:ln>
                  <a:solidFill>
                    <a:schemeClr val="tx1"/>
                  </a:solidFill>
                </a:ln>
                <a:solidFill>
                  <a:schemeClr val="bg1"/>
                </a:solidFill>
              </a:rPr>
              <a:t>Rozhraní voda-led</a:t>
            </a:r>
          </a:p>
        </p:txBody>
      </p:sp>
    </p:spTree>
    <p:extLst>
      <p:ext uri="{BB962C8B-B14F-4D97-AF65-F5344CB8AC3E}">
        <p14:creationId xmlns:p14="http://schemas.microsoft.com/office/powerpoint/2010/main" val="16521757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Skupina 8"/>
          <p:cNvGrpSpPr/>
          <p:nvPr/>
        </p:nvGrpSpPr>
        <p:grpSpPr>
          <a:xfrm>
            <a:off x="0" y="0"/>
            <a:ext cx="9144000" cy="6858000"/>
            <a:chOff x="0" y="0"/>
            <a:chExt cx="9144000" cy="6858000"/>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ovéPole 7"/>
            <p:cNvSpPr txBox="1"/>
            <p:nvPr/>
          </p:nvSpPr>
          <p:spPr>
            <a:xfrm>
              <a:off x="827584" y="5733256"/>
              <a:ext cx="2242243" cy="646331"/>
            </a:xfrm>
            <a:prstGeom prst="rect">
              <a:avLst/>
            </a:prstGeom>
            <a:noFill/>
          </p:spPr>
          <p:txBody>
            <a:bodyPr wrap="square" rtlCol="0">
              <a:spAutoFit/>
            </a:bodyPr>
            <a:lstStyle/>
            <a:p>
              <a:r>
                <a:rPr lang="cs-CZ" sz="3600" b="1" dirty="0">
                  <a:ln>
                    <a:solidFill>
                      <a:schemeClr val="bg1"/>
                    </a:solidFill>
                  </a:ln>
                </a:rPr>
                <a:t>Pyrit</a:t>
              </a:r>
              <a:endParaRPr lang="cs-CZ" sz="3200" b="1" dirty="0">
                <a:ln>
                  <a:solidFill>
                    <a:schemeClr val="bg1"/>
                  </a:solidFill>
                </a:ln>
              </a:endParaRPr>
            </a:p>
          </p:txBody>
        </p:sp>
      </p:grpSp>
      <p:sp>
        <p:nvSpPr>
          <p:cNvPr id="2" name="Nadpis 1"/>
          <p:cNvSpPr>
            <a:spLocks noGrp="1"/>
          </p:cNvSpPr>
          <p:nvPr>
            <p:ph type="title"/>
          </p:nvPr>
        </p:nvSpPr>
        <p:spPr>
          <a:xfrm>
            <a:off x="0" y="6772"/>
            <a:ext cx="7055380" cy="1400530"/>
          </a:xfrm>
        </p:spPr>
        <p:txBody>
          <a:bodyPr/>
          <a:lstStyle/>
          <a:p>
            <a:r>
              <a:rPr lang="cs-CZ" b="1" dirty="0">
                <a:ln>
                  <a:solidFill>
                    <a:schemeClr val="bg1"/>
                  </a:solidFill>
                </a:ln>
              </a:rPr>
              <a:t>Povrchy minerálů</a:t>
            </a:r>
          </a:p>
        </p:txBody>
      </p:sp>
    </p:spTree>
    <p:extLst>
      <p:ext uri="{BB962C8B-B14F-4D97-AF65-F5344CB8AC3E}">
        <p14:creationId xmlns:p14="http://schemas.microsoft.com/office/powerpoint/2010/main" val="28603192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Skupina 9"/>
          <p:cNvGrpSpPr/>
          <p:nvPr/>
        </p:nvGrpSpPr>
        <p:grpSpPr>
          <a:xfrm>
            <a:off x="0" y="6772"/>
            <a:ext cx="9144000" cy="6868091"/>
            <a:chOff x="0" y="0"/>
            <a:chExt cx="9144000" cy="685800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ovéPole 5"/>
            <p:cNvSpPr txBox="1"/>
            <p:nvPr/>
          </p:nvSpPr>
          <p:spPr>
            <a:xfrm>
              <a:off x="6865765" y="5013176"/>
              <a:ext cx="2242243" cy="1692771"/>
            </a:xfrm>
            <a:prstGeom prst="rect">
              <a:avLst/>
            </a:prstGeom>
            <a:noFill/>
          </p:spPr>
          <p:txBody>
            <a:bodyPr wrap="square" rtlCol="0">
              <a:spAutoFit/>
            </a:bodyPr>
            <a:lstStyle/>
            <a:p>
              <a:pPr algn="r"/>
              <a:r>
                <a:rPr lang="cs-CZ" sz="3200" dirty="0"/>
                <a:t>Jíly</a:t>
              </a:r>
            </a:p>
            <a:p>
              <a:pPr algn="r"/>
              <a:r>
                <a:rPr lang="cs-CZ" sz="2400" dirty="0"/>
                <a:t>Vazba na dusík, vodíkové můstky</a:t>
              </a:r>
            </a:p>
          </p:txBody>
        </p:sp>
      </p:grpSp>
      <p:sp>
        <p:nvSpPr>
          <p:cNvPr id="2" name="Nadpis 1"/>
          <p:cNvSpPr>
            <a:spLocks noGrp="1"/>
          </p:cNvSpPr>
          <p:nvPr>
            <p:ph type="title"/>
          </p:nvPr>
        </p:nvSpPr>
        <p:spPr>
          <a:xfrm>
            <a:off x="0" y="6772"/>
            <a:ext cx="7055380" cy="1400530"/>
          </a:xfrm>
        </p:spPr>
        <p:txBody>
          <a:bodyPr/>
          <a:lstStyle/>
          <a:p>
            <a:r>
              <a:rPr lang="cs-CZ" b="1" dirty="0">
                <a:ln>
                  <a:solidFill>
                    <a:schemeClr val="bg1"/>
                  </a:solidFill>
                </a:ln>
              </a:rPr>
              <a:t>Povrchy minerálů</a:t>
            </a:r>
          </a:p>
        </p:txBody>
      </p:sp>
    </p:spTree>
    <p:extLst>
      <p:ext uri="{BB962C8B-B14F-4D97-AF65-F5344CB8AC3E}">
        <p14:creationId xmlns:p14="http://schemas.microsoft.com/office/powerpoint/2010/main" val="2950540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a:xfrm>
            <a:off x="483974" y="284675"/>
            <a:ext cx="7055380" cy="1400530"/>
          </a:xfrm>
        </p:spPr>
        <p:txBody>
          <a:bodyPr/>
          <a:lstStyle/>
          <a:p>
            <a:r>
              <a:rPr lang="cs-CZ" sz="4400" dirty="0"/>
              <a:t>Nejmenší společný jmenovatel</a:t>
            </a:r>
            <a:endParaRPr lang="cs-CZ" dirty="0"/>
          </a:p>
        </p:txBody>
      </p:sp>
      <p:sp>
        <p:nvSpPr>
          <p:cNvPr id="5" name="Zástupný symbol pro obsah 4"/>
          <p:cNvSpPr>
            <a:spLocks noGrp="1"/>
          </p:cNvSpPr>
          <p:nvPr>
            <p:ph idx="1"/>
          </p:nvPr>
        </p:nvSpPr>
        <p:spPr>
          <a:xfrm>
            <a:off x="484710" y="1853248"/>
            <a:ext cx="7054644" cy="3755009"/>
          </a:xfrm>
        </p:spPr>
        <p:txBody>
          <a:bodyPr>
            <a:normAutofit/>
          </a:bodyPr>
          <a:lstStyle/>
          <a:p>
            <a:r>
              <a:rPr lang="cs-CZ" sz="2800" dirty="0"/>
              <a:t>pozemského života</a:t>
            </a:r>
          </a:p>
          <a:p>
            <a:pPr lvl="1"/>
            <a:r>
              <a:rPr lang="cs-CZ" sz="2400" dirty="0"/>
              <a:t>Biogenní prvky (C, H, O, N, S, P, …)</a:t>
            </a:r>
          </a:p>
          <a:p>
            <a:pPr lvl="1"/>
            <a:r>
              <a:rPr lang="cs-CZ" sz="2400" dirty="0"/>
              <a:t>DNA, RNA, proteiny, lipidy, sacharidy, …</a:t>
            </a:r>
          </a:p>
          <a:p>
            <a:pPr lvl="1"/>
            <a:r>
              <a:rPr lang="cs-CZ" sz="2400" dirty="0"/>
              <a:t>Buňky, membrány</a:t>
            </a:r>
          </a:p>
          <a:p>
            <a:r>
              <a:rPr lang="cs-CZ" sz="3000" dirty="0"/>
              <a:t>Velmi omezené</a:t>
            </a:r>
          </a:p>
        </p:txBody>
      </p:sp>
      <p:pic>
        <p:nvPicPr>
          <p:cNvPr id="19" name="Obrázek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8523" y="116632"/>
            <a:ext cx="2730904" cy="2664296"/>
          </a:xfrm>
          <a:prstGeom prst="rect">
            <a:avLst/>
          </a:prstGeom>
          <a:ln w="19050">
            <a:solidFill>
              <a:schemeClr val="bg1"/>
            </a:solidFill>
          </a:ln>
        </p:spPr>
      </p:pic>
      <p:pic>
        <p:nvPicPr>
          <p:cNvPr id="18" name="Obrázek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791" y="3501008"/>
            <a:ext cx="3259636" cy="3238001"/>
          </a:xfrm>
          <a:prstGeom prst="rect">
            <a:avLst/>
          </a:prstGeom>
          <a:ln w="19050">
            <a:solidFill>
              <a:schemeClr val="bg1"/>
            </a:solidFill>
          </a:ln>
        </p:spPr>
      </p:pic>
      <p:pic>
        <p:nvPicPr>
          <p:cNvPr id="20" name="Obrázek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0" y="4643073"/>
            <a:ext cx="3168352" cy="2095936"/>
          </a:xfrm>
          <a:prstGeom prst="rect">
            <a:avLst/>
          </a:prstGeom>
          <a:ln w="19050">
            <a:solidFill>
              <a:schemeClr val="bg1"/>
            </a:solidFill>
          </a:ln>
        </p:spPr>
      </p:pic>
    </p:spTree>
    <p:extLst>
      <p:ext uri="{BB962C8B-B14F-4D97-AF65-F5344CB8AC3E}">
        <p14:creationId xmlns:p14="http://schemas.microsoft.com/office/powerpoint/2010/main" val="206285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Nadpis 1"/>
          <p:cNvSpPr>
            <a:spLocks noGrp="1"/>
          </p:cNvSpPr>
          <p:nvPr>
            <p:ph type="title"/>
          </p:nvPr>
        </p:nvSpPr>
        <p:spPr>
          <a:xfrm>
            <a:off x="484710" y="116632"/>
            <a:ext cx="7055380" cy="1089133"/>
          </a:xfrm>
        </p:spPr>
        <p:txBody>
          <a:bodyPr/>
          <a:lstStyle/>
          <a:p>
            <a:r>
              <a:rPr lang="cs-CZ" dirty="0"/>
              <a:t>Pouště a propojené krátery</a:t>
            </a:r>
          </a:p>
        </p:txBody>
      </p:sp>
      <p:sp>
        <p:nvSpPr>
          <p:cNvPr id="12" name="TextovéPole 11">
            <a:extLst>
              <a:ext uri="{FF2B5EF4-FFF2-40B4-BE49-F238E27FC236}">
                <a16:creationId xmlns:a16="http://schemas.microsoft.com/office/drawing/2014/main" id="{9912E2B1-E48E-4718-BEC9-C2F618E7E83D}"/>
              </a:ext>
            </a:extLst>
          </p:cNvPr>
          <p:cNvSpPr txBox="1"/>
          <p:nvPr/>
        </p:nvSpPr>
        <p:spPr>
          <a:xfrm>
            <a:off x="6732240" y="1484784"/>
            <a:ext cx="2242243" cy="1323439"/>
          </a:xfrm>
          <a:prstGeom prst="rect">
            <a:avLst/>
          </a:prstGeom>
          <a:noFill/>
        </p:spPr>
        <p:txBody>
          <a:bodyPr wrap="square" rtlCol="0">
            <a:spAutoFit/>
          </a:bodyPr>
          <a:lstStyle/>
          <a:p>
            <a:pPr algn="r"/>
            <a:r>
              <a:rPr lang="cs-CZ" sz="3200" dirty="0"/>
              <a:t>Boráty</a:t>
            </a:r>
          </a:p>
          <a:p>
            <a:pPr algn="r"/>
            <a:r>
              <a:rPr lang="cs-CZ" sz="2400" dirty="0"/>
              <a:t>V nevodném prostředí</a:t>
            </a:r>
          </a:p>
        </p:txBody>
      </p:sp>
      <p:sp>
        <p:nvSpPr>
          <p:cNvPr id="3" name="TextovéPole 2">
            <a:extLst>
              <a:ext uri="{FF2B5EF4-FFF2-40B4-BE49-F238E27FC236}">
                <a16:creationId xmlns:a16="http://schemas.microsoft.com/office/drawing/2014/main" id="{70790E0C-E6DB-ADED-3691-46CF7163EB28}"/>
              </a:ext>
            </a:extLst>
          </p:cNvPr>
          <p:cNvSpPr txBox="1"/>
          <p:nvPr/>
        </p:nvSpPr>
        <p:spPr>
          <a:xfrm>
            <a:off x="107504" y="4528636"/>
            <a:ext cx="3240360" cy="2185214"/>
          </a:xfrm>
          <a:prstGeom prst="rect">
            <a:avLst/>
          </a:prstGeom>
          <a:noFill/>
        </p:spPr>
        <p:txBody>
          <a:bodyPr wrap="square" rtlCol="0">
            <a:spAutoFit/>
          </a:bodyPr>
          <a:lstStyle/>
          <a:p>
            <a:r>
              <a:rPr lang="cs-CZ" sz="3200" dirty="0"/>
              <a:t>Nebo dokonce před-RNA-světy</a:t>
            </a:r>
          </a:p>
          <a:p>
            <a:r>
              <a:rPr lang="cs-CZ" sz="2400" dirty="0"/>
              <a:t>Jiné cukry, lipidy, </a:t>
            </a:r>
            <a:r>
              <a:rPr lang="cs-CZ" sz="2400" dirty="0" err="1"/>
              <a:t>polyaromatické</a:t>
            </a:r>
            <a:r>
              <a:rPr lang="cs-CZ" sz="2400" dirty="0"/>
              <a:t> uhlovodíky, proteiny…</a:t>
            </a:r>
          </a:p>
        </p:txBody>
      </p:sp>
    </p:spTree>
    <p:extLst>
      <p:ext uri="{BB962C8B-B14F-4D97-AF65-F5344CB8AC3E}">
        <p14:creationId xmlns:p14="http://schemas.microsoft.com/office/powerpoint/2010/main" val="26417752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12440" y="69491"/>
            <a:ext cx="7975722" cy="816042"/>
          </a:xfrm>
        </p:spPr>
        <p:txBody>
          <a:bodyPr/>
          <a:lstStyle/>
          <a:p>
            <a:r>
              <a:rPr lang="cs-CZ" dirty="0"/>
              <a:t>Vznik celých nukleotidů najednou!</a:t>
            </a:r>
          </a:p>
        </p:txBody>
      </p:sp>
      <p:grpSp>
        <p:nvGrpSpPr>
          <p:cNvPr id="8" name="Skupina 7"/>
          <p:cNvGrpSpPr/>
          <p:nvPr/>
        </p:nvGrpSpPr>
        <p:grpSpPr>
          <a:xfrm>
            <a:off x="5117" y="766234"/>
            <a:ext cx="6609525" cy="6091766"/>
            <a:chOff x="0" y="752666"/>
            <a:chExt cx="6609525" cy="6091766"/>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2666"/>
              <a:ext cx="6609525" cy="6091766"/>
            </a:xfrm>
            <a:prstGeom prst="rect">
              <a:avLst/>
            </a:prstGeom>
            <a:ln w="19050">
              <a:solidFill>
                <a:schemeClr val="bg1"/>
              </a:solidFill>
            </a:ln>
          </p:spPr>
        </p:pic>
        <p:sp>
          <p:nvSpPr>
            <p:cNvPr id="25" name="TextovéPole 24"/>
            <p:cNvSpPr txBox="1"/>
            <p:nvPr/>
          </p:nvSpPr>
          <p:spPr>
            <a:xfrm>
              <a:off x="4369968" y="6183893"/>
              <a:ext cx="2239557" cy="646331"/>
            </a:xfrm>
            <a:prstGeom prst="rect">
              <a:avLst/>
            </a:prstGeom>
            <a:noFill/>
          </p:spPr>
          <p:txBody>
            <a:bodyPr wrap="square" rtlCol="0">
              <a:spAutoFit/>
            </a:bodyPr>
            <a:lstStyle/>
            <a:p>
              <a:pPr algn="r"/>
              <a:r>
                <a:rPr lang="en-US" sz="1200" dirty="0"/>
                <a:t>A Ricardo &amp; JW Szostak (2009): Origin of life on Earth. Scientific American 9/2009.</a:t>
              </a:r>
              <a:endParaRPr lang="cs-CZ" sz="1200" dirty="0"/>
            </a:p>
          </p:txBody>
        </p:sp>
      </p:grpSp>
      <p:grpSp>
        <p:nvGrpSpPr>
          <p:cNvPr id="18" name="Skupina 17"/>
          <p:cNvGrpSpPr/>
          <p:nvPr/>
        </p:nvGrpSpPr>
        <p:grpSpPr>
          <a:xfrm>
            <a:off x="5248460" y="700283"/>
            <a:ext cx="3454744" cy="2243245"/>
            <a:chOff x="5248460" y="700283"/>
            <a:chExt cx="3454744" cy="2243245"/>
          </a:xfrm>
        </p:grpSpPr>
        <p:sp>
          <p:nvSpPr>
            <p:cNvPr id="5" name="TextovéPole 4"/>
            <p:cNvSpPr txBox="1"/>
            <p:nvPr/>
          </p:nvSpPr>
          <p:spPr>
            <a:xfrm>
              <a:off x="6950004" y="700283"/>
              <a:ext cx="1753200" cy="1477328"/>
            </a:xfrm>
            <a:prstGeom prst="rect">
              <a:avLst/>
            </a:prstGeom>
            <a:noFill/>
          </p:spPr>
          <p:txBody>
            <a:bodyPr wrap="square" rtlCol="0">
              <a:spAutoFit/>
            </a:bodyPr>
            <a:lstStyle/>
            <a:p>
              <a:r>
                <a:rPr lang="cs-CZ" dirty="0"/>
                <a:t>Kyanamid+ kyanoacetylen + glykolaldehyd + glyceraldehyd + fosfát + voda</a:t>
              </a:r>
            </a:p>
          </p:txBody>
        </p:sp>
        <p:cxnSp>
          <p:nvCxnSpPr>
            <p:cNvPr id="9" name="Přímá spojnice se šipkou 8"/>
            <p:cNvCxnSpPr/>
            <p:nvPr/>
          </p:nvCxnSpPr>
          <p:spPr>
            <a:xfrm flipH="1">
              <a:off x="5248460" y="1438947"/>
              <a:ext cx="1701544" cy="15045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19" name="Skupina 18"/>
          <p:cNvGrpSpPr/>
          <p:nvPr/>
        </p:nvGrpSpPr>
        <p:grpSpPr>
          <a:xfrm>
            <a:off x="5310320" y="2204864"/>
            <a:ext cx="3840540" cy="1697094"/>
            <a:chOff x="5310320" y="2204864"/>
            <a:chExt cx="3840540" cy="1697094"/>
          </a:xfrm>
        </p:grpSpPr>
        <p:sp>
          <p:nvSpPr>
            <p:cNvPr id="7" name="TextovéPole 6"/>
            <p:cNvSpPr txBox="1"/>
            <p:nvPr/>
          </p:nvSpPr>
          <p:spPr>
            <a:xfrm>
              <a:off x="6956528" y="2204864"/>
              <a:ext cx="2194332" cy="1477328"/>
            </a:xfrm>
            <a:prstGeom prst="rect">
              <a:avLst/>
            </a:prstGeom>
            <a:noFill/>
          </p:spPr>
          <p:txBody>
            <a:bodyPr wrap="square" rtlCol="0">
              <a:spAutoFit/>
            </a:bodyPr>
            <a:lstStyle/>
            <a:p>
              <a:pPr marL="0" lvl="1"/>
              <a:r>
                <a:rPr lang="cs-CZ" dirty="0"/>
                <a:t>2-aminooxazol = těkavý základ nukleotidu </a:t>
              </a:r>
              <a:r>
                <a:rPr lang="cs-CZ" dirty="0">
                  <a:sym typeface="Wingdings" panose="05000000000000000000" pitchFamily="2" charset="2"/>
                </a:rPr>
                <a:t></a:t>
              </a:r>
              <a:r>
                <a:rPr lang="cs-CZ" dirty="0"/>
                <a:t> vypaření a koncentrace jinde.</a:t>
              </a:r>
            </a:p>
          </p:txBody>
        </p:sp>
        <p:cxnSp>
          <p:nvCxnSpPr>
            <p:cNvPr id="10" name="Přímá spojnice se šipkou 9"/>
            <p:cNvCxnSpPr/>
            <p:nvPr/>
          </p:nvCxnSpPr>
          <p:spPr>
            <a:xfrm flipH="1">
              <a:off x="5310320" y="2420888"/>
              <a:ext cx="1584348" cy="14810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20" name="Skupina 19"/>
          <p:cNvGrpSpPr/>
          <p:nvPr/>
        </p:nvGrpSpPr>
        <p:grpSpPr>
          <a:xfrm>
            <a:off x="5549824" y="3785601"/>
            <a:ext cx="3646648" cy="2862322"/>
            <a:chOff x="5549824" y="3785601"/>
            <a:chExt cx="3646648" cy="2862322"/>
          </a:xfrm>
        </p:grpSpPr>
        <p:sp>
          <p:nvSpPr>
            <p:cNvPr id="12" name="TextovéPole 11"/>
            <p:cNvSpPr txBox="1"/>
            <p:nvPr/>
          </p:nvSpPr>
          <p:spPr>
            <a:xfrm>
              <a:off x="6956528" y="3785601"/>
              <a:ext cx="2239944" cy="2862322"/>
            </a:xfrm>
            <a:prstGeom prst="rect">
              <a:avLst/>
            </a:prstGeom>
            <a:noFill/>
          </p:spPr>
          <p:txBody>
            <a:bodyPr wrap="square" rtlCol="0">
              <a:spAutoFit/>
            </a:bodyPr>
            <a:lstStyle/>
            <a:p>
              <a:pPr marL="0" lvl="1"/>
              <a:r>
                <a:rPr lang="cs-CZ" dirty="0"/>
                <a:t>Další interakce s fosfátem </a:t>
              </a:r>
              <a:r>
                <a:rPr lang="cs-CZ" dirty="0">
                  <a:sym typeface="Wingdings" panose="05000000000000000000" pitchFamily="2" charset="2"/>
                </a:rPr>
                <a:t></a:t>
              </a:r>
              <a:r>
                <a:rPr lang="cs-CZ" dirty="0"/>
                <a:t> přímo vznik </a:t>
              </a:r>
              <a:r>
                <a:rPr lang="cs-CZ" dirty="0" err="1"/>
                <a:t>ribonukleotidu</a:t>
              </a:r>
              <a:r>
                <a:rPr lang="cs-CZ" dirty="0"/>
                <a:t>. Vznikají i špatné varianty, ty se ale rozkládají v UV. První meziprodukty navíc katalyzují pozdější stupně dráhy.</a:t>
              </a:r>
            </a:p>
            <a:p>
              <a:endParaRPr lang="cs-CZ" dirty="0"/>
            </a:p>
          </p:txBody>
        </p:sp>
        <p:cxnSp>
          <p:nvCxnSpPr>
            <p:cNvPr id="13" name="Přímá spojnice se šipkou 12"/>
            <p:cNvCxnSpPr/>
            <p:nvPr/>
          </p:nvCxnSpPr>
          <p:spPr>
            <a:xfrm flipH="1">
              <a:off x="5549824" y="3901958"/>
              <a:ext cx="1406704" cy="144499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081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Skupina 23"/>
          <p:cNvGrpSpPr/>
          <p:nvPr/>
        </p:nvGrpSpPr>
        <p:grpSpPr>
          <a:xfrm>
            <a:off x="-2498" y="-18752"/>
            <a:ext cx="9185785" cy="6876752"/>
            <a:chOff x="-25074" y="-13568"/>
            <a:chExt cx="9185785" cy="6876752"/>
          </a:xfrm>
        </p:grpSpPr>
        <p:pic>
          <p:nvPicPr>
            <p:cNvPr id="22" name="Obrázek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74" y="-13568"/>
              <a:ext cx="7261370" cy="3856594"/>
            </a:xfrm>
            <a:prstGeom prst="rect">
              <a:avLst/>
            </a:prstGeom>
          </p:spPr>
        </p:pic>
        <p:pic>
          <p:nvPicPr>
            <p:cNvPr id="23" name="Obrázek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2709" y="3351125"/>
              <a:ext cx="2618002" cy="3512059"/>
            </a:xfrm>
            <a:prstGeom prst="rect">
              <a:avLst/>
            </a:prstGeom>
          </p:spPr>
        </p:pic>
      </p:grpSp>
      <p:sp>
        <p:nvSpPr>
          <p:cNvPr id="17" name="Zástupný symbol pro obsah 2">
            <a:extLst>
              <a:ext uri="{FF2B5EF4-FFF2-40B4-BE49-F238E27FC236}">
                <a16:creationId xmlns:a16="http://schemas.microsoft.com/office/drawing/2014/main" id="{899D09D6-43EA-4576-F0CC-F4FDB9D858BC}"/>
              </a:ext>
            </a:extLst>
          </p:cNvPr>
          <p:cNvSpPr txBox="1">
            <a:spLocks/>
          </p:cNvSpPr>
          <p:nvPr/>
        </p:nvSpPr>
        <p:spPr>
          <a:xfrm>
            <a:off x="136866" y="4566632"/>
            <a:ext cx="6711654" cy="1477191"/>
          </a:xfrm>
          <a:prstGeom prst="rect">
            <a:avLst/>
          </a:prstGeom>
        </p:spPr>
        <p:txBody>
          <a:bodyPr vert="horz" lIns="91440" tIns="45720" rIns="91440" bIns="45720" rtlCol="0">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57151" indent="0">
              <a:buNone/>
            </a:pPr>
            <a:r>
              <a:rPr lang="cs-CZ" sz="2800" dirty="0"/>
              <a:t>2015: stačí HCN, H</a:t>
            </a:r>
            <a:r>
              <a:rPr lang="cs-CZ" sz="2800" baseline="-25000" dirty="0"/>
              <a:t>2</a:t>
            </a:r>
            <a:r>
              <a:rPr lang="cs-CZ" sz="2800" dirty="0"/>
              <a:t>S a UV světlo, za stejných podmínek vznikají i AK a lipidy, katalýza kovy v hornině</a:t>
            </a:r>
          </a:p>
        </p:txBody>
      </p:sp>
    </p:spTree>
    <p:extLst>
      <p:ext uri="{BB962C8B-B14F-4D97-AF65-F5344CB8AC3E}">
        <p14:creationId xmlns:p14="http://schemas.microsoft.com/office/powerpoint/2010/main" val="41134138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Skupina 7"/>
          <p:cNvGrpSpPr/>
          <p:nvPr/>
        </p:nvGrpSpPr>
        <p:grpSpPr>
          <a:xfrm>
            <a:off x="0" y="116632"/>
            <a:ext cx="9144000" cy="6471860"/>
            <a:chOff x="368313" y="6436022"/>
            <a:chExt cx="9144000" cy="6471860"/>
          </a:xfrm>
        </p:grpSpPr>
        <p:grpSp>
          <p:nvGrpSpPr>
            <p:cNvPr id="3" name="Skupina 2"/>
            <p:cNvGrpSpPr/>
            <p:nvPr/>
          </p:nvGrpSpPr>
          <p:grpSpPr>
            <a:xfrm>
              <a:off x="368313" y="6937772"/>
              <a:ext cx="9144000" cy="5970110"/>
              <a:chOff x="-1247092" y="5496620"/>
              <a:chExt cx="9144000" cy="5970110"/>
            </a:xfrm>
          </p:grpSpPr>
          <p:pic>
            <p:nvPicPr>
              <p:cNvPr id="13" name="Obráze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092" y="5496620"/>
                <a:ext cx="9144000" cy="5970110"/>
              </a:xfrm>
              <a:prstGeom prst="rect">
                <a:avLst/>
              </a:prstGeom>
              <a:ln w="19050">
                <a:solidFill>
                  <a:schemeClr val="bg1"/>
                </a:solidFill>
              </a:ln>
            </p:spPr>
          </p:pic>
          <p:sp>
            <p:nvSpPr>
              <p:cNvPr id="20" name="TextovéPole 19"/>
              <p:cNvSpPr txBox="1"/>
              <p:nvPr/>
            </p:nvSpPr>
            <p:spPr>
              <a:xfrm>
                <a:off x="3439082" y="8719765"/>
                <a:ext cx="2089033" cy="369332"/>
              </a:xfrm>
              <a:prstGeom prst="rect">
                <a:avLst/>
              </a:prstGeom>
              <a:noFill/>
            </p:spPr>
            <p:txBody>
              <a:bodyPr wrap="none" rtlCol="0">
                <a:spAutoFit/>
              </a:bodyPr>
              <a:lstStyle/>
              <a:p>
                <a:r>
                  <a:rPr lang="cs-CZ" b="1" dirty="0"/>
                  <a:t>+ Eigen: hypercykly</a:t>
                </a:r>
              </a:p>
            </p:txBody>
          </p:sp>
        </p:grpSp>
        <p:sp>
          <p:nvSpPr>
            <p:cNvPr id="7" name="TextovéPole 6"/>
            <p:cNvSpPr txBox="1"/>
            <p:nvPr/>
          </p:nvSpPr>
          <p:spPr>
            <a:xfrm>
              <a:off x="368313" y="6436022"/>
              <a:ext cx="9143999" cy="830997"/>
            </a:xfrm>
            <a:prstGeom prst="rect">
              <a:avLst/>
            </a:prstGeom>
            <a:noFill/>
          </p:spPr>
          <p:txBody>
            <a:bodyPr wrap="square" rtlCol="0">
              <a:spAutoFit/>
            </a:bodyPr>
            <a:lstStyle/>
            <a:p>
              <a:pPr algn="ctr"/>
              <a:r>
                <a:rPr lang="cs-CZ" sz="2400" b="1" dirty="0"/>
                <a:t>Možnost koevoluce s proteiny, např. už jen cyklické navázání proteinu </a:t>
              </a:r>
              <a:r>
                <a:rPr lang="cs-CZ" sz="2400" b="1" dirty="0">
                  <a:sym typeface="Wingdings" panose="05000000000000000000" pitchFamily="2" charset="2"/>
                </a:rPr>
                <a:t></a:t>
              </a:r>
              <a:r>
                <a:rPr lang="cs-CZ" sz="2400" b="1" dirty="0"/>
                <a:t> změna hustoty </a:t>
              </a:r>
              <a:r>
                <a:rPr lang="cs-CZ" sz="2400" b="1" dirty="0">
                  <a:sym typeface="Wingdings" panose="05000000000000000000" pitchFamily="2" charset="2"/>
                </a:rPr>
                <a:t></a:t>
              </a:r>
              <a:r>
                <a:rPr lang="cs-CZ" sz="2400" b="1" dirty="0"/>
                <a:t> pohyb</a:t>
              </a:r>
            </a:p>
          </p:txBody>
        </p:sp>
      </p:grpSp>
    </p:spTree>
    <p:extLst>
      <p:ext uri="{BB962C8B-B14F-4D97-AF65-F5344CB8AC3E}">
        <p14:creationId xmlns:p14="http://schemas.microsoft.com/office/powerpoint/2010/main" val="35513695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p:cNvGrpSpPr/>
          <p:nvPr/>
        </p:nvGrpSpPr>
        <p:grpSpPr>
          <a:xfrm>
            <a:off x="443644" y="7044"/>
            <a:ext cx="8256712" cy="6858000"/>
            <a:chOff x="443644" y="7044"/>
            <a:chExt cx="8256712" cy="6858000"/>
          </a:xfrm>
        </p:grpSpPr>
        <p:pic>
          <p:nvPicPr>
            <p:cNvPr id="19" name="Obrázek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644" y="7044"/>
              <a:ext cx="8256712" cy="6858000"/>
            </a:xfrm>
            <a:prstGeom prst="rect">
              <a:avLst/>
            </a:prstGeom>
            <a:ln w="19050">
              <a:solidFill>
                <a:schemeClr val="bg1"/>
              </a:solidFill>
            </a:ln>
          </p:spPr>
        </p:pic>
        <p:sp>
          <p:nvSpPr>
            <p:cNvPr id="5" name="TextovéPole 4"/>
            <p:cNvSpPr txBox="1"/>
            <p:nvPr/>
          </p:nvSpPr>
          <p:spPr>
            <a:xfrm>
              <a:off x="514639" y="3247856"/>
              <a:ext cx="8114722" cy="369332"/>
            </a:xfrm>
            <a:prstGeom prst="rect">
              <a:avLst/>
            </a:prstGeom>
            <a:noFill/>
          </p:spPr>
          <p:txBody>
            <a:bodyPr wrap="none" rtlCol="0">
              <a:spAutoFit/>
            </a:bodyPr>
            <a:lstStyle/>
            <a:p>
              <a:r>
                <a:rPr lang="en-US" dirty="0">
                  <a:solidFill>
                    <a:schemeClr val="bg1"/>
                  </a:solidFill>
                </a:rPr>
                <a:t>A Ricardo &amp; JW Szostak (2009): Origin of life on Earth. Scientific American 9/2009.</a:t>
              </a:r>
              <a:endParaRPr lang="cs-CZ" dirty="0">
                <a:solidFill>
                  <a:schemeClr val="bg1"/>
                </a:solidFill>
              </a:endParaRPr>
            </a:p>
          </p:txBody>
        </p:sp>
      </p:grpSp>
      <p:sp>
        <p:nvSpPr>
          <p:cNvPr id="2" name="TextovéPole 1"/>
          <p:cNvSpPr txBox="1"/>
          <p:nvPr/>
        </p:nvSpPr>
        <p:spPr>
          <a:xfrm>
            <a:off x="5292395" y="0"/>
            <a:ext cx="3865161" cy="369332"/>
          </a:xfrm>
          <a:prstGeom prst="rect">
            <a:avLst/>
          </a:prstGeom>
          <a:solidFill>
            <a:schemeClr val="bg1"/>
          </a:solidFill>
        </p:spPr>
        <p:txBody>
          <a:bodyPr wrap="none" rtlCol="0">
            <a:spAutoFit/>
          </a:bodyPr>
          <a:lstStyle/>
          <a:p>
            <a:r>
              <a:rPr lang="cs-CZ" dirty="0"/>
              <a:t>http://exploringorigins.org/index.html</a:t>
            </a:r>
          </a:p>
        </p:txBody>
      </p:sp>
      <p:sp>
        <p:nvSpPr>
          <p:cNvPr id="11" name="TextovéPole 10"/>
          <p:cNvSpPr txBox="1"/>
          <p:nvPr/>
        </p:nvSpPr>
        <p:spPr>
          <a:xfrm>
            <a:off x="6946499" y="1452182"/>
            <a:ext cx="2268495" cy="1938992"/>
          </a:xfrm>
          <a:prstGeom prst="rect">
            <a:avLst/>
          </a:prstGeom>
          <a:noFill/>
        </p:spPr>
        <p:txBody>
          <a:bodyPr wrap="square" rtlCol="0">
            <a:spAutoFit/>
          </a:bodyPr>
          <a:lstStyle/>
          <a:p>
            <a:r>
              <a:rPr lang="cs-CZ" sz="2400" b="1" dirty="0">
                <a:ln>
                  <a:solidFill>
                    <a:schemeClr val="bg1"/>
                  </a:solidFill>
                </a:ln>
                <a:sym typeface="Wingdings" panose="05000000000000000000" pitchFamily="2" charset="2"/>
              </a:rPr>
              <a:t></a:t>
            </a:r>
            <a:r>
              <a:rPr lang="cs-CZ" sz="2400" b="1" dirty="0">
                <a:ln>
                  <a:solidFill>
                    <a:schemeClr val="bg1"/>
                  </a:solidFill>
                </a:ln>
              </a:rPr>
              <a:t> koenzymy?</a:t>
            </a:r>
          </a:p>
          <a:p>
            <a:pPr lvl="2"/>
            <a:r>
              <a:rPr lang="cs-CZ" sz="1600" b="1" dirty="0">
                <a:ln>
                  <a:solidFill>
                    <a:schemeClr val="bg1"/>
                  </a:solidFill>
                </a:ln>
              </a:rPr>
              <a:t>Nebílkovinné složky enzymů často odvozené z nukleotidů</a:t>
            </a:r>
          </a:p>
        </p:txBody>
      </p:sp>
    </p:spTree>
    <p:extLst>
      <p:ext uri="{BB962C8B-B14F-4D97-AF65-F5344CB8AC3E}">
        <p14:creationId xmlns:p14="http://schemas.microsoft.com/office/powerpoint/2010/main" val="1498657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ovéPole 16"/>
          <p:cNvSpPr txBox="1"/>
          <p:nvPr/>
        </p:nvSpPr>
        <p:spPr>
          <a:xfrm>
            <a:off x="412357" y="730800"/>
            <a:ext cx="8281235" cy="5878532"/>
          </a:xfrm>
          <a:prstGeom prst="rect">
            <a:avLst/>
          </a:prstGeom>
          <a:noFill/>
        </p:spPr>
        <p:txBody>
          <a:bodyPr wrap="square" rtlCol="0">
            <a:spAutoFit/>
          </a:bodyPr>
          <a:lstStyle/>
          <a:p>
            <a:r>
              <a:rPr lang="cs-CZ" sz="3200" b="1" dirty="0"/>
              <a:t>Různé variace, spojení s metabolickými hypotézami vzniku života</a:t>
            </a:r>
          </a:p>
          <a:p>
            <a:endParaRPr lang="cs-CZ" sz="3200" b="1" dirty="0"/>
          </a:p>
          <a:p>
            <a:pPr marL="285750" indent="-285750">
              <a:buFont typeface="Arial" panose="020B0604020202020204" pitchFamily="34" charset="0"/>
              <a:buChar char="•"/>
            </a:pPr>
            <a:r>
              <a:rPr lang="cs-CZ" sz="2800" b="1" dirty="0"/>
              <a:t>Hypotéza podvojného vzniku</a:t>
            </a:r>
          </a:p>
          <a:p>
            <a:pPr marL="742950" lvl="1" indent="-285750">
              <a:buFont typeface="Arial" panose="020B0604020202020204" pitchFamily="34" charset="0"/>
              <a:buChar char="•"/>
            </a:pPr>
            <a:r>
              <a:rPr lang="cs-CZ" sz="2800" dirty="0"/>
              <a:t>Vznik složitých buněk s metabolismem nezávisle na RNA organismech, s těmi později koevoluce nebo RNA jako parazit</a:t>
            </a:r>
          </a:p>
          <a:p>
            <a:pPr marL="285750" indent="-285750">
              <a:buFont typeface="Arial" panose="020B0604020202020204" pitchFamily="34" charset="0"/>
              <a:buChar char="•"/>
            </a:pPr>
            <a:r>
              <a:rPr lang="cs-CZ" sz="2800" b="1" dirty="0"/>
              <a:t>Koevoluční hypotéza</a:t>
            </a:r>
          </a:p>
          <a:p>
            <a:pPr marL="742950" lvl="1" indent="-285750">
              <a:buFont typeface="Arial" panose="020B0604020202020204" pitchFamily="34" charset="0"/>
              <a:buChar char="•"/>
            </a:pPr>
            <a:r>
              <a:rPr lang="cs-CZ" sz="2800" dirty="0"/>
              <a:t>RNA, DNA, proteiny, lipidy, parazitické entity různého složení a jejich koevoluce</a:t>
            </a:r>
          </a:p>
          <a:p>
            <a:pPr marL="742950" lvl="1" indent="-285750">
              <a:buFont typeface="Arial" panose="020B0604020202020204" pitchFamily="34" charset="0"/>
              <a:buChar char="•"/>
            </a:pPr>
            <a:r>
              <a:rPr lang="cs-CZ" sz="2800" dirty="0"/>
              <a:t>Evoluce kódu od počátku</a:t>
            </a:r>
          </a:p>
          <a:p>
            <a:pPr marL="742950" lvl="1" indent="-285750">
              <a:buFont typeface="Arial" panose="020B0604020202020204" pitchFamily="34" charset="0"/>
              <a:buChar char="•"/>
            </a:pPr>
            <a:endParaRPr lang="cs-CZ" sz="2800" dirty="0"/>
          </a:p>
          <a:p>
            <a:pPr marL="285750" indent="-285750">
              <a:buFont typeface="Arial" panose="020B0604020202020204" pitchFamily="34" charset="0"/>
              <a:buChar char="•"/>
            </a:pPr>
            <a:r>
              <a:rPr lang="cs-CZ" sz="2800" dirty="0"/>
              <a:t>Liší se jen v detailech, konkrétním průběhu událostí</a:t>
            </a:r>
          </a:p>
        </p:txBody>
      </p:sp>
    </p:spTree>
    <p:extLst>
      <p:ext uri="{BB962C8B-B14F-4D97-AF65-F5344CB8AC3E}">
        <p14:creationId xmlns:p14="http://schemas.microsoft.com/office/powerpoint/2010/main" val="2992552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p:cNvGrpSpPr/>
          <p:nvPr/>
        </p:nvGrpSpPr>
        <p:grpSpPr>
          <a:xfrm>
            <a:off x="0" y="-821"/>
            <a:ext cx="9169003" cy="6858000"/>
            <a:chOff x="-629379" y="4557506"/>
            <a:chExt cx="9169003" cy="6858000"/>
          </a:xfrm>
        </p:grpSpPr>
        <p:pic>
          <p:nvPicPr>
            <p:cNvPr id="18" name="Obráze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79" y="4557506"/>
              <a:ext cx="9140428" cy="6858000"/>
            </a:xfrm>
            <a:prstGeom prst="rect">
              <a:avLst/>
            </a:prstGeom>
          </p:spPr>
        </p:pic>
        <p:sp>
          <p:nvSpPr>
            <p:cNvPr id="17" name="TextovéPole 16"/>
            <p:cNvSpPr txBox="1"/>
            <p:nvPr/>
          </p:nvSpPr>
          <p:spPr>
            <a:xfrm>
              <a:off x="2214284" y="9976784"/>
              <a:ext cx="6325340" cy="1323439"/>
            </a:xfrm>
            <a:prstGeom prst="rect">
              <a:avLst/>
            </a:prstGeom>
            <a:noFill/>
            <a:ln w="19050">
              <a:noFill/>
            </a:ln>
          </p:spPr>
          <p:txBody>
            <a:bodyPr wrap="square" rtlCol="0">
              <a:spAutoFit/>
            </a:bodyPr>
            <a:lstStyle/>
            <a:p>
              <a:r>
                <a:rPr lang="cs-CZ" sz="1600" dirty="0">
                  <a:solidFill>
                    <a:schemeClr val="bg1"/>
                  </a:solidFill>
                </a:rPr>
                <a:t>„</a:t>
              </a:r>
              <a:r>
                <a:rPr lang="en-US" sz="1600" dirty="0">
                  <a:solidFill>
                    <a:schemeClr val="bg1"/>
                  </a:solidFill>
                </a:rPr>
                <a:t>It seems that the two-pronged fundamental question: “why is the genetic code the way it is and how did it come to be?”, that was asked over 50 years ago, at the dawn of molecular biology, might remain pertinent even in another 50 years. </a:t>
              </a:r>
              <a:r>
                <a:rPr lang="en-US" sz="1600" u="sng" dirty="0">
                  <a:solidFill>
                    <a:schemeClr val="bg1"/>
                  </a:solidFill>
                </a:rPr>
                <a:t>Our consolation is that we cannot think of a more fundamental problem in biology</a:t>
              </a:r>
              <a:r>
                <a:rPr lang="en-US" sz="1600" dirty="0">
                  <a:solidFill>
                    <a:schemeClr val="bg1"/>
                  </a:solidFill>
                </a:rPr>
                <a:t>.</a:t>
              </a:r>
              <a:r>
                <a:rPr lang="cs-CZ" sz="1600" dirty="0">
                  <a:solidFill>
                    <a:schemeClr val="bg1"/>
                  </a:solidFill>
                </a:rPr>
                <a:t>“</a:t>
              </a:r>
            </a:p>
          </p:txBody>
        </p:sp>
      </p:grpSp>
      <p:pic>
        <p:nvPicPr>
          <p:cNvPr id="19" name="Obrázek 18">
            <a:extLst>
              <a:ext uri="{FF2B5EF4-FFF2-40B4-BE49-F238E27FC236}">
                <a16:creationId xmlns:a16="http://schemas.microsoft.com/office/drawing/2014/main" id="{3B73DE7D-F4EE-C579-7F0A-05B8423C1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663" y="-821"/>
            <a:ext cx="6325340" cy="6858000"/>
          </a:xfrm>
          <a:prstGeom prst="rect">
            <a:avLst/>
          </a:prstGeom>
          <a:ln w="19050">
            <a:solidFill>
              <a:schemeClr val="bg1"/>
            </a:solidFill>
          </a:ln>
        </p:spPr>
      </p:pic>
      <p:sp>
        <p:nvSpPr>
          <p:cNvPr id="20" name="TextovéPole 19">
            <a:extLst>
              <a:ext uri="{FF2B5EF4-FFF2-40B4-BE49-F238E27FC236}">
                <a16:creationId xmlns:a16="http://schemas.microsoft.com/office/drawing/2014/main" id="{C5082ED1-8757-4F85-D578-C8F63C685ED5}"/>
              </a:ext>
            </a:extLst>
          </p:cNvPr>
          <p:cNvSpPr txBox="1"/>
          <p:nvPr/>
        </p:nvSpPr>
        <p:spPr>
          <a:xfrm>
            <a:off x="113321" y="187819"/>
            <a:ext cx="2619414" cy="2862322"/>
          </a:xfrm>
          <a:prstGeom prst="rect">
            <a:avLst/>
          </a:prstGeom>
          <a:noFill/>
        </p:spPr>
        <p:txBody>
          <a:bodyPr wrap="square" rtlCol="0">
            <a:spAutoFit/>
          </a:bodyPr>
          <a:lstStyle/>
          <a:p>
            <a:r>
              <a:rPr lang="cs-CZ" sz="3600" b="1" dirty="0">
                <a:ln>
                  <a:solidFill>
                    <a:schemeClr val="bg1"/>
                  </a:solidFill>
                </a:ln>
              </a:rPr>
              <a:t>Vznik řízené proteosyntézy a  genetického kódu</a:t>
            </a:r>
          </a:p>
        </p:txBody>
      </p:sp>
      <p:sp>
        <p:nvSpPr>
          <p:cNvPr id="2" name="TextovéPole 1">
            <a:extLst>
              <a:ext uri="{FF2B5EF4-FFF2-40B4-BE49-F238E27FC236}">
                <a16:creationId xmlns:a16="http://schemas.microsoft.com/office/drawing/2014/main" id="{8AF6EDDE-6254-B383-134A-8E73D9FEC514}"/>
              </a:ext>
            </a:extLst>
          </p:cNvPr>
          <p:cNvSpPr txBox="1"/>
          <p:nvPr/>
        </p:nvSpPr>
        <p:spPr>
          <a:xfrm>
            <a:off x="2996063" y="5417929"/>
            <a:ext cx="6325340" cy="1323439"/>
          </a:xfrm>
          <a:prstGeom prst="rect">
            <a:avLst/>
          </a:prstGeom>
          <a:noFill/>
          <a:ln w="19050">
            <a:noFill/>
          </a:ln>
        </p:spPr>
        <p:txBody>
          <a:bodyPr wrap="square" rtlCol="0">
            <a:spAutoFit/>
          </a:bodyPr>
          <a:lstStyle/>
          <a:p>
            <a:r>
              <a:rPr lang="cs-CZ" sz="1600" dirty="0">
                <a:solidFill>
                  <a:schemeClr val="bg1"/>
                </a:solidFill>
              </a:rPr>
              <a:t>„</a:t>
            </a:r>
            <a:r>
              <a:rPr lang="en-US" sz="1600" dirty="0">
                <a:solidFill>
                  <a:schemeClr val="bg1"/>
                </a:solidFill>
              </a:rPr>
              <a:t>It seems that the two-pronged fundamental question: “why is the genetic code the way it is and how did it come to be?”, that was asked over 50 years ago, at the dawn of molecular biology, might remain pertinent even in another 50 years. </a:t>
            </a:r>
            <a:r>
              <a:rPr lang="en-US" sz="1600" u="sng" dirty="0">
                <a:solidFill>
                  <a:schemeClr val="bg1"/>
                </a:solidFill>
              </a:rPr>
              <a:t>Our consolation is that we cannot think of a more fundamental problem in biology</a:t>
            </a:r>
            <a:r>
              <a:rPr lang="en-US" sz="1600" dirty="0">
                <a:solidFill>
                  <a:schemeClr val="bg1"/>
                </a:solidFill>
              </a:rPr>
              <a:t>.</a:t>
            </a:r>
            <a:r>
              <a:rPr lang="cs-CZ" sz="1600" dirty="0">
                <a:solidFill>
                  <a:schemeClr val="bg1"/>
                </a:solidFill>
              </a:rPr>
              <a:t>“</a:t>
            </a:r>
          </a:p>
        </p:txBody>
      </p:sp>
    </p:spTree>
    <p:extLst>
      <p:ext uri="{BB962C8B-B14F-4D97-AF65-F5344CB8AC3E}">
        <p14:creationId xmlns:p14="http://schemas.microsoft.com/office/powerpoint/2010/main" val="875610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Skupina 15"/>
          <p:cNvGrpSpPr/>
          <p:nvPr/>
        </p:nvGrpSpPr>
        <p:grpSpPr>
          <a:xfrm>
            <a:off x="0" y="0"/>
            <a:ext cx="9140428" cy="6858000"/>
            <a:chOff x="2699792" y="2980799"/>
            <a:chExt cx="9140428" cy="6858000"/>
          </a:xfrm>
        </p:grpSpPr>
        <p:pic>
          <p:nvPicPr>
            <p:cNvPr id="15" name="Obrázek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2980799"/>
              <a:ext cx="9140428" cy="6858000"/>
            </a:xfrm>
            <a:prstGeom prst="rect">
              <a:avLst/>
            </a:prstGeom>
          </p:spPr>
        </p:pic>
        <p:pic>
          <p:nvPicPr>
            <p:cNvPr id="14" name="Obráze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006" y="2980799"/>
              <a:ext cx="6858000" cy="6858000"/>
            </a:xfrm>
            <a:prstGeom prst="rect">
              <a:avLst/>
            </a:prstGeom>
            <a:ln w="19050">
              <a:solidFill>
                <a:schemeClr val="bg1"/>
              </a:solidFill>
            </a:ln>
          </p:spPr>
        </p:pic>
      </p:grpSp>
    </p:spTree>
    <p:extLst>
      <p:ext uri="{BB962C8B-B14F-4D97-AF65-F5344CB8AC3E}">
        <p14:creationId xmlns:p14="http://schemas.microsoft.com/office/powerpoint/2010/main" val="1479991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84710" y="116632"/>
            <a:ext cx="7975722" cy="1400530"/>
          </a:xfrm>
        </p:spPr>
        <p:txBody>
          <a:bodyPr/>
          <a:lstStyle/>
          <a:p>
            <a:r>
              <a:rPr lang="cs-CZ" b="1" dirty="0">
                <a:ln>
                  <a:solidFill>
                    <a:schemeClr val="bg1"/>
                  </a:solidFill>
                </a:ln>
                <a:solidFill>
                  <a:schemeClr val="bg1"/>
                </a:solidFill>
              </a:rPr>
              <a:t>Největší problém protobiologie = vznik genetického kódu</a:t>
            </a:r>
          </a:p>
        </p:txBody>
      </p:sp>
      <p:sp>
        <p:nvSpPr>
          <p:cNvPr id="3" name="Zástupný symbol pro obsah 2"/>
          <p:cNvSpPr>
            <a:spLocks noGrp="1"/>
          </p:cNvSpPr>
          <p:nvPr>
            <p:ph idx="1"/>
          </p:nvPr>
        </p:nvSpPr>
        <p:spPr>
          <a:xfrm>
            <a:off x="484710" y="1517162"/>
            <a:ext cx="7975722" cy="4864165"/>
          </a:xfrm>
        </p:spPr>
        <p:txBody>
          <a:bodyPr>
            <a:normAutofit lnSpcReduction="10000"/>
          </a:bodyPr>
          <a:lstStyle/>
          <a:p>
            <a:r>
              <a:rPr lang="cs-CZ" sz="3200" b="1" dirty="0">
                <a:ln>
                  <a:solidFill>
                    <a:schemeClr val="bg1"/>
                  </a:solidFill>
                </a:ln>
                <a:solidFill>
                  <a:schemeClr val="bg1"/>
                </a:solidFill>
              </a:rPr>
              <a:t>Komplikovaný – složitý aparát, soubor pravidel</a:t>
            </a:r>
          </a:p>
          <a:p>
            <a:pPr lvl="1"/>
            <a:r>
              <a:rPr lang="cs-CZ" sz="2800" b="1" dirty="0">
                <a:ln>
                  <a:solidFill>
                    <a:schemeClr val="bg1"/>
                  </a:solidFill>
                </a:ln>
                <a:solidFill>
                  <a:schemeClr val="bg1"/>
                </a:solidFill>
              </a:rPr>
              <a:t>Vznikl složitý (ale proč?) x vyvíjel se (ale jak?)</a:t>
            </a:r>
          </a:p>
          <a:p>
            <a:r>
              <a:rPr lang="cs-CZ" sz="3200" b="1" dirty="0">
                <a:ln>
                  <a:solidFill>
                    <a:schemeClr val="bg1"/>
                  </a:solidFill>
                </a:ln>
                <a:solidFill>
                  <a:schemeClr val="bg1"/>
                </a:solidFill>
              </a:rPr>
              <a:t>Optimalizovaný, nápadně neevoluční</a:t>
            </a:r>
          </a:p>
          <a:p>
            <a:endParaRPr lang="cs-CZ" sz="3200" b="1" dirty="0">
              <a:ln>
                <a:solidFill>
                  <a:schemeClr val="bg1"/>
                </a:solidFill>
              </a:ln>
              <a:solidFill>
                <a:schemeClr val="bg1"/>
              </a:solidFill>
            </a:endParaRPr>
          </a:p>
          <a:p>
            <a:r>
              <a:rPr lang="cs-CZ" sz="3200" b="1" dirty="0">
                <a:ln>
                  <a:solidFill>
                    <a:schemeClr val="bg1"/>
                  </a:solidFill>
                </a:ln>
                <a:solidFill>
                  <a:schemeClr val="bg1"/>
                </a:solidFill>
              </a:rPr>
              <a:t>Genetický kód jako zamrzlá náhoda</a:t>
            </a:r>
          </a:p>
          <a:p>
            <a:r>
              <a:rPr lang="cs-CZ" sz="3200" b="1" dirty="0">
                <a:ln>
                  <a:solidFill>
                    <a:schemeClr val="bg1"/>
                  </a:solidFill>
                </a:ln>
                <a:solidFill>
                  <a:schemeClr val="bg1"/>
                </a:solidFill>
              </a:rPr>
              <a:t>Vytvořen inteligentním tvůrcem</a:t>
            </a:r>
          </a:p>
          <a:p>
            <a:r>
              <a:rPr lang="cs-CZ" sz="3200" b="1" dirty="0">
                <a:ln>
                  <a:solidFill>
                    <a:schemeClr val="bg1"/>
                  </a:solidFill>
                </a:ln>
                <a:solidFill>
                  <a:schemeClr val="bg1"/>
                </a:solidFill>
              </a:rPr>
              <a:t>Původní kód se přeci jen vyvinul z jednoduššího</a:t>
            </a:r>
          </a:p>
          <a:p>
            <a:endParaRPr lang="cs-CZ" dirty="0"/>
          </a:p>
        </p:txBody>
      </p:sp>
    </p:spTree>
    <p:extLst>
      <p:ext uri="{BB962C8B-B14F-4D97-AF65-F5344CB8AC3E}">
        <p14:creationId xmlns:p14="http://schemas.microsoft.com/office/powerpoint/2010/main" val="398334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4710" y="116632"/>
            <a:ext cx="7055380" cy="720080"/>
          </a:xfrm>
        </p:spPr>
        <p:txBody>
          <a:bodyPr/>
          <a:lstStyle/>
          <a:p>
            <a:r>
              <a:rPr lang="cs-CZ" dirty="0"/>
              <a:t>Vznik genetického kódu</a:t>
            </a:r>
          </a:p>
        </p:txBody>
      </p:sp>
      <p:sp>
        <p:nvSpPr>
          <p:cNvPr id="3" name="Zástupný symbol pro obsah 2"/>
          <p:cNvSpPr>
            <a:spLocks noGrp="1"/>
          </p:cNvSpPr>
          <p:nvPr>
            <p:ph idx="1"/>
          </p:nvPr>
        </p:nvSpPr>
        <p:spPr>
          <a:xfrm>
            <a:off x="484710" y="908720"/>
            <a:ext cx="8407770" cy="5976664"/>
          </a:xfrm>
        </p:spPr>
        <p:txBody>
          <a:bodyPr>
            <a:normAutofit lnSpcReduction="10000"/>
          </a:bodyPr>
          <a:lstStyle/>
          <a:p>
            <a:r>
              <a:rPr lang="cs-CZ" sz="2200" b="1" dirty="0"/>
              <a:t>Zamrzlá náhoda + optimalizace a trade-off</a:t>
            </a:r>
          </a:p>
          <a:p>
            <a:pPr lvl="1"/>
            <a:r>
              <a:rPr lang="cs-CZ" sz="2000" dirty="0"/>
              <a:t>Původně dupletový či kvadrupletový, zdokonalení selekcí na kapacitu, redundanci a hospodárnost</a:t>
            </a:r>
          </a:p>
          <a:p>
            <a:pPr lvl="1"/>
            <a:r>
              <a:rPr lang="cs-CZ" sz="2000" dirty="0"/>
              <a:t>Vysoce lokálně optimalizovaný; odolnost proti posunu x bodovým mutacím</a:t>
            </a:r>
          </a:p>
          <a:p>
            <a:r>
              <a:rPr lang="cs-CZ" sz="2200" b="1" dirty="0"/>
              <a:t>Stereochemická hypotéza</a:t>
            </a:r>
          </a:p>
          <a:p>
            <a:pPr lvl="1"/>
            <a:r>
              <a:rPr lang="cs-CZ" sz="2000" dirty="0"/>
              <a:t>Původně AK přiřazovány ke kodonům na základě chemických interakcí</a:t>
            </a:r>
          </a:p>
          <a:p>
            <a:pPr lvl="1"/>
            <a:r>
              <a:rPr lang="cs-CZ" sz="2000" dirty="0"/>
              <a:t>Afinita AK ke svým kodonům, ale slabé, asi musely od začátku existovat RNA s fcí tRNA</a:t>
            </a:r>
          </a:p>
          <a:p>
            <a:r>
              <a:rPr lang="cs-CZ" sz="2200" b="1" dirty="0"/>
              <a:t>Koevoluční hypotéza</a:t>
            </a:r>
          </a:p>
          <a:p>
            <a:pPr lvl="1"/>
            <a:r>
              <a:rPr lang="cs-CZ" sz="2000" dirty="0"/>
              <a:t>Biochemie syntézy AK vznikala spolu s kódem, zprvu ne tak specifický </a:t>
            </a:r>
            <a:r>
              <a:rPr lang="cs-CZ" sz="2000" dirty="0">
                <a:sym typeface="Wingdings" panose="05000000000000000000" pitchFamily="2" charset="2"/>
              </a:rPr>
              <a:t></a:t>
            </a:r>
            <a:r>
              <a:rPr lang="cs-CZ" sz="2000" dirty="0"/>
              <a:t> zesložitění a zpřesnění</a:t>
            </a:r>
          </a:p>
          <a:p>
            <a:pPr lvl="1"/>
            <a:r>
              <a:rPr lang="cs-CZ" sz="2000" dirty="0"/>
              <a:t>Chemicky příbuzné AK vznikající z podobných prekurzorů a podobnými drahami kódované podobnými triplety; korelace určitých vzorců s vlastnostmi AK; častější a lehčí AK kódovány více kodony</a:t>
            </a:r>
          </a:p>
        </p:txBody>
      </p:sp>
    </p:spTree>
    <p:extLst>
      <p:ext uri="{BB962C8B-B14F-4D97-AF65-F5344CB8AC3E}">
        <p14:creationId xmlns:p14="http://schemas.microsoft.com/office/powerpoint/2010/main" val="371621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sz="4400" dirty="0"/>
              <a:t>Sada vlastností</a:t>
            </a:r>
          </a:p>
        </p:txBody>
      </p:sp>
      <p:sp>
        <p:nvSpPr>
          <p:cNvPr id="5" name="Zástupný symbol pro obsah 4"/>
          <p:cNvSpPr>
            <a:spLocks noGrp="1"/>
          </p:cNvSpPr>
          <p:nvPr>
            <p:ph idx="1"/>
          </p:nvPr>
        </p:nvSpPr>
        <p:spPr>
          <a:xfrm>
            <a:off x="484710" y="1968787"/>
            <a:ext cx="7255642" cy="4279620"/>
          </a:xfrm>
        </p:spPr>
        <p:txBody>
          <a:bodyPr>
            <a:normAutofit/>
          </a:bodyPr>
          <a:lstStyle/>
          <a:p>
            <a:r>
              <a:rPr lang="cs-CZ" sz="2600" dirty="0"/>
              <a:t>Organizace, homeostáze, metabolismus, růst, reprodukce, adaptace, dráždivost</a:t>
            </a:r>
          </a:p>
          <a:p>
            <a:endParaRPr lang="cs-CZ" b="1" dirty="0"/>
          </a:p>
        </p:txBody>
      </p:sp>
    </p:spTree>
    <p:extLst>
      <p:ext uri="{BB962C8B-B14F-4D97-AF65-F5344CB8AC3E}">
        <p14:creationId xmlns:p14="http://schemas.microsoft.com/office/powerpoint/2010/main" val="269784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D4ACC-7BBF-DEDF-016F-AD2BBC495EF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232B076-4EE3-3115-A9C0-0428ADCBFACC}"/>
              </a:ext>
            </a:extLst>
          </p:cNvPr>
          <p:cNvSpPr>
            <a:spLocks noGrp="1"/>
          </p:cNvSpPr>
          <p:nvPr>
            <p:ph type="title"/>
          </p:nvPr>
        </p:nvSpPr>
        <p:spPr>
          <a:xfrm>
            <a:off x="484710" y="116632"/>
            <a:ext cx="7055380" cy="720080"/>
          </a:xfrm>
        </p:spPr>
        <p:txBody>
          <a:bodyPr/>
          <a:lstStyle/>
          <a:p>
            <a:r>
              <a:rPr lang="cs-CZ" dirty="0"/>
              <a:t>Vznik genetického kódu</a:t>
            </a:r>
          </a:p>
        </p:txBody>
      </p:sp>
      <p:sp>
        <p:nvSpPr>
          <p:cNvPr id="3" name="Zástupný symbol pro obsah 2">
            <a:extLst>
              <a:ext uri="{FF2B5EF4-FFF2-40B4-BE49-F238E27FC236}">
                <a16:creationId xmlns:a16="http://schemas.microsoft.com/office/drawing/2014/main" id="{26DF713A-2EBE-99E0-BC7A-FBF4A79D0661}"/>
              </a:ext>
            </a:extLst>
          </p:cNvPr>
          <p:cNvSpPr>
            <a:spLocks noGrp="1"/>
          </p:cNvSpPr>
          <p:nvPr>
            <p:ph idx="1"/>
          </p:nvPr>
        </p:nvSpPr>
        <p:spPr>
          <a:xfrm>
            <a:off x="484710" y="908720"/>
            <a:ext cx="8407770" cy="5976664"/>
          </a:xfrm>
        </p:spPr>
        <p:txBody>
          <a:bodyPr>
            <a:normAutofit lnSpcReduction="10000"/>
          </a:bodyPr>
          <a:lstStyle/>
          <a:p>
            <a:r>
              <a:rPr lang="cs-CZ" sz="2200" b="1" dirty="0"/>
              <a:t>Zamrzlá náhoda + optimalizace a trade-off</a:t>
            </a:r>
          </a:p>
          <a:p>
            <a:pPr lvl="1"/>
            <a:r>
              <a:rPr lang="cs-CZ" sz="2000" dirty="0"/>
              <a:t>Původně dupletový či kvadrupletový, zdokonalení selekcí na kapacitu, redundanci a hospodárnost</a:t>
            </a:r>
          </a:p>
          <a:p>
            <a:pPr lvl="1"/>
            <a:r>
              <a:rPr lang="cs-CZ" sz="2000" dirty="0"/>
              <a:t>Vysoce lokálně optimalizovaný; odolnost proti posunu x bodovým mutacím</a:t>
            </a:r>
          </a:p>
          <a:p>
            <a:r>
              <a:rPr lang="cs-CZ" sz="2200" b="1" dirty="0"/>
              <a:t>Stereochemická hypotéza</a:t>
            </a:r>
          </a:p>
          <a:p>
            <a:pPr lvl="1"/>
            <a:r>
              <a:rPr lang="cs-CZ" sz="2000" dirty="0"/>
              <a:t>Původně AK přiřazovány ke kodonům na základě chemických interakcí</a:t>
            </a:r>
          </a:p>
          <a:p>
            <a:pPr lvl="1"/>
            <a:r>
              <a:rPr lang="cs-CZ" sz="2000" dirty="0"/>
              <a:t>Afinita AK ke svým kodonům, ale slabé, asi musely od začátku existovat RNA s fcí tRNA</a:t>
            </a:r>
          </a:p>
          <a:p>
            <a:r>
              <a:rPr lang="cs-CZ" sz="2200" b="1" dirty="0"/>
              <a:t>Koevoluční hypotéza</a:t>
            </a:r>
          </a:p>
          <a:p>
            <a:pPr lvl="1"/>
            <a:r>
              <a:rPr lang="cs-CZ" sz="2000" dirty="0"/>
              <a:t>Biochemie syntézy AK vznikala spolu s kódem, zprvu ne tak specifický </a:t>
            </a:r>
            <a:r>
              <a:rPr lang="cs-CZ" sz="2000" dirty="0">
                <a:sym typeface="Wingdings" panose="05000000000000000000" pitchFamily="2" charset="2"/>
              </a:rPr>
              <a:t></a:t>
            </a:r>
            <a:r>
              <a:rPr lang="cs-CZ" sz="2000" dirty="0"/>
              <a:t> zesložitění a zpřesnění</a:t>
            </a:r>
          </a:p>
          <a:p>
            <a:pPr lvl="1"/>
            <a:r>
              <a:rPr lang="cs-CZ" sz="2000" dirty="0"/>
              <a:t>Chemicky příbuzné AK vznikající z podobných prekurzorů a podobnými drahami kódované podobnými triplety; korelace určitých vzorců s vlastnostmi AK; častější a lehčí AK kódovány více kodony</a:t>
            </a:r>
          </a:p>
        </p:txBody>
      </p:sp>
      <p:sp>
        <p:nvSpPr>
          <p:cNvPr id="4" name="TextovéPole 3">
            <a:extLst>
              <a:ext uri="{FF2B5EF4-FFF2-40B4-BE49-F238E27FC236}">
                <a16:creationId xmlns:a16="http://schemas.microsoft.com/office/drawing/2014/main" id="{7B6B5231-2156-6582-7FAE-D42EE9FAFF09}"/>
              </a:ext>
            </a:extLst>
          </p:cNvPr>
          <p:cNvSpPr txBox="1"/>
          <p:nvPr/>
        </p:nvSpPr>
        <p:spPr>
          <a:xfrm>
            <a:off x="826234" y="1659285"/>
            <a:ext cx="7491531" cy="3539430"/>
          </a:xfrm>
          <a:prstGeom prst="rect">
            <a:avLst/>
          </a:prstGeom>
          <a:solidFill>
            <a:schemeClr val="tx1"/>
          </a:solidFill>
          <a:ln w="19050">
            <a:solidFill>
              <a:schemeClr val="bg1"/>
            </a:solidFill>
          </a:ln>
        </p:spPr>
        <p:txBody>
          <a:bodyPr wrap="square" rtlCol="0">
            <a:spAutoFit/>
          </a:bodyPr>
          <a:lstStyle/>
          <a:p>
            <a:pPr marL="457200" indent="-457200" algn="just">
              <a:buFont typeface="Candara" panose="020E0502030303020204" pitchFamily="34" charset="0"/>
              <a:buChar char="+"/>
            </a:pPr>
            <a:r>
              <a:rPr lang="cs-CZ" sz="3200" b="1" dirty="0">
                <a:solidFill>
                  <a:schemeClr val="bg1"/>
                </a:solidFill>
              </a:rPr>
              <a:t>přiřazování AK jednotlivým </a:t>
            </a:r>
            <a:r>
              <a:rPr lang="cs-CZ" sz="3200" b="1" dirty="0" err="1">
                <a:solidFill>
                  <a:schemeClr val="bg1"/>
                </a:solidFill>
              </a:rPr>
              <a:t>tRNA</a:t>
            </a:r>
            <a:r>
              <a:rPr lang="cs-CZ" sz="3200" b="1" dirty="0">
                <a:solidFill>
                  <a:schemeClr val="bg1"/>
                </a:solidFill>
              </a:rPr>
              <a:t> </a:t>
            </a:r>
            <a:r>
              <a:rPr lang="cs-CZ" sz="3200" b="1" dirty="0" err="1">
                <a:solidFill>
                  <a:schemeClr val="bg1"/>
                </a:solidFill>
              </a:rPr>
              <a:t>aminoacyl-tRNA</a:t>
            </a:r>
            <a:r>
              <a:rPr lang="cs-CZ" sz="3200" b="1" dirty="0">
                <a:solidFill>
                  <a:schemeClr val="bg1"/>
                </a:solidFill>
              </a:rPr>
              <a:t> </a:t>
            </a:r>
            <a:r>
              <a:rPr lang="cs-CZ" sz="3200" b="1" dirty="0" err="1">
                <a:solidFill>
                  <a:schemeClr val="bg1"/>
                </a:solidFill>
              </a:rPr>
              <a:t>syntetázami</a:t>
            </a:r>
            <a:r>
              <a:rPr lang="cs-CZ" sz="3200" b="1" dirty="0">
                <a:solidFill>
                  <a:schemeClr val="bg1"/>
                </a:solidFill>
              </a:rPr>
              <a:t> vykazuje daleko silnější rysy vývoje a přitom je patrně původnější</a:t>
            </a:r>
            <a:endParaRPr lang="cs-CZ" sz="3200" dirty="0">
              <a:solidFill>
                <a:schemeClr val="bg1"/>
              </a:solidFill>
            </a:endParaRPr>
          </a:p>
          <a:p>
            <a:pPr marL="457200" indent="-457200" algn="just">
              <a:buFont typeface="Candara" panose="020E0502030303020204" pitchFamily="34" charset="0"/>
              <a:buChar char="+"/>
            </a:pPr>
            <a:r>
              <a:rPr lang="cs-CZ" sz="3200" b="1" dirty="0">
                <a:solidFill>
                  <a:schemeClr val="bg1"/>
                </a:solidFill>
              </a:rPr>
              <a:t>cesta k proteosyntéze asi klikatější, řízení </a:t>
            </a:r>
            <a:r>
              <a:rPr lang="cs-CZ" sz="3200" b="1" dirty="0" err="1">
                <a:solidFill>
                  <a:schemeClr val="bg1"/>
                </a:solidFill>
              </a:rPr>
              <a:t>templátem</a:t>
            </a:r>
            <a:r>
              <a:rPr lang="cs-CZ" sz="3200" b="1" dirty="0">
                <a:solidFill>
                  <a:schemeClr val="bg1"/>
                </a:solidFill>
              </a:rPr>
              <a:t> až pozdní</a:t>
            </a:r>
          </a:p>
          <a:p>
            <a:pPr marL="457200" indent="-457200" algn="just">
              <a:buFont typeface="Candara" panose="020E0502030303020204" pitchFamily="34" charset="0"/>
              <a:buChar char="+"/>
            </a:pPr>
            <a:r>
              <a:rPr lang="cs-CZ" sz="3200" b="1" dirty="0">
                <a:solidFill>
                  <a:schemeClr val="bg1"/>
                </a:solidFill>
              </a:rPr>
              <a:t>více na Evoluci života v LS</a:t>
            </a:r>
          </a:p>
        </p:txBody>
      </p:sp>
    </p:spTree>
    <p:extLst>
      <p:ext uri="{BB962C8B-B14F-4D97-AF65-F5344CB8AC3E}">
        <p14:creationId xmlns:p14="http://schemas.microsoft.com/office/powerpoint/2010/main" val="16994742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a:t>Nějak úplně jinak?</a:t>
            </a:r>
            <a:endParaRPr lang="cs-CZ" i="1" dirty="0"/>
          </a:p>
        </p:txBody>
      </p:sp>
      <p:sp>
        <p:nvSpPr>
          <p:cNvPr id="7" name="Zástupný symbol pro text 6"/>
          <p:cNvSpPr>
            <a:spLocks noGrp="1"/>
          </p:cNvSpPr>
          <p:nvPr>
            <p:ph type="body" idx="1"/>
          </p:nvPr>
        </p:nvSpPr>
        <p:spPr/>
        <p:txBody>
          <a:bodyPr/>
          <a:lstStyle/>
          <a:p>
            <a:r>
              <a:rPr lang="cs-CZ" dirty="0"/>
              <a:t>Na počátku nebyly ani proteiny, ani nukleové kyseliny</a:t>
            </a:r>
          </a:p>
        </p:txBody>
      </p:sp>
    </p:spTree>
    <p:extLst>
      <p:ext uri="{BB962C8B-B14F-4D97-AF65-F5344CB8AC3E}">
        <p14:creationId xmlns:p14="http://schemas.microsoft.com/office/powerpoint/2010/main" val="15819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1D0B13C-CCB0-0452-DF2B-A5BA29660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2" y="-28780"/>
            <a:ext cx="9181550" cy="6870405"/>
          </a:xfrm>
          <a:prstGeom prst="rect">
            <a:avLst/>
          </a:prstGeom>
        </p:spPr>
      </p:pic>
      <p:grpSp>
        <p:nvGrpSpPr>
          <p:cNvPr id="27" name="Skupina 26"/>
          <p:cNvGrpSpPr/>
          <p:nvPr/>
        </p:nvGrpSpPr>
        <p:grpSpPr>
          <a:xfrm>
            <a:off x="1091014" y="26764"/>
            <a:ext cx="6960036" cy="6807403"/>
            <a:chOff x="1091014" y="26764"/>
            <a:chExt cx="6960036" cy="6807403"/>
          </a:xfrm>
        </p:grpSpPr>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014" y="26764"/>
              <a:ext cx="6960036" cy="6807403"/>
            </a:xfrm>
            <a:prstGeom prst="rect">
              <a:avLst/>
            </a:prstGeom>
            <a:ln w="19050">
              <a:solidFill>
                <a:schemeClr val="bg1"/>
              </a:solidFill>
            </a:ln>
          </p:spPr>
        </p:pic>
        <p:sp>
          <p:nvSpPr>
            <p:cNvPr id="8" name="TextovéPole 7"/>
            <p:cNvSpPr txBox="1"/>
            <p:nvPr/>
          </p:nvSpPr>
          <p:spPr>
            <a:xfrm>
              <a:off x="1191919" y="1112386"/>
              <a:ext cx="6395588" cy="2554545"/>
            </a:xfrm>
            <a:prstGeom prst="rect">
              <a:avLst/>
            </a:prstGeom>
            <a:noFill/>
          </p:spPr>
          <p:txBody>
            <a:bodyPr wrap="square" rtlCol="0">
              <a:spAutoFit/>
            </a:bodyPr>
            <a:lstStyle/>
            <a:p>
              <a:r>
                <a:rPr lang="cs-CZ" sz="3200" b="1" dirty="0">
                  <a:ln>
                    <a:solidFill>
                      <a:schemeClr val="bg1"/>
                    </a:solidFill>
                  </a:ln>
                </a:rPr>
                <a:t>Např. kaolinit</a:t>
              </a:r>
            </a:p>
            <a:p>
              <a:endParaRPr lang="cs-CZ" sz="3200" b="1" dirty="0">
                <a:ln>
                  <a:solidFill>
                    <a:schemeClr val="bg1"/>
                  </a:solidFill>
                </a:ln>
              </a:endParaRPr>
            </a:p>
            <a:p>
              <a:r>
                <a:rPr lang="cs-CZ" sz="3200" b="1" dirty="0">
                  <a:ln>
                    <a:solidFill>
                      <a:schemeClr val="bg1"/>
                    </a:solidFill>
                  </a:ln>
                </a:rPr>
                <a:t>Jíly = aluminiumsilikáty (křemičitany + ionty Al, ale i Fe, Mn, Mg, K, Na, … )</a:t>
              </a:r>
            </a:p>
          </p:txBody>
        </p:sp>
      </p:grpSp>
      <p:sp>
        <p:nvSpPr>
          <p:cNvPr id="12" name="TextovéPole 11"/>
          <p:cNvSpPr txBox="1"/>
          <p:nvPr/>
        </p:nvSpPr>
        <p:spPr>
          <a:xfrm>
            <a:off x="1191919" y="0"/>
            <a:ext cx="4759849" cy="738664"/>
          </a:xfrm>
          <a:prstGeom prst="rect">
            <a:avLst/>
          </a:prstGeom>
          <a:noFill/>
        </p:spPr>
        <p:txBody>
          <a:bodyPr wrap="square" rtlCol="0">
            <a:spAutoFit/>
          </a:bodyPr>
          <a:lstStyle/>
          <a:p>
            <a:r>
              <a:rPr lang="cs-CZ" sz="4200" b="1" dirty="0">
                <a:ln>
                  <a:solidFill>
                    <a:prstClr val="black"/>
                  </a:solidFill>
                </a:ln>
                <a:solidFill>
                  <a:srgbClr val="EBEBEB"/>
                </a:solidFill>
                <a:ea typeface="+mj-ea"/>
                <a:cs typeface="+mj-cs"/>
              </a:rPr>
              <a:t>Cairns-Smithovy jíly</a:t>
            </a:r>
            <a:endParaRPr lang="cs-CZ" sz="3200" b="1" dirty="0">
              <a:ln>
                <a:solidFill>
                  <a:schemeClr val="bg1"/>
                </a:solidFill>
              </a:ln>
            </a:endParaRPr>
          </a:p>
        </p:txBody>
      </p:sp>
    </p:spTree>
    <p:extLst>
      <p:ext uri="{BB962C8B-B14F-4D97-AF65-F5344CB8AC3E}">
        <p14:creationId xmlns:p14="http://schemas.microsoft.com/office/powerpoint/2010/main" val="43149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ázek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2" y="-28780"/>
            <a:ext cx="9181550" cy="6870405"/>
          </a:xfrm>
          <a:prstGeom prst="rect">
            <a:avLst/>
          </a:prstGeom>
        </p:spPr>
      </p:pic>
      <p:grpSp>
        <p:nvGrpSpPr>
          <p:cNvPr id="16" name="Skupina 15"/>
          <p:cNvGrpSpPr/>
          <p:nvPr/>
        </p:nvGrpSpPr>
        <p:grpSpPr>
          <a:xfrm>
            <a:off x="968" y="-4124"/>
            <a:ext cx="9045032" cy="6862124"/>
            <a:chOff x="0" y="0"/>
            <a:chExt cx="9045032" cy="6862124"/>
          </a:xfrm>
        </p:grpSpPr>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92080" cy="6862124"/>
            </a:xfrm>
            <a:prstGeom prst="rect">
              <a:avLst/>
            </a:prstGeom>
            <a:ln w="19050">
              <a:solidFill>
                <a:schemeClr val="bg1"/>
              </a:solidFill>
            </a:ln>
          </p:spPr>
        </p:pic>
        <p:sp>
          <p:nvSpPr>
            <p:cNvPr id="9" name="TextovéPole 8"/>
            <p:cNvSpPr txBox="1"/>
            <p:nvPr/>
          </p:nvSpPr>
          <p:spPr>
            <a:xfrm>
              <a:off x="5426066" y="151179"/>
              <a:ext cx="3618966" cy="6555641"/>
            </a:xfrm>
            <a:prstGeom prst="rect">
              <a:avLst/>
            </a:prstGeom>
            <a:noFill/>
          </p:spPr>
          <p:txBody>
            <a:bodyPr wrap="square" rtlCol="0">
              <a:spAutoFit/>
            </a:bodyPr>
            <a:lstStyle/>
            <a:p>
              <a:r>
                <a:rPr lang="cs-CZ" sz="2800" b="1" dirty="0">
                  <a:ln>
                    <a:solidFill>
                      <a:schemeClr val="bg1"/>
                    </a:solidFill>
                  </a:ln>
                </a:rPr>
                <a:t>Růst jakoby krystalizací nových vrstev</a:t>
              </a:r>
            </a:p>
            <a:p>
              <a:endParaRPr lang="cs-CZ" sz="2800" b="1" dirty="0">
                <a:ln>
                  <a:solidFill>
                    <a:schemeClr val="bg1"/>
                  </a:solidFill>
                </a:ln>
              </a:endParaRPr>
            </a:p>
            <a:p>
              <a:r>
                <a:rPr lang="cs-CZ" sz="2800" b="1" dirty="0">
                  <a:ln>
                    <a:solidFill>
                      <a:schemeClr val="bg1"/>
                    </a:solidFill>
                  </a:ln>
                </a:rPr>
                <a:t>Možný vznik chyb a nepravidelností (fyzické, inkorporace nových prvků), větvení, štěpení </a:t>
              </a:r>
              <a:r>
                <a:rPr lang="cs-CZ" sz="2800" b="1" dirty="0">
                  <a:ln>
                    <a:solidFill>
                      <a:schemeClr val="bg1"/>
                    </a:solidFill>
                  </a:ln>
                  <a:sym typeface="Wingdings" panose="05000000000000000000" pitchFamily="2" charset="2"/>
                </a:rPr>
                <a:t></a:t>
              </a:r>
              <a:r>
                <a:rPr lang="cs-CZ" sz="2800" b="1" dirty="0">
                  <a:ln>
                    <a:solidFill>
                      <a:schemeClr val="bg1"/>
                    </a:solidFill>
                  </a:ln>
                </a:rPr>
                <a:t> různé vlastnosti (rychlost růstu, odolnost, štěpení, …) </a:t>
              </a:r>
              <a:r>
                <a:rPr lang="cs-CZ" sz="2800" b="1" dirty="0">
                  <a:ln>
                    <a:solidFill>
                      <a:schemeClr val="bg1"/>
                    </a:solidFill>
                  </a:ln>
                  <a:sym typeface="Wingdings" panose="05000000000000000000" pitchFamily="2" charset="2"/>
                </a:rPr>
                <a:t></a:t>
              </a:r>
              <a:r>
                <a:rPr lang="cs-CZ" sz="2800" b="1" dirty="0">
                  <a:ln>
                    <a:solidFill>
                      <a:schemeClr val="bg1"/>
                    </a:solidFill>
                  </a:ln>
                </a:rPr>
                <a:t> evoluce? živé?</a:t>
              </a:r>
            </a:p>
            <a:p>
              <a:endParaRPr lang="cs-CZ" sz="2800" b="1" dirty="0">
                <a:ln>
                  <a:solidFill>
                    <a:schemeClr val="bg1"/>
                  </a:solidFill>
                </a:ln>
              </a:endParaRPr>
            </a:p>
            <a:p>
              <a:r>
                <a:rPr lang="cs-CZ" sz="2800" b="1" dirty="0">
                  <a:ln>
                    <a:solidFill>
                      <a:schemeClr val="bg1"/>
                    </a:solidFill>
                  </a:ln>
                </a:rPr>
                <a:t>„Gen“ = povrch</a:t>
              </a:r>
            </a:p>
          </p:txBody>
        </p:sp>
      </p:grpSp>
    </p:spTree>
    <p:extLst>
      <p:ext uri="{BB962C8B-B14F-4D97-AF65-F5344CB8AC3E}">
        <p14:creationId xmlns:p14="http://schemas.microsoft.com/office/powerpoint/2010/main" val="8452754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ázek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2" y="-28780"/>
            <a:ext cx="9181550" cy="6870405"/>
          </a:xfrm>
          <a:prstGeom prst="rect">
            <a:avLst/>
          </a:prstGeom>
        </p:spPr>
      </p:pic>
      <p:grpSp>
        <p:nvGrpSpPr>
          <p:cNvPr id="20" name="Skupina 19"/>
          <p:cNvGrpSpPr/>
          <p:nvPr/>
        </p:nvGrpSpPr>
        <p:grpSpPr>
          <a:xfrm>
            <a:off x="40159" y="34964"/>
            <a:ext cx="9086949" cy="7007924"/>
            <a:chOff x="57051" y="42695"/>
            <a:chExt cx="9086949" cy="7007924"/>
          </a:xfrm>
        </p:grpSpPr>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42" y="908720"/>
              <a:ext cx="5159672" cy="3785521"/>
            </a:xfrm>
            <a:prstGeom prst="rect">
              <a:avLst/>
            </a:prstGeom>
            <a:ln w="19050">
              <a:solidFill>
                <a:schemeClr val="bg1"/>
              </a:solidFill>
            </a:ln>
          </p:spPr>
        </p:pic>
        <p:sp>
          <p:nvSpPr>
            <p:cNvPr id="18" name="TextovéPole 17"/>
            <p:cNvSpPr txBox="1"/>
            <p:nvPr/>
          </p:nvSpPr>
          <p:spPr>
            <a:xfrm>
              <a:off x="57051" y="42695"/>
              <a:ext cx="4544834" cy="707886"/>
            </a:xfrm>
            <a:prstGeom prst="rect">
              <a:avLst/>
            </a:prstGeom>
            <a:noFill/>
          </p:spPr>
          <p:txBody>
            <a:bodyPr wrap="none" rtlCol="0">
              <a:spAutoFit/>
            </a:bodyPr>
            <a:lstStyle/>
            <a:p>
              <a:r>
                <a:rPr lang="cs-CZ" sz="4000" dirty="0"/>
                <a:t>„Genetický převrat“</a:t>
              </a:r>
            </a:p>
          </p:txBody>
        </p:sp>
        <p:sp>
          <p:nvSpPr>
            <p:cNvPr id="4" name="Zástupný symbol pro obsah 2"/>
            <p:cNvSpPr txBox="1">
              <a:spLocks/>
            </p:cNvSpPr>
            <p:nvPr/>
          </p:nvSpPr>
          <p:spPr>
            <a:xfrm>
              <a:off x="5567009" y="805968"/>
              <a:ext cx="3576991" cy="4367125"/>
            </a:xfrm>
            <a:prstGeom prst="rect">
              <a:avLst/>
            </a:prstGeom>
          </p:spPr>
          <p:txBody>
            <a:bodyPr vert="horz" lIns="91440" tIns="45720" rIns="91440" bIns="45720" rtlCol="0">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cs-CZ" sz="2600" dirty="0"/>
                <a:t>Povrchy jílů usnadňují polymeraci (AK, proteiny, mastné kyseliny, cukry, …), ale hlavně NK a zejména RNA</a:t>
              </a:r>
            </a:p>
            <a:p>
              <a:pPr marL="0" indent="0">
                <a:buNone/>
              </a:pPr>
              <a:r>
                <a:rPr lang="cs-CZ" sz="2600" dirty="0"/>
                <a:t>RNA se dokonce dvěma způsoby na jíl váže (N, vodíkové můstky) + jíl jí poskytuje ochranu</a:t>
              </a:r>
            </a:p>
          </p:txBody>
        </p:sp>
        <p:sp>
          <p:nvSpPr>
            <p:cNvPr id="19" name="Zástupný symbol pro obsah 2"/>
            <p:cNvSpPr txBox="1">
              <a:spLocks/>
            </p:cNvSpPr>
            <p:nvPr/>
          </p:nvSpPr>
          <p:spPr>
            <a:xfrm>
              <a:off x="215942" y="5365712"/>
              <a:ext cx="7186358" cy="1684907"/>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cs-CZ" sz="2600" dirty="0"/>
                <a:t>Koevoluce s anorganickým „čipem“ = hybridní organosilikátový život? </a:t>
              </a:r>
              <a:r>
                <a:rPr lang="cs-CZ" sz="2600" dirty="0">
                  <a:sym typeface="Wingdings" panose="05000000000000000000" pitchFamily="2" charset="2"/>
                </a:rPr>
                <a:t></a:t>
              </a:r>
              <a:r>
                <a:rPr lang="cs-CZ" sz="2600" dirty="0"/>
                <a:t> osamostatnění </a:t>
              </a:r>
              <a:r>
                <a:rPr lang="cs-CZ" sz="2600" dirty="0">
                  <a:sym typeface="Wingdings" panose="05000000000000000000" pitchFamily="2" charset="2"/>
                </a:rPr>
                <a:t></a:t>
              </a:r>
              <a:r>
                <a:rPr lang="cs-CZ" sz="2600" dirty="0"/>
                <a:t> biologická evoluce</a:t>
              </a:r>
            </a:p>
            <a:p>
              <a:endParaRPr lang="cs-CZ" dirty="0"/>
            </a:p>
          </p:txBody>
        </p:sp>
      </p:grpSp>
    </p:spTree>
    <p:extLst>
      <p:ext uri="{BB962C8B-B14F-4D97-AF65-F5344CB8AC3E}">
        <p14:creationId xmlns:p14="http://schemas.microsoft.com/office/powerpoint/2010/main" val="6065520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84710" y="188640"/>
            <a:ext cx="7055380" cy="960058"/>
          </a:xfrm>
        </p:spPr>
        <p:txBody>
          <a:bodyPr/>
          <a:lstStyle/>
          <a:p>
            <a:r>
              <a:rPr lang="cs-CZ" dirty="0"/>
              <a:t>Na čem panuje shoda</a:t>
            </a:r>
          </a:p>
        </p:txBody>
      </p:sp>
      <p:sp>
        <p:nvSpPr>
          <p:cNvPr id="3" name="Zástupný symbol pro obsah 2"/>
          <p:cNvSpPr>
            <a:spLocks noGrp="1"/>
          </p:cNvSpPr>
          <p:nvPr>
            <p:ph idx="1"/>
          </p:nvPr>
        </p:nvSpPr>
        <p:spPr>
          <a:xfrm>
            <a:off x="484710" y="1052736"/>
            <a:ext cx="8191746" cy="5733256"/>
          </a:xfrm>
        </p:spPr>
        <p:txBody>
          <a:bodyPr>
            <a:normAutofit fontScale="85000" lnSpcReduction="10000"/>
          </a:bodyPr>
          <a:lstStyle/>
          <a:p>
            <a:pPr marL="400051" indent="-342900">
              <a:buFont typeface="+mj-lt"/>
              <a:buAutoNum type="arabicPeriod"/>
            </a:pPr>
            <a:r>
              <a:rPr lang="cs-CZ" dirty="0"/>
              <a:t>Energie, neutrální prostředí s N</a:t>
            </a:r>
            <a:r>
              <a:rPr lang="cs-CZ" baseline="-25000" dirty="0"/>
              <a:t>2</a:t>
            </a:r>
            <a:r>
              <a:rPr lang="cs-CZ" dirty="0"/>
              <a:t>, CO, CO</a:t>
            </a:r>
            <a:r>
              <a:rPr lang="cs-CZ" baseline="-25000" dirty="0"/>
              <a:t>2</a:t>
            </a:r>
            <a:r>
              <a:rPr lang="cs-CZ" dirty="0"/>
              <a:t>, H</a:t>
            </a:r>
            <a:r>
              <a:rPr lang="cs-CZ" baseline="-25000" dirty="0"/>
              <a:t>2</a:t>
            </a:r>
            <a:r>
              <a:rPr lang="cs-CZ" dirty="0"/>
              <a:t>O, CH</a:t>
            </a:r>
            <a:r>
              <a:rPr lang="cs-CZ" baseline="-25000" dirty="0"/>
              <a:t>4</a:t>
            </a:r>
            <a:r>
              <a:rPr lang="cs-CZ" dirty="0"/>
              <a:t>, NH</a:t>
            </a:r>
            <a:r>
              <a:rPr lang="cs-CZ" baseline="-25000" dirty="0"/>
              <a:t>3, </a:t>
            </a:r>
            <a:r>
              <a:rPr lang="cs-CZ" dirty="0"/>
              <a:t>H</a:t>
            </a:r>
            <a:r>
              <a:rPr lang="cs-CZ" baseline="-25000" dirty="0"/>
              <a:t>2</a:t>
            </a:r>
            <a:r>
              <a:rPr lang="cs-CZ" dirty="0"/>
              <a:t>S, SO</a:t>
            </a:r>
            <a:r>
              <a:rPr lang="cs-CZ" baseline="-25000" dirty="0"/>
              <a:t>2</a:t>
            </a:r>
            <a:r>
              <a:rPr lang="cs-CZ" dirty="0"/>
              <a:t>, HCN, formaldehydem, stopovým množstvím H</a:t>
            </a:r>
            <a:r>
              <a:rPr lang="cs-CZ" baseline="-25000" dirty="0"/>
              <a:t>2</a:t>
            </a:r>
            <a:r>
              <a:rPr lang="cs-CZ" dirty="0"/>
              <a:t> a vzácných plynů (pozemského původu + možná zčásti z vesmíru)  </a:t>
            </a:r>
            <a:r>
              <a:rPr lang="cs-CZ" dirty="0">
                <a:sym typeface="Wingdings" panose="05000000000000000000" pitchFamily="2" charset="2"/>
              </a:rPr>
              <a:t></a:t>
            </a:r>
            <a:r>
              <a:rPr lang="cs-CZ" dirty="0"/>
              <a:t>  složitější organické látky</a:t>
            </a:r>
          </a:p>
          <a:p>
            <a:pPr marL="400051" indent="-342900">
              <a:buFont typeface="+mj-lt"/>
              <a:buAutoNum type="arabicPeriod"/>
            </a:pPr>
            <a:r>
              <a:rPr lang="cs-CZ" dirty="0"/>
              <a:t>Komplexní chemie, polymerizace</a:t>
            </a:r>
          </a:p>
          <a:p>
            <a:pPr marL="400051" indent="-342900">
              <a:buFont typeface="+mj-lt"/>
              <a:buAutoNum type="arabicPeriod"/>
            </a:pPr>
            <a:r>
              <a:rPr lang="cs-CZ" dirty="0"/>
              <a:t>Protomembrány, filmy, micely, ohraničení chemických systémů a koncentrace látek</a:t>
            </a:r>
          </a:p>
          <a:p>
            <a:pPr marL="400051" indent="-342900">
              <a:buFont typeface="+mj-lt"/>
              <a:buAutoNum type="arabicPeriod"/>
            </a:pPr>
            <a:r>
              <a:rPr lang="cs-CZ" dirty="0"/>
              <a:t>Třídění chemických sítí podle stability, anorganické katalyzátory (kovy, minerální povrchy apod.), systematizace přenosu energie, efektivní metabolické dráhy</a:t>
            </a:r>
          </a:p>
          <a:p>
            <a:pPr marL="400051" indent="-342900">
              <a:buFont typeface="+mj-lt"/>
              <a:buAutoNum type="arabicPeriod"/>
            </a:pPr>
            <a:r>
              <a:rPr lang="cs-CZ" dirty="0"/>
              <a:t>Vývin infopolymerů, první přenos informace, replikace, přirozený výběr</a:t>
            </a:r>
          </a:p>
          <a:p>
            <a:pPr marL="400051" indent="-342900">
              <a:buFont typeface="+mj-lt"/>
              <a:buAutoNum type="arabicPeriod"/>
            </a:pPr>
            <a:r>
              <a:rPr lang="cs-CZ" dirty="0"/>
              <a:t>Zdokonalení replikace, RNA svět</a:t>
            </a:r>
          </a:p>
          <a:p>
            <a:pPr marL="400051" indent="-342900">
              <a:buFont typeface="+mj-lt"/>
              <a:buAutoNum type="arabicPeriod"/>
            </a:pPr>
            <a:r>
              <a:rPr lang="cs-CZ" dirty="0"/>
              <a:t>Inkorporace proteinů, syntéza řízená RNA</a:t>
            </a:r>
          </a:p>
          <a:p>
            <a:pPr marL="400051" indent="-342900">
              <a:buFont typeface="+mj-lt"/>
              <a:buAutoNum type="arabicPeriod"/>
            </a:pPr>
            <a:r>
              <a:rPr lang="cs-CZ" dirty="0"/>
              <a:t>DNA jako bezpečné uložiště, DNA svět</a:t>
            </a:r>
          </a:p>
          <a:p>
            <a:pPr marL="400051" indent="-342900">
              <a:buFont typeface="+mj-lt"/>
              <a:buAutoNum type="arabicPeriod"/>
            </a:pPr>
            <a:endParaRPr lang="cs-CZ" dirty="0"/>
          </a:p>
          <a:p>
            <a:r>
              <a:rPr lang="cs-CZ" sz="2400" dirty="0"/>
              <a:t>Ale nejasné v detailech a jestli přesně v tomto pořadí</a:t>
            </a:r>
          </a:p>
          <a:p>
            <a:r>
              <a:rPr lang="cs-CZ" sz="2400" dirty="0"/>
              <a:t>Dávno, až 4,2 mld let v minulosti, asi snadno</a:t>
            </a:r>
          </a:p>
          <a:p>
            <a:r>
              <a:rPr lang="cs-CZ" sz="2400" dirty="0"/>
              <a:t>Na Zemi, netřeba vymýšlet extrémně nepravděpodobné scénáře</a:t>
            </a:r>
          </a:p>
          <a:p>
            <a:r>
              <a:rPr lang="cs-CZ" sz="2400" dirty="0"/>
              <a:t>Role RNA</a:t>
            </a:r>
          </a:p>
        </p:txBody>
      </p:sp>
    </p:spTree>
    <p:extLst>
      <p:ext uri="{BB962C8B-B14F-4D97-AF65-F5344CB8AC3E}">
        <p14:creationId xmlns:p14="http://schemas.microsoft.com/office/powerpoint/2010/main" val="556511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Definice života</a:t>
            </a:r>
          </a:p>
        </p:txBody>
      </p:sp>
      <p:grpSp>
        <p:nvGrpSpPr>
          <p:cNvPr id="10" name="Skupina 9"/>
          <p:cNvGrpSpPr/>
          <p:nvPr/>
        </p:nvGrpSpPr>
        <p:grpSpPr>
          <a:xfrm>
            <a:off x="54786" y="115539"/>
            <a:ext cx="9058333" cy="6557726"/>
            <a:chOff x="54786" y="115539"/>
            <a:chExt cx="9058333" cy="6557726"/>
          </a:xfrm>
        </p:grpSpPr>
        <p:pic>
          <p:nvPicPr>
            <p:cNvPr id="23" name="Obrázek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6" y="3672858"/>
              <a:ext cx="3946797" cy="2688397"/>
            </a:xfrm>
            <a:prstGeom prst="rect">
              <a:avLst/>
            </a:prstGeom>
            <a:ln w="19050">
              <a:solidFill>
                <a:schemeClr val="bg1"/>
              </a:solidFill>
            </a:ln>
          </p:spPr>
        </p:pic>
        <p:pic>
          <p:nvPicPr>
            <p:cNvPr id="24" name="Obrázek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899" y="3982178"/>
              <a:ext cx="3131447" cy="2691087"/>
            </a:xfrm>
            <a:prstGeom prst="rect">
              <a:avLst/>
            </a:prstGeom>
            <a:ln w="19050">
              <a:solidFill>
                <a:schemeClr val="bg1"/>
              </a:solidFill>
            </a:ln>
          </p:spPr>
        </p:pic>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45820" y="4091225"/>
              <a:ext cx="2461688" cy="1830485"/>
            </a:xfrm>
            <a:prstGeom prst="rect">
              <a:avLst/>
            </a:prstGeom>
            <a:ln w="19050">
              <a:solidFill>
                <a:schemeClr val="bg1"/>
              </a:solidFill>
            </a:ln>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670" y="915897"/>
              <a:ext cx="1836449" cy="1841063"/>
            </a:xfrm>
            <a:prstGeom prst="rect">
              <a:avLst/>
            </a:prstGeom>
            <a:ln w="19050">
              <a:solidFill>
                <a:schemeClr val="bg1"/>
              </a:solidFill>
            </a:ln>
          </p:spPr>
        </p:pic>
        <p:grpSp>
          <p:nvGrpSpPr>
            <p:cNvPr id="8" name="Skupina 7"/>
            <p:cNvGrpSpPr/>
            <p:nvPr/>
          </p:nvGrpSpPr>
          <p:grpSpPr>
            <a:xfrm>
              <a:off x="54786" y="115539"/>
              <a:ext cx="7191003" cy="3441780"/>
              <a:chOff x="549348" y="106687"/>
              <a:chExt cx="7191003" cy="3441780"/>
            </a:xfrm>
          </p:grpSpPr>
          <p:sp>
            <p:nvSpPr>
              <p:cNvPr id="3" name="Obdélník 2"/>
              <p:cNvSpPr/>
              <p:nvPr/>
            </p:nvSpPr>
            <p:spPr>
              <a:xfrm>
                <a:off x="549348" y="106687"/>
                <a:ext cx="7191003" cy="3441780"/>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nvGrpSpPr>
              <p:cNvPr id="15" name="Skupina 14"/>
              <p:cNvGrpSpPr/>
              <p:nvPr/>
            </p:nvGrpSpPr>
            <p:grpSpPr>
              <a:xfrm>
                <a:off x="673485" y="224344"/>
                <a:ext cx="6981783" cy="3257808"/>
                <a:chOff x="487149" y="2644412"/>
                <a:chExt cx="6981783" cy="3257808"/>
              </a:xfrm>
            </p:grpSpPr>
            <p:pic>
              <p:nvPicPr>
                <p:cNvPr id="16" name="Obrázek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149" y="2644412"/>
                  <a:ext cx="3225360" cy="3225360"/>
                </a:xfrm>
                <a:prstGeom prst="rect">
                  <a:avLst/>
                </a:prstGeom>
                <a:ln w="19050">
                  <a:solidFill>
                    <a:schemeClr val="bg1"/>
                  </a:solidFill>
                </a:ln>
              </p:spPr>
            </p:pic>
            <p:pic>
              <p:nvPicPr>
                <p:cNvPr id="18" name="Obrázek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7232" y="2644412"/>
                  <a:ext cx="2423681" cy="3225360"/>
                </a:xfrm>
                <a:prstGeom prst="rect">
                  <a:avLst/>
                </a:prstGeom>
                <a:ln w="19050">
                  <a:solidFill>
                    <a:schemeClr val="bg1"/>
                  </a:solidFill>
                </a:ln>
              </p:spPr>
            </p:pic>
            <p:sp>
              <p:nvSpPr>
                <p:cNvPr id="19" name="TextovéPole 18"/>
                <p:cNvSpPr txBox="1"/>
                <p:nvPr/>
              </p:nvSpPr>
              <p:spPr>
                <a:xfrm>
                  <a:off x="1274546" y="5532888"/>
                  <a:ext cx="1657826" cy="369332"/>
                </a:xfrm>
                <a:prstGeom prst="rect">
                  <a:avLst/>
                </a:prstGeom>
                <a:noFill/>
              </p:spPr>
              <p:txBody>
                <a:bodyPr wrap="none" rtlCol="0">
                  <a:spAutoFit/>
                </a:bodyPr>
                <a:lstStyle/>
                <a:p>
                  <a:r>
                    <a:rPr lang="cs-CZ" dirty="0">
                      <a:solidFill>
                        <a:schemeClr val="bg1"/>
                      </a:solidFill>
                    </a:rPr>
                    <a:t>Gibbsit Al(OH)</a:t>
                  </a:r>
                  <a:r>
                    <a:rPr lang="cs-CZ" baseline="-25000" dirty="0">
                      <a:solidFill>
                        <a:schemeClr val="bg1"/>
                      </a:solidFill>
                    </a:rPr>
                    <a:t>3</a:t>
                  </a:r>
                  <a:endParaRPr lang="cs-CZ" dirty="0">
                    <a:solidFill>
                      <a:schemeClr val="bg1"/>
                    </a:solidFill>
                  </a:endParaRPr>
                </a:p>
              </p:txBody>
            </p:sp>
            <p:sp>
              <p:nvSpPr>
                <p:cNvPr id="20" name="TextovéPole 19"/>
                <p:cNvSpPr txBox="1"/>
                <p:nvPr/>
              </p:nvSpPr>
              <p:spPr>
                <a:xfrm>
                  <a:off x="5238834" y="5532888"/>
                  <a:ext cx="2230098" cy="369332"/>
                </a:xfrm>
                <a:prstGeom prst="rect">
                  <a:avLst/>
                </a:prstGeom>
                <a:noFill/>
              </p:spPr>
              <p:txBody>
                <a:bodyPr wrap="none" rtlCol="0">
                  <a:spAutoFit/>
                </a:bodyPr>
                <a:lstStyle/>
                <a:p>
                  <a:r>
                    <a:rPr lang="cs-CZ" dirty="0">
                      <a:solidFill>
                        <a:schemeClr val="bg1"/>
                      </a:solidFill>
                    </a:rPr>
                    <a:t>Boehmit </a:t>
                  </a:r>
                  <a:r>
                    <a:rPr lang="el-GR" dirty="0">
                      <a:solidFill>
                        <a:schemeClr val="bg1"/>
                      </a:solidFill>
                    </a:rPr>
                    <a:t>(γ-</a:t>
                  </a:r>
                  <a:r>
                    <a:rPr lang="cs-CZ" dirty="0">
                      <a:solidFill>
                        <a:schemeClr val="bg1"/>
                      </a:solidFill>
                    </a:rPr>
                    <a:t>AlO(OH))</a:t>
                  </a:r>
                </a:p>
              </p:txBody>
            </p:sp>
            <p:sp>
              <p:nvSpPr>
                <p:cNvPr id="21" name="Šipka doprava 20"/>
                <p:cNvSpPr/>
                <p:nvPr/>
              </p:nvSpPr>
              <p:spPr>
                <a:xfrm>
                  <a:off x="3810061" y="3861048"/>
                  <a:ext cx="1152128"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2" name="TextovéPole 21"/>
                <p:cNvSpPr txBox="1"/>
                <p:nvPr/>
              </p:nvSpPr>
              <p:spPr>
                <a:xfrm>
                  <a:off x="3777553" y="4036458"/>
                  <a:ext cx="1184635" cy="461665"/>
                </a:xfrm>
                <a:prstGeom prst="rect">
                  <a:avLst/>
                </a:prstGeom>
                <a:noFill/>
              </p:spPr>
              <p:txBody>
                <a:bodyPr wrap="square" rtlCol="0">
                  <a:spAutoFit/>
                </a:bodyPr>
                <a:lstStyle/>
                <a:p>
                  <a:r>
                    <a:rPr lang="cs-CZ" sz="1200" dirty="0"/>
                    <a:t>Střídání sucha a vlhka</a:t>
                  </a:r>
                </a:p>
              </p:txBody>
            </p:sp>
          </p:grpSp>
        </p:grpSp>
      </p:grpSp>
    </p:spTree>
    <p:extLst>
      <p:ext uri="{BB962C8B-B14F-4D97-AF65-F5344CB8AC3E}">
        <p14:creationId xmlns:p14="http://schemas.microsoft.com/office/powerpoint/2010/main" val="82278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DividendVTI">
  <a:themeElements>
    <a:clrScheme name="AnalogousFromRegularSeedRightStep">
      <a:dk1>
        <a:srgbClr val="000000"/>
      </a:dk1>
      <a:lt1>
        <a:srgbClr val="FFFFFF"/>
      </a:lt1>
      <a:dk2>
        <a:srgbClr val="1B2830"/>
      </a:dk2>
      <a:lt2>
        <a:srgbClr val="F3F0F1"/>
      </a:lt2>
      <a:accent1>
        <a:srgbClr val="34B399"/>
      </a:accent1>
      <a:accent2>
        <a:srgbClr val="2CA1C1"/>
      </a:accent2>
      <a:accent3>
        <a:srgbClr val="3D75D2"/>
      </a:accent3>
      <a:accent4>
        <a:srgbClr val="4741C7"/>
      </a:accent4>
      <a:accent5>
        <a:srgbClr val="823DD2"/>
      </a:accent5>
      <a:accent6>
        <a:srgbClr val="AF2CC1"/>
      </a:accent6>
      <a:hlink>
        <a:srgbClr val="BF3F59"/>
      </a:hlink>
      <a:folHlink>
        <a:srgbClr val="7F7F7F"/>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694E43C-5CC5-49A7-869E-36B201FEC4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0</TotalTime>
  <Words>3608</Words>
  <Application>Microsoft Office PowerPoint</Application>
  <PresentationFormat>Předvádění na obrazovce (4:3)</PresentationFormat>
  <Paragraphs>382</Paragraphs>
  <Slides>85</Slides>
  <Notes>2</Notes>
  <HiddenSlides>0</HiddenSlides>
  <MMClips>0</MMClips>
  <ScaleCrop>false</ScaleCrop>
  <HeadingPairs>
    <vt:vector size="6" baseType="variant">
      <vt:variant>
        <vt:lpstr>Použitá písma</vt:lpstr>
      </vt:variant>
      <vt:variant>
        <vt:i4>8</vt:i4>
      </vt:variant>
      <vt:variant>
        <vt:lpstr>Motiv</vt:lpstr>
      </vt:variant>
      <vt:variant>
        <vt:i4>2</vt:i4>
      </vt:variant>
      <vt:variant>
        <vt:lpstr>Nadpisy snímků</vt:lpstr>
      </vt:variant>
      <vt:variant>
        <vt:i4>85</vt:i4>
      </vt:variant>
    </vt:vector>
  </HeadingPairs>
  <TitlesOfParts>
    <vt:vector size="95" baseType="lpstr">
      <vt:lpstr>Arial</vt:lpstr>
      <vt:lpstr>Candara</vt:lpstr>
      <vt:lpstr>Palatino Linotype</vt:lpstr>
      <vt:lpstr>Univers</vt:lpstr>
      <vt:lpstr>Univers Condensed</vt:lpstr>
      <vt:lpstr>Wingdings</vt:lpstr>
      <vt:lpstr>Wingdings 2</vt:lpstr>
      <vt:lpstr>Wingdings 3</vt:lpstr>
      <vt:lpstr>Ion</vt:lpstr>
      <vt:lpstr>DividendVTI</vt:lpstr>
      <vt:lpstr>Vznik života</vt:lpstr>
      <vt:lpstr>Protobiologie</vt:lpstr>
      <vt:lpstr>Program přednášky</vt:lpstr>
      <vt:lpstr>Co je to život?</vt:lpstr>
      <vt:lpstr>Prezentace aplikace PowerPoint</vt:lpstr>
      <vt:lpstr>Prezentace aplikace PowerPoint</vt:lpstr>
      <vt:lpstr>Nejmenší společný jmenovatel</vt:lpstr>
      <vt:lpstr>Sada vlastností</vt:lpstr>
      <vt:lpstr>Definice života</vt:lpstr>
      <vt:lpstr>Sada vlastností</vt:lpstr>
      <vt:lpstr>Termodynamické</vt:lpstr>
      <vt:lpstr>Bioinformatické</vt:lpstr>
      <vt:lpstr>Evoluční</vt:lpstr>
      <vt:lpstr>Gaiánská</vt:lpstr>
      <vt:lpstr>Utilitaristické</vt:lpstr>
      <vt:lpstr>Charakteristiky pozemského života</vt:lpstr>
      <vt:lpstr>Charakteristiky pozemského života</vt:lpstr>
      <vt:lpstr>Prezentace aplikace PowerPoint</vt:lpstr>
      <vt:lpstr>Prezentace aplikace PowerPoint</vt:lpstr>
      <vt:lpstr>Prezentace aplikace PowerPoint</vt:lpstr>
      <vt:lpstr>Prezentace aplikace PowerPoint</vt:lpstr>
      <vt:lpstr>Charakteristiky pozemského života</vt:lpstr>
      <vt:lpstr>Prezentace aplikace PowerPoint</vt:lpstr>
      <vt:lpstr>Charakteristiky pozemského života</vt:lpstr>
      <vt:lpstr>Prezentace aplikace PowerPoint</vt:lpstr>
      <vt:lpstr>Metabolismus</vt:lpstr>
      <vt:lpstr>Prezentace aplikace PowerPoint</vt:lpstr>
      <vt:lpstr>Prezentace aplikace PowerPoint</vt:lpstr>
      <vt:lpstr>Vznik života</vt:lpstr>
      <vt:lpstr>Kde vznikl?</vt:lpstr>
      <vt:lpstr>Kde vznikl?</vt:lpstr>
      <vt:lpstr>Vznik života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Vznik života</vt:lpstr>
      <vt:lpstr>Jak vznikl život?</vt:lpstr>
      <vt:lpstr>Teorie metabolism first</vt:lpstr>
      <vt:lpstr>Prezentace aplikace PowerPoint</vt:lpstr>
      <vt:lpstr>Prezentace aplikace PowerPoint</vt:lpstr>
      <vt:lpstr>Prezentace aplikace PowerPoint</vt:lpstr>
      <vt:lpstr>Hypercykly</vt:lpstr>
      <vt:lpstr>Miller-Ureyův experiment</vt:lpstr>
      <vt:lpstr>Miller-Ureyův experiment</vt:lpstr>
      <vt:lpstr>Miller-Ureyův experiment</vt:lpstr>
      <vt:lpstr>Prezentace aplikace PowerPoint</vt:lpstr>
      <vt:lpstr>Hydrotermální vývěry</vt:lpstr>
      <vt:lpstr>Prezentace aplikace PowerPoint</vt:lpstr>
      <vt:lpstr>Serpentinizační hypotéza Variace na Wächtershäusera</vt:lpstr>
      <vt:lpstr>Hlubinné vývěry</vt:lpstr>
      <vt:lpstr>Prezentace aplikace PowerPoint</vt:lpstr>
      <vt:lpstr>Teorie replication first</vt:lpstr>
      <vt:lpstr>Genová hypotéza vzniku života</vt:lpstr>
      <vt:lpstr>Prezentace aplikace PowerPoint</vt:lpstr>
      <vt:lpstr>Prezentace aplikace PowerPoint</vt:lpstr>
      <vt:lpstr>Genová hypotéza vzniku života</vt:lpstr>
      <vt:lpstr>Prezentace aplikace PowerPoint</vt:lpstr>
      <vt:lpstr>Prezentace aplikace PowerPoint</vt:lpstr>
      <vt:lpstr>Rozhraní voda-led</vt:lpstr>
      <vt:lpstr>Povrchy minerálů</vt:lpstr>
      <vt:lpstr>Povrchy minerálů</vt:lpstr>
      <vt:lpstr>Pouště a propojené krátery</vt:lpstr>
      <vt:lpstr>Vznik celých nukleotidů najednou!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Největší problém protobiologie = vznik genetického kódu</vt:lpstr>
      <vt:lpstr>Vznik genetického kódu</vt:lpstr>
      <vt:lpstr>Vznik genetického kódu</vt:lpstr>
      <vt:lpstr>Nějak úplně jinak?</vt:lpstr>
      <vt:lpstr>Prezentace aplikace PowerPoint</vt:lpstr>
      <vt:lpstr>Prezentace aplikace PowerPoint</vt:lpstr>
      <vt:lpstr>Prezentace aplikace PowerPoint</vt:lpstr>
      <vt:lpstr>Na čem panuje shoda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2015-09-15T10:21:21Z</dcterms:created>
  <dcterms:modified xsi:type="dcterms:W3CDTF">2024-12-30T17:48:29Z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TC028866379991</vt:lpwstr>
  </property>
</Properties>
</file>